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4"/>
  </p:notesMasterIdLst>
  <p:handoutMasterIdLst>
    <p:handoutMasterId r:id="rId25"/>
  </p:handoutMasterIdLst>
  <p:sldIdLst>
    <p:sldId id="372" r:id="rId2"/>
    <p:sldId id="391" r:id="rId3"/>
    <p:sldId id="404" r:id="rId4"/>
    <p:sldId id="418" r:id="rId5"/>
    <p:sldId id="392" r:id="rId6"/>
    <p:sldId id="394" r:id="rId7"/>
    <p:sldId id="398" r:id="rId8"/>
    <p:sldId id="387" r:id="rId9"/>
    <p:sldId id="419" r:id="rId10"/>
    <p:sldId id="405" r:id="rId11"/>
    <p:sldId id="395" r:id="rId12"/>
    <p:sldId id="422" r:id="rId13"/>
    <p:sldId id="409" r:id="rId14"/>
    <p:sldId id="399" r:id="rId15"/>
    <p:sldId id="403" r:id="rId16"/>
    <p:sldId id="416" r:id="rId17"/>
    <p:sldId id="413" r:id="rId18"/>
    <p:sldId id="421" r:id="rId19"/>
    <p:sldId id="417" r:id="rId20"/>
    <p:sldId id="402" r:id="rId21"/>
    <p:sldId id="388" r:id="rId22"/>
    <p:sldId id="389"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7403" autoAdjust="0"/>
  </p:normalViewPr>
  <p:slideViewPr>
    <p:cSldViewPr>
      <p:cViewPr varScale="1">
        <p:scale>
          <a:sx n="51" d="100"/>
          <a:sy n="51" d="100"/>
        </p:scale>
        <p:origin x="-11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34"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Temporary Sheltering: Poultry</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dirty="0" smtClean="0"/>
              <a:t> June 2013</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June</a:t>
            </a:r>
            <a:r>
              <a:rPr lang="en-US" b="0" i="1" baseline="0" dirty="0" smtClean="0">
                <a:solidFill>
                  <a:srgbClr val="000000"/>
                </a:solidFill>
              </a:rPr>
              <a:t> 2013</a:t>
            </a:r>
            <a:endParaRPr lang="en-US" b="0" i="1" dirty="0" smtClean="0">
              <a:solidFill>
                <a:srgbClr val="000000"/>
              </a:solidFill>
            </a:endParaRPr>
          </a:p>
          <a:p>
            <a:r>
              <a:rPr lang="en-US" b="0" dirty="0" smtClean="0"/>
              <a:t>The temporary sheltering of poultry may be a</a:t>
            </a:r>
            <a:r>
              <a:rPr lang="en-US" b="0" baseline="0" dirty="0" smtClean="0"/>
              <a:t> necessary action during an </a:t>
            </a:r>
            <a:r>
              <a:rPr lang="en-US" b="0" dirty="0" smtClean="0"/>
              <a:t>animal health emergency situation. This </a:t>
            </a:r>
            <a:r>
              <a:rPr lang="en-US" b="0" baseline="0" dirty="0" smtClean="0"/>
              <a:t>Just-In-Time training presentation will focus on issues to address when planning for and implementing temporary sheltering situations for poultry species. </a:t>
            </a:r>
            <a:endParaRPr lang="en-US" b="0" dirty="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When possible a commercial feed appropriate for the age and species of bird should be feed. </a:t>
            </a:r>
            <a:r>
              <a:rPr lang="en-US" b="0" baseline="0" dirty="0" smtClean="0"/>
              <a:t>Feed given should be of the proper ration for the stage of production birds are in. </a:t>
            </a:r>
            <a:r>
              <a:rPr lang="en-US" dirty="0" smtClean="0"/>
              <a:t>Feed consumption will vary with the age of the bird, as well as production type (e.g., broilers vs. layers). Approximate daily feed and water needs for poultry</a:t>
            </a:r>
            <a:r>
              <a:rPr lang="en-US" baseline="0" dirty="0" smtClean="0"/>
              <a:t> are shown on this slide. </a:t>
            </a:r>
            <a:r>
              <a:rPr lang="en-US" sz="1200" b="0" i="0" u="none" strike="noStrike" kern="1200" baseline="0" dirty="0" smtClean="0">
                <a:solidFill>
                  <a:schemeClr val="tx1"/>
                </a:solidFill>
                <a:latin typeface="Arial" pitchFamily="34" charset="0"/>
                <a:ea typeface="+mn-ea"/>
                <a:cs typeface="Arial" pitchFamily="34" charset="0"/>
              </a:rPr>
              <a:t>In an emergency situation, coarsely ground grains, such as cracked corn, can support the birds for 7 to 10 days; however, birds receiving grain only should have daily vitamin supplementation in their water. Layer birds will need an additional source of calcium if laying eggs. Feed grade limestone or oyster shell should satisfy this need. </a:t>
            </a:r>
            <a:r>
              <a:rPr lang="en-US" b="0" baseline="0" dirty="0" smtClean="0"/>
              <a:t>Appropriate feeders should be used based on size and species of bird. </a:t>
            </a:r>
          </a:p>
          <a:p>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Clean, potable water should be supplied. When possible, </a:t>
            </a:r>
            <a:r>
              <a:rPr lang="en-US" sz="1200" b="0" i="0" u="none" strike="noStrike" kern="1200" baseline="0" dirty="0" err="1" smtClean="0">
                <a:solidFill>
                  <a:schemeClr val="tx1"/>
                </a:solidFill>
                <a:latin typeface="Arial" pitchFamily="34" charset="0"/>
                <a:ea typeface="+mn-ea"/>
                <a:cs typeface="Arial" pitchFamily="34" charset="0"/>
              </a:rPr>
              <a:t>waterers</a:t>
            </a:r>
            <a:r>
              <a:rPr lang="en-US" sz="1200" b="0" i="0" u="none" strike="noStrike" kern="1200" baseline="0" dirty="0" smtClean="0">
                <a:solidFill>
                  <a:schemeClr val="tx1"/>
                </a:solidFill>
                <a:latin typeface="Arial" pitchFamily="34" charset="0"/>
                <a:ea typeface="+mn-ea"/>
                <a:cs typeface="Arial" pitchFamily="34" charset="0"/>
              </a:rPr>
              <a:t> should be elevated to minimize waste from getting into the water. If troughs or round founts are used, they should be cleaned out daily. If the </a:t>
            </a:r>
            <a:r>
              <a:rPr lang="en-US" sz="1200" b="0" i="0" u="none" strike="noStrike" kern="1200" baseline="0" dirty="0" err="1" smtClean="0">
                <a:solidFill>
                  <a:schemeClr val="tx1"/>
                </a:solidFill>
                <a:latin typeface="Arial" pitchFamily="34" charset="0"/>
                <a:ea typeface="+mn-ea"/>
                <a:cs typeface="Arial" pitchFamily="34" charset="0"/>
              </a:rPr>
              <a:t>potability</a:t>
            </a:r>
            <a:r>
              <a:rPr lang="en-US" sz="1200" b="0" i="0" u="none" strike="noStrike" kern="1200" baseline="0" dirty="0" smtClean="0">
                <a:solidFill>
                  <a:schemeClr val="tx1"/>
                </a:solidFill>
                <a:latin typeface="Arial" pitchFamily="34" charset="0"/>
                <a:ea typeface="+mn-ea"/>
                <a:cs typeface="Arial" pitchFamily="34" charset="0"/>
              </a:rPr>
              <a:t> of the water is questionable, sodium hypochlorite (or bleach) at 1 to 2 ppm (2 teaspoons per 5 gallons) can be added. Water consumption for the birds will increase dramatically (up to 50 % more) when house temperatures increase to over 80</a:t>
            </a:r>
            <a:r>
              <a:rPr lang="en-US" sz="1200" b="0" i="0" u="none" strike="noStrike" kern="1200" baseline="30000" dirty="0" smtClean="0">
                <a:solidFill>
                  <a:schemeClr val="tx1"/>
                </a:solidFill>
                <a:latin typeface="Arial" pitchFamily="34" charset="0"/>
                <a:ea typeface="+mn-ea"/>
                <a:cs typeface="Arial" pitchFamily="34" charset="0"/>
              </a:rPr>
              <a:t>o</a:t>
            </a:r>
            <a:r>
              <a:rPr lang="en-US" sz="1200" b="0" i="0" u="none" strike="noStrike" kern="1200" baseline="0" dirty="0" smtClean="0">
                <a:solidFill>
                  <a:schemeClr val="tx1"/>
                </a:solidFill>
                <a:latin typeface="Arial" pitchFamily="34" charset="0"/>
                <a:ea typeface="+mn-ea"/>
                <a:cs typeface="Arial" pitchFamily="34" charset="0"/>
              </a:rPr>
              <a:t>F.  [The left photo shows y</a:t>
            </a:r>
            <a:r>
              <a:rPr lang="en-US" b="0" i="0" baseline="0" dirty="0" smtClean="0"/>
              <a:t>oung chicks drinking from a </a:t>
            </a:r>
            <a:r>
              <a:rPr lang="en-US" b="0" i="0" baseline="0" dirty="0" err="1" smtClean="0"/>
              <a:t>waterer</a:t>
            </a:r>
            <a:r>
              <a:rPr lang="en-US" b="0" i="0" baseline="0" dirty="0" smtClean="0"/>
              <a:t>. Source: Pam Zaabel, Iowa State University; the right photo shows chickens eating from a feeder. Source: USDA]</a:t>
            </a:r>
            <a:endParaRPr lang="en-US" b="0" i="0" dirty="0" smtClean="0"/>
          </a:p>
          <a:p>
            <a:endParaRPr lang="en-US" sz="1200" b="0" i="0" u="none" strike="noStrike" kern="1200" baseline="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259755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If birds are to be maintained in a temporary enclosure for more than a few days, absorbent bedding should be provided and replenished as necessary. Products such as softwood shavings, sawdust, rice hulls, or pulverized paper may be used. If environmental conditions are cold, deep bedding will help birds withstand cold weather.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Poultry are very temperature sensitive. Attention to temperature requirements of the birds is important. Young birds will need a relatively high temperature (e.g., 90</a:t>
            </a:r>
            <a:r>
              <a:rPr lang="en-US" sz="1200" b="0" i="0" u="none" strike="noStrike" kern="1200" baseline="30000" dirty="0" smtClean="0">
                <a:solidFill>
                  <a:schemeClr val="tx1"/>
                </a:solidFill>
                <a:latin typeface="Arial" pitchFamily="34" charset="0"/>
                <a:ea typeface="+mn-ea"/>
                <a:cs typeface="Arial" pitchFamily="34" charset="0"/>
              </a:rPr>
              <a:t>o</a:t>
            </a:r>
            <a:r>
              <a:rPr lang="en-US" sz="1200" b="0" i="0" u="none" strike="noStrike" kern="1200" baseline="0" dirty="0" smtClean="0">
                <a:solidFill>
                  <a:schemeClr val="tx1"/>
                </a:solidFill>
                <a:latin typeface="Arial" pitchFamily="34" charset="0"/>
                <a:ea typeface="+mn-ea"/>
                <a:cs typeface="Arial" pitchFamily="34" charset="0"/>
              </a:rPr>
              <a:t>F). Mature birds can be kept at temperatures between 55-90 </a:t>
            </a:r>
            <a:r>
              <a:rPr lang="en-US" sz="1200" b="0" i="0" u="none" strike="noStrike" kern="1200" baseline="30000" dirty="0" err="1" smtClean="0">
                <a:solidFill>
                  <a:schemeClr val="tx1"/>
                </a:solidFill>
                <a:latin typeface="Arial" pitchFamily="34" charset="0"/>
                <a:ea typeface="+mn-ea"/>
                <a:cs typeface="Arial" pitchFamily="34" charset="0"/>
              </a:rPr>
              <a:t>o</a:t>
            </a:r>
            <a:r>
              <a:rPr lang="en-US" sz="1200" b="0" i="0" u="none" strike="noStrike" kern="1200" baseline="0" dirty="0" err="1" smtClean="0">
                <a:solidFill>
                  <a:schemeClr val="tx1"/>
                </a:solidFill>
                <a:latin typeface="Arial" pitchFamily="34" charset="0"/>
                <a:ea typeface="+mn-ea"/>
                <a:cs typeface="Arial" pitchFamily="34" charset="0"/>
              </a:rPr>
              <a:t>F</a:t>
            </a:r>
            <a:r>
              <a:rPr lang="en-US" sz="1200" b="0" i="0" u="none" strike="noStrike" kern="1200" baseline="0" dirty="0" smtClean="0">
                <a:solidFill>
                  <a:schemeClr val="tx1"/>
                </a:solidFill>
                <a:latin typeface="Arial" pitchFamily="34" charset="0"/>
                <a:ea typeface="+mn-ea"/>
                <a:cs typeface="Arial" pitchFamily="34" charset="0"/>
              </a:rPr>
              <a:t>, but 70 </a:t>
            </a:r>
            <a:r>
              <a:rPr lang="en-US" sz="1200" b="0" i="0" u="none" strike="noStrike" kern="1200" baseline="30000" dirty="0" err="1" smtClean="0">
                <a:solidFill>
                  <a:schemeClr val="tx1"/>
                </a:solidFill>
                <a:latin typeface="Arial" pitchFamily="34" charset="0"/>
                <a:ea typeface="+mn-ea"/>
                <a:cs typeface="Arial" pitchFamily="34" charset="0"/>
              </a:rPr>
              <a:t>o</a:t>
            </a:r>
            <a:r>
              <a:rPr lang="en-US" sz="1200" b="0" i="0" u="none" strike="noStrike" kern="1200" baseline="0" dirty="0" err="1" smtClean="0">
                <a:solidFill>
                  <a:schemeClr val="tx1"/>
                </a:solidFill>
                <a:latin typeface="Arial" pitchFamily="34" charset="0"/>
                <a:ea typeface="+mn-ea"/>
                <a:cs typeface="Arial" pitchFamily="34" charset="0"/>
              </a:rPr>
              <a:t>F</a:t>
            </a:r>
            <a:r>
              <a:rPr lang="en-US" sz="1200" b="0" i="0" u="none" strike="noStrike" kern="1200" baseline="0" dirty="0" smtClean="0">
                <a:solidFill>
                  <a:schemeClr val="tx1"/>
                </a:solidFill>
                <a:latin typeface="Arial" pitchFamily="34" charset="0"/>
                <a:ea typeface="+mn-ea"/>
                <a:cs typeface="Arial" pitchFamily="34" charset="0"/>
              </a:rPr>
              <a:t> is ideal. Birds are sensitive to overheating. In hot weather, fans may be needed to blow cooling air over the birds. </a:t>
            </a:r>
            <a:endParaRPr lang="en-US" baseline="0" dirty="0" smtClean="0">
              <a:latin typeface="+mn-lt"/>
              <a:cs typeface="+mn-cs"/>
            </a:endParaRPr>
          </a:p>
        </p:txBody>
      </p:sp>
      <p:sp>
        <p:nvSpPr>
          <p:cNvPr id="4" name="Slide Number Placeholder 3"/>
          <p:cNvSpPr>
            <a:spLocks noGrp="1"/>
          </p:cNvSpPr>
          <p:nvPr>
            <p:ph type="sldNum" sz="quarter" idx="10"/>
          </p:nvPr>
        </p:nvSpPr>
        <p:spPr/>
        <p:txBody>
          <a:bodyPr/>
          <a:lstStyle/>
          <a:p>
            <a:fld id="{10FB056F-3542-49FE-8E6E-4910B6FAA82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7033" rtl="0" eaLnBrk="1" fontAlgn="auto" latinLnBrk="0" hangingPunct="1">
              <a:lnSpc>
                <a:spcPct val="100000"/>
              </a:lnSpc>
              <a:spcBef>
                <a:spcPts val="0"/>
              </a:spcBef>
              <a:spcAft>
                <a:spcPts val="0"/>
              </a:spcAft>
              <a:buClrTx/>
              <a:buSzTx/>
              <a:buFontTx/>
              <a:buNone/>
              <a:tabLst/>
              <a:defRPr/>
            </a:pPr>
            <a:r>
              <a:rPr lang="en-US" baseline="0" dirty="0" smtClean="0">
                <a:latin typeface="+mn-lt"/>
                <a:cs typeface="+mn-cs"/>
              </a:rPr>
              <a:t>The prompt removal of animal waste ensures hygienic conditions for the animals and reduces the risk for disease transmission between animals. </a:t>
            </a:r>
            <a:r>
              <a:rPr lang="en-US" dirty="0" smtClean="0">
                <a:latin typeface="+mn-lt"/>
                <a:cs typeface="+mn-cs"/>
              </a:rPr>
              <a:t>The management of waste generated by the birds housed at the shelter</a:t>
            </a:r>
            <a:r>
              <a:rPr lang="en-US" baseline="0" dirty="0" smtClean="0">
                <a:latin typeface="+mn-lt"/>
                <a:cs typeface="+mn-cs"/>
              </a:rPr>
              <a:t> will be essential. Locations for waste disposal will need to be identified and </a:t>
            </a:r>
            <a:r>
              <a:rPr lang="en-US" sz="1200" kern="1200" dirty="0" smtClean="0">
                <a:solidFill>
                  <a:schemeClr val="tx1"/>
                </a:solidFill>
                <a:latin typeface="Arial" pitchFamily="34" charset="0"/>
                <a:ea typeface="+mn-ea"/>
                <a:cs typeface="Arial" pitchFamily="34" charset="0"/>
              </a:rPr>
              <a:t>cleaning</a:t>
            </a:r>
            <a:r>
              <a:rPr lang="en-US" sz="1200" kern="1200" baseline="0" dirty="0" smtClean="0">
                <a:solidFill>
                  <a:schemeClr val="tx1"/>
                </a:solidFill>
                <a:latin typeface="Arial" pitchFamily="34" charset="0"/>
                <a:ea typeface="+mn-ea"/>
                <a:cs typeface="Arial" pitchFamily="34" charset="0"/>
              </a:rPr>
              <a:t> and disinfection procedures</a:t>
            </a:r>
            <a:r>
              <a:rPr lang="en-US" sz="1200" kern="1200" dirty="0" smtClean="0">
                <a:solidFill>
                  <a:schemeClr val="tx1"/>
                </a:solidFill>
                <a:latin typeface="Arial" pitchFamily="34" charset="0"/>
                <a:ea typeface="+mn-ea"/>
                <a:cs typeface="Arial" pitchFamily="34" charset="0"/>
              </a:rPr>
              <a:t> will need to be determined</a:t>
            </a:r>
            <a:r>
              <a:rPr lang="en-US" baseline="0" dirty="0" smtClean="0">
                <a:latin typeface="+mn-lt"/>
                <a:cs typeface="+mn-cs"/>
              </a:rPr>
              <a:t>. A variety of equipment, such as shovels, buckets, hoses, and scrub brushes should be obtained. </a:t>
            </a:r>
            <a:r>
              <a:rPr lang="en-US" b="0" i="0" baseline="0" dirty="0" smtClean="0"/>
              <a:t>Trash cans with liners (or trash bags) should be placed throughout the animal housing areas. Detergent and broad spectrum disinfectants will also be needed for clean up activities. Disposable gloves should be available to protect personnel from direct contact with fecal material during cleaning procedures. Dust masks may be needed. </a:t>
            </a:r>
            <a:r>
              <a:rPr lang="en-US" baseline="0" dirty="0" smtClean="0">
                <a:latin typeface="+mn-lt"/>
                <a:cs typeface="+mn-cs"/>
              </a:rPr>
              <a:t>Pens should be cleaned daily. Any equipment (e.g., shovels, rakes) used for waste management should be cleaned and disinfected after each use. In areas housing isolated animals, dedicated cleaning equipment should be used and disinfected afterwards.</a:t>
            </a:r>
          </a:p>
        </p:txBody>
      </p:sp>
      <p:sp>
        <p:nvSpPr>
          <p:cNvPr id="4" name="Slide Number Placeholder 3"/>
          <p:cNvSpPr>
            <a:spLocks noGrp="1"/>
          </p:cNvSpPr>
          <p:nvPr>
            <p:ph type="sldNum" sz="quarter" idx="10"/>
          </p:nvPr>
        </p:nvSpPr>
        <p:spPr/>
        <p:txBody>
          <a:bodyPr/>
          <a:lstStyle/>
          <a:p>
            <a:fld id="{10FB056F-3542-49FE-8E6E-4910B6FAA82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Poultry are generally</a:t>
            </a:r>
            <a:r>
              <a:rPr lang="en-US" baseline="0" dirty="0" smtClean="0"/>
              <a:t> transported in wire or plastic cages or coops designed for that purpose. Unloading of these cages will require</a:t>
            </a:r>
            <a:r>
              <a:rPr lang="en-US" dirty="0" smtClean="0"/>
              <a:t> manual or mechanical transfer</a:t>
            </a:r>
            <a:r>
              <a:rPr lang="en-US" baseline="0" dirty="0" smtClean="0"/>
              <a:t> of the </a:t>
            </a:r>
            <a:r>
              <a:rPr lang="en-US" dirty="0" smtClean="0"/>
              <a:t>coops to the temporary housing area. </a:t>
            </a:r>
            <a:r>
              <a:rPr lang="en-US" baseline="0" dirty="0" smtClean="0"/>
              <a:t>Once in the area, coops should be opened to release the birds into the housing area. Gentle handling of the coops will minimize stress on the birds. Poultry from different flocks should not be mixed. </a:t>
            </a:r>
            <a:r>
              <a:rPr lang="en-US" sz="1200" kern="1200" dirty="0" smtClean="0">
                <a:solidFill>
                  <a:schemeClr val="tx1"/>
                </a:solidFill>
                <a:latin typeface="Arial" pitchFamily="34" charset="0"/>
                <a:ea typeface="+mn-ea"/>
                <a:cs typeface="Arial" pitchFamily="34" charset="0"/>
              </a:rPr>
              <a:t>When possible, incoming birds should be kept separate from the those already present in the shelter to avoid mixing and potential disease transfer.</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390025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Birds kept at the temporary shelter can range from large commercial flocks, to smaller groups of birds owned by citizens (often referred to as “backyard” flocks). </a:t>
            </a:r>
            <a:r>
              <a:rPr lang="en-US" dirty="0" smtClean="0">
                <a:latin typeface="+mn-lt"/>
                <a:cs typeface="+mn-cs"/>
              </a:rPr>
              <a:t>When feasible, animals from the same farm or owner should be housed together or next to each other; this will help to maintain </a:t>
            </a:r>
            <a:r>
              <a:rPr lang="en-US" baseline="0" dirty="0" smtClean="0"/>
              <a:t>ownership identity. All animals should have some form of identification (e.g., leg band). Birds from different flocks should not be mixed. Intake, release and identification forms will be necessary to keep the proper documentation of birds held at the facility. </a:t>
            </a:r>
            <a:r>
              <a:rPr lang="en-US" dirty="0" smtClean="0"/>
              <a:t>Records</a:t>
            </a:r>
            <a:r>
              <a:rPr lang="en-US" baseline="0" dirty="0" smtClean="0"/>
              <a:t> of initial stocking densities and animal ownership  should be maintained. </a:t>
            </a:r>
            <a:endParaRPr lang="en-US" dirty="0" smtClean="0">
              <a:latin typeface="+mn-lt"/>
              <a:cs typeface="+mn-cs"/>
            </a:endParaRPr>
          </a:p>
        </p:txBody>
      </p:sp>
      <p:sp>
        <p:nvSpPr>
          <p:cNvPr id="4" name="Slide Number Placeholder 3"/>
          <p:cNvSpPr>
            <a:spLocks noGrp="1"/>
          </p:cNvSpPr>
          <p:nvPr>
            <p:ph type="sldNum" sz="quarter" idx="10"/>
          </p:nvPr>
        </p:nvSpPr>
        <p:spPr/>
        <p:txBody>
          <a:bodyPr/>
          <a:lstStyle/>
          <a:p>
            <a:fld id="{10FB056F-3542-49FE-8E6E-4910B6FAA82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mn-cs"/>
              </a:rPr>
              <a:t>All birds should be examined by a veterinarian upon arrival and before leaving the shelter. While at the shelter, animals should be monitored at least daily for illness, injury or stress. </a:t>
            </a:r>
            <a:r>
              <a:rPr lang="en-US" dirty="0" smtClean="0"/>
              <a:t>Any animal that is showing signs of illness should be immediately isolated away from other animals in the shelter. </a:t>
            </a:r>
            <a:r>
              <a:rPr lang="en-US" dirty="0" smtClean="0">
                <a:latin typeface="+mn-lt"/>
                <a:cs typeface="+mn-cs"/>
              </a:rPr>
              <a:t>Prompt veterinary assessment should</a:t>
            </a:r>
            <a:r>
              <a:rPr lang="en-US" baseline="0" dirty="0" smtClean="0">
                <a:latin typeface="+mn-lt"/>
                <a:cs typeface="+mn-cs"/>
              </a:rPr>
              <a:t> be made. Treatment or euthanasia should be conducted as necessary. </a:t>
            </a:r>
            <a:r>
              <a:rPr lang="en-US" sz="1200" b="0" i="0" u="none" strike="noStrike" kern="1200" baseline="0" dirty="0" smtClean="0">
                <a:solidFill>
                  <a:schemeClr val="tx1"/>
                </a:solidFill>
                <a:latin typeface="Arial" pitchFamily="34" charset="0"/>
                <a:ea typeface="+mn-ea"/>
                <a:cs typeface="Arial" pitchFamily="34" charset="0"/>
              </a:rPr>
              <a:t>Dead animals should be removed immediately to reduce cannibalism. </a:t>
            </a:r>
            <a:r>
              <a:rPr lang="en-US" baseline="0" dirty="0" smtClean="0">
                <a:latin typeface="+mn-lt"/>
                <a:cs typeface="+mn-cs"/>
              </a:rPr>
              <a:t>Documentation of the </a:t>
            </a:r>
            <a:r>
              <a:rPr lang="en-US" baseline="0" dirty="0" smtClean="0"/>
              <a:t>identity and numbers of birds euthanized, as well as the method and place of disposal should be kept. </a:t>
            </a:r>
            <a:r>
              <a:rPr lang="en-US" baseline="0" dirty="0" smtClean="0">
                <a:latin typeface="+mn-lt"/>
                <a:cs typeface="+mn-cs"/>
              </a:rPr>
              <a:t>Posting disease recognition information (e.g., signs of illness in poultry) can aide personnel promptly identify sick or stressed birds. </a:t>
            </a:r>
            <a:r>
              <a:rPr lang="en-US" i="0" dirty="0" smtClean="0"/>
              <a:t>[This photo shows f</a:t>
            </a:r>
            <a:r>
              <a:rPr lang="en-US" i="0" baseline="0" dirty="0" smtClean="0"/>
              <a:t>arm personnel monitoring a flock of turkeys. Source: Lara </a:t>
            </a:r>
            <a:r>
              <a:rPr lang="en-US" i="0" baseline="0" dirty="0" err="1" smtClean="0"/>
              <a:t>Durben</a:t>
            </a:r>
            <a:r>
              <a:rPr lang="en-US" i="0" baseline="0" dirty="0" smtClean="0"/>
              <a:t>, Minnesota Turkeys Growers Association]</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0FB056F-3542-49FE-8E6E-4910B6FAA82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it is time to reload the birds, birds should be transferred to appropriate transport cages or coops. </a:t>
            </a:r>
            <a:r>
              <a:rPr lang="en-US" b="0" baseline="0" dirty="0" smtClean="0"/>
              <a:t>Catching poultry in dim lighting can minimize stress levels of the birds. </a:t>
            </a:r>
            <a:r>
              <a:rPr lang="en-US" baseline="0" dirty="0" smtClean="0"/>
              <a:t>Birds should not be overcrowded during transport. In general, cages should be loaded so there is room for each bird to sit without sitting on another bird. Cage density will be </a:t>
            </a:r>
            <a:r>
              <a:rPr lang="en-US" sz="1200" b="0" i="0" u="none" strike="noStrike" kern="1200" baseline="0" dirty="0" smtClean="0">
                <a:solidFill>
                  <a:schemeClr val="tx1"/>
                </a:solidFill>
                <a:latin typeface="Arial" pitchFamily="34" charset="0"/>
                <a:ea typeface="+mn-ea"/>
                <a:cs typeface="Arial" pitchFamily="34" charset="0"/>
              </a:rPr>
              <a:t>dictated by the size of bird and weather conditions. Large birds will require more space. Density should be decreased considerably in warm or hot weather. Birds must be protected from extreme cold or wetting during transport. [This photo shows several turkey pullets. Source: Lara </a:t>
            </a:r>
            <a:r>
              <a:rPr lang="en-US" sz="1200" b="0" i="0" u="none" strike="noStrike" kern="1200" baseline="0" dirty="0" err="1" smtClean="0">
                <a:solidFill>
                  <a:schemeClr val="tx1"/>
                </a:solidFill>
                <a:latin typeface="Arial" pitchFamily="34" charset="0"/>
                <a:ea typeface="+mn-ea"/>
                <a:cs typeface="Arial" pitchFamily="34" charset="0"/>
              </a:rPr>
              <a:t>Durben</a:t>
            </a:r>
            <a:r>
              <a:rPr lang="en-US" sz="1200" b="0" i="0" u="none" strike="noStrike" kern="1200" baseline="0" dirty="0" smtClean="0">
                <a:solidFill>
                  <a:schemeClr val="tx1"/>
                </a:solidFill>
                <a:latin typeface="Arial" pitchFamily="34" charset="0"/>
                <a:ea typeface="+mn-ea"/>
                <a:cs typeface="Arial" pitchFamily="34" charset="0"/>
              </a:rPr>
              <a:t>, Minnesota Turkey Producers Association]</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3449444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51616" rtl="0" eaLnBrk="1" fontAlgn="auto" latinLnBrk="0" hangingPunct="1">
              <a:lnSpc>
                <a:spcPct val="100000"/>
              </a:lnSpc>
              <a:spcBef>
                <a:spcPts val="0"/>
              </a:spcBef>
              <a:spcAft>
                <a:spcPts val="0"/>
              </a:spcAft>
              <a:buClrTx/>
              <a:buSzTx/>
              <a:buFontTx/>
              <a:buNone/>
              <a:tabLst/>
              <a:defRPr/>
            </a:pPr>
            <a:r>
              <a:rPr lang="en-US" baseline="0" dirty="0" smtClean="0"/>
              <a:t>Animal housing facility should provide separate housing for sick animals or those requiring veterinary care. </a:t>
            </a:r>
            <a:r>
              <a:rPr lang="en-US" sz="1200" kern="1200" dirty="0" smtClean="0">
                <a:solidFill>
                  <a:schemeClr val="tx1"/>
                </a:solidFill>
                <a:latin typeface="Arial" pitchFamily="34" charset="0"/>
                <a:ea typeface="+mn-ea"/>
                <a:cs typeface="Arial" pitchFamily="34" charset="0"/>
              </a:rPr>
              <a:t>Isolation areas should preferably be at a distance from susceptible animals if possible. </a:t>
            </a:r>
            <a:r>
              <a:rPr lang="en-US" dirty="0" smtClean="0"/>
              <a:t>Additional biosecurity</a:t>
            </a:r>
            <a:r>
              <a:rPr lang="en-US" baseline="0" dirty="0" smtClean="0"/>
              <a:t> measures will be necessary to minimize the spread of pathogens from this area. T</a:t>
            </a:r>
            <a:r>
              <a:rPr lang="en-US" dirty="0" smtClean="0">
                <a:latin typeface="+mn-lt"/>
                <a:cs typeface="+mn-cs"/>
              </a:rPr>
              <a:t>he </a:t>
            </a:r>
            <a:r>
              <a:rPr lang="en-US" dirty="0">
                <a:latin typeface="+mn-lt"/>
                <a:cs typeface="+mn-cs"/>
              </a:rPr>
              <a:t>isolation of infected or exposed animals is necessary to minimize the transfer of pathogenic agents to other susceptible animals on the site or additional locations. </a:t>
            </a:r>
            <a:r>
              <a:rPr lang="en-US" dirty="0" smtClean="0">
                <a:latin typeface="+mn-lt"/>
                <a:cs typeface="+mn-cs"/>
              </a:rPr>
              <a:t>In </a:t>
            </a:r>
            <a:r>
              <a:rPr lang="en-US" dirty="0">
                <a:latin typeface="+mn-lt"/>
                <a:cs typeface="+mn-cs"/>
              </a:rPr>
              <a:t>the event of animal deaths or euthanasia, proper carcass disposal methods should be used to prevent animals or tissues from being carried off by wildlife. </a:t>
            </a:r>
            <a:r>
              <a:rPr lang="en-US" dirty="0" smtClean="0">
                <a:latin typeface="+mn-lt"/>
                <a:cs typeface="+mn-cs"/>
              </a:rPr>
              <a:t>[This</a:t>
            </a:r>
            <a:r>
              <a:rPr lang="en-US" baseline="0" dirty="0" smtClean="0">
                <a:latin typeface="+mn-lt"/>
                <a:cs typeface="+mn-cs"/>
              </a:rPr>
              <a:t> photo shows a duck isolated in a cage. Source: Flickr Creative Commons]</a:t>
            </a:r>
            <a:endParaRPr lang="en-US" dirty="0" smtClean="0">
              <a:latin typeface="+mn-lt"/>
              <a:cs typeface="+mn-cs"/>
            </a:endParaRPr>
          </a:p>
        </p:txBody>
      </p:sp>
      <p:sp>
        <p:nvSpPr>
          <p:cNvPr id="4" name="Slide Number Placeholder 3"/>
          <p:cNvSpPr>
            <a:spLocks noGrp="1"/>
          </p:cNvSpPr>
          <p:nvPr>
            <p:ph type="sldNum" sz="quarter" idx="10"/>
          </p:nvPr>
        </p:nvSpPr>
        <p:spPr/>
        <p:txBody>
          <a:bodyPr/>
          <a:lstStyle/>
          <a:p>
            <a:fld id="{20664F08-BEFB-4743-9DF7-B49E8F272EE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5627">
              <a:defRPr/>
            </a:pPr>
            <a:r>
              <a:rPr lang="en-US" dirty="0"/>
              <a:t>The </a:t>
            </a:r>
            <a:r>
              <a:rPr lang="en-US" dirty="0" smtClean="0"/>
              <a:t>temporary shelter </a:t>
            </a:r>
            <a:r>
              <a:rPr lang="en-US" dirty="0"/>
              <a:t>should be staffed by qualified animal care </a:t>
            </a:r>
            <a:r>
              <a:rPr lang="en-US" dirty="0" smtClean="0"/>
              <a:t>personnel. Training </a:t>
            </a:r>
            <a:r>
              <a:rPr lang="en-US" dirty="0"/>
              <a:t>for </a:t>
            </a:r>
            <a:r>
              <a:rPr lang="en-US" dirty="0" smtClean="0"/>
              <a:t>personnel should include poultry handling </a:t>
            </a:r>
            <a:r>
              <a:rPr lang="en-US" dirty="0"/>
              <a:t>procedures, personal protection measures, and infection </a:t>
            </a:r>
            <a:r>
              <a:rPr lang="en-US" dirty="0" smtClean="0"/>
              <a:t>control (or biosecurity) policies</a:t>
            </a:r>
            <a:r>
              <a:rPr lang="en-US" dirty="0"/>
              <a:t>. </a:t>
            </a:r>
            <a:r>
              <a:rPr lang="en-US" dirty="0" smtClean="0"/>
              <a:t>All personnel </a:t>
            </a:r>
            <a:r>
              <a:rPr lang="en-US" dirty="0"/>
              <a:t>involved should be familiar with </a:t>
            </a:r>
            <a:r>
              <a:rPr lang="en-US" dirty="0" smtClean="0"/>
              <a:t>Incident Command System (ICS) terminology </a:t>
            </a:r>
            <a:r>
              <a:rPr lang="en-US" dirty="0"/>
              <a:t>and assignments for the shelter. Proper </a:t>
            </a:r>
            <a:r>
              <a:rPr lang="en-US" dirty="0" smtClean="0"/>
              <a:t>poultry</a:t>
            </a:r>
            <a:r>
              <a:rPr lang="en-US" b="0" i="0" baseline="0" dirty="0" smtClean="0"/>
              <a:t> handling procedures should be reviewed to ensure the safety of the animals and handlers. P</a:t>
            </a:r>
            <a:r>
              <a:rPr lang="en-US" b="0" baseline="0" dirty="0" smtClean="0"/>
              <a:t>ersonnel should wear proper PPE when needed. The type of PPE to be worn will vary depending on the situation and risk of exposure. Infection control policies will be essential for the shelter and should be followed by all p</a:t>
            </a:r>
            <a:r>
              <a:rPr lang="en-US" b="0" i="0" baseline="0" dirty="0" smtClean="0"/>
              <a:t>ersonnel. </a:t>
            </a:r>
            <a:r>
              <a:rPr lang="en-US" b="0" baseline="0" dirty="0" smtClean="0"/>
              <a:t>First aid supplies should be available, with guidelines detailing procedures to follow in case of an injury or medical emergency.</a:t>
            </a:r>
            <a:endParaRPr lang="en-US" b="0" i="0" baseline="0"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174968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Most cage birds are usually docile but they can peck, scratch, or inflict puncture wounds if not handled correctly. When grabbing the bird’s legs, make sure the shanks (or legs) are side by side so to not injure the handler or the bird. Always use caution around roosters; they have quick movements and large spurs on their legs (top photo) that can cause serious injury.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Another safety concern is dust and dander stirred up from poultry movement. Responders should wear protective masks when working with poultry to minimize inhalation of these materials. Zoonotic diseases of poultry, such as avian influenza or Newcastle disease, may warrant additional personal protective</a:t>
            </a:r>
            <a:r>
              <a:rPr lang="en-US" baseline="0" dirty="0" smtClean="0">
                <a:latin typeface="Arial" charset="0"/>
                <a:cs typeface="Arial" charset="0"/>
              </a:rPr>
              <a:t> measures. </a:t>
            </a:r>
            <a:r>
              <a:rPr lang="en-US" b="0" baseline="0" dirty="0" smtClean="0"/>
              <a:t>Any injuries must be reported immediately. Any injuries that occur should be reported and documented. </a:t>
            </a:r>
            <a:r>
              <a:rPr lang="en-US" dirty="0" smtClean="0">
                <a:latin typeface="Arial" charset="0"/>
                <a:cs typeface="Arial" charset="0"/>
              </a:rPr>
              <a:t>[The top photo shows a large spur (yellow arrow) on the leg of a rooster.</a:t>
            </a:r>
            <a:r>
              <a:rPr lang="en-US" baseline="0" dirty="0" smtClean="0">
                <a:latin typeface="Arial" charset="0"/>
                <a:cs typeface="Arial" charset="0"/>
              </a:rPr>
              <a:t> Source: </a:t>
            </a:r>
            <a:r>
              <a:rPr lang="en-US" baseline="0" dirty="0" err="1" smtClean="0">
                <a:latin typeface="Arial" charset="0"/>
                <a:cs typeface="Arial" charset="0"/>
              </a:rPr>
              <a:t>Maison</a:t>
            </a:r>
            <a:r>
              <a:rPr lang="en-US" baseline="0" dirty="0" smtClean="0">
                <a:latin typeface="Arial" charset="0"/>
                <a:cs typeface="Arial" charset="0"/>
              </a:rPr>
              <a:t> Nord Natural Farm; the bottom </a:t>
            </a:r>
            <a:r>
              <a:rPr lang="en-US" b="0" i="0" baseline="0" dirty="0" smtClean="0"/>
              <a:t>photo shows a poultry worker wearing a mask to protect his respiratory tract from dust and danger generated from poultry movement. Source: Don Ritter, Iowa State University]</a:t>
            </a:r>
            <a:endParaRPr lang="en-US" dirty="0" smtClean="0">
              <a:latin typeface="Arial" charset="0"/>
              <a:cs typeface="Arial" charset="0"/>
            </a:endParaRPr>
          </a:p>
          <a:p>
            <a:endParaRPr lang="en-US" dirty="0" smtClean="0">
              <a:latin typeface="Arial" charset="0"/>
              <a:cs typeface="Arial" charset="0"/>
            </a:endParaRPr>
          </a:p>
        </p:txBody>
      </p:sp>
      <p:sp>
        <p:nvSpPr>
          <p:cNvPr id="4506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2" indent="-285723">
              <a:defRPr>
                <a:solidFill>
                  <a:schemeClr val="tx1"/>
                </a:solidFill>
                <a:latin typeface="Calibri" pitchFamily="34" charset="0"/>
              </a:defRPr>
            </a:lvl2pPr>
            <a:lvl3pPr marL="1142894" indent="-228579">
              <a:defRPr>
                <a:solidFill>
                  <a:schemeClr val="tx1"/>
                </a:solidFill>
                <a:latin typeface="Calibri" pitchFamily="34" charset="0"/>
              </a:defRPr>
            </a:lvl3pPr>
            <a:lvl4pPr marL="1600052" indent="-228579">
              <a:defRPr>
                <a:solidFill>
                  <a:schemeClr val="tx1"/>
                </a:solidFill>
                <a:latin typeface="Calibri" pitchFamily="34" charset="0"/>
              </a:defRPr>
            </a:lvl4pPr>
            <a:lvl5pPr marL="2057209" indent="-228579">
              <a:defRPr>
                <a:solidFill>
                  <a:schemeClr val="tx1"/>
                </a:solidFill>
                <a:latin typeface="Calibri" pitchFamily="34" charset="0"/>
              </a:defRPr>
            </a:lvl5pPr>
            <a:lvl6pPr marL="2514367" indent="-228579" fontAlgn="base">
              <a:spcBef>
                <a:spcPct val="0"/>
              </a:spcBef>
              <a:spcAft>
                <a:spcPct val="0"/>
              </a:spcAft>
              <a:defRPr>
                <a:solidFill>
                  <a:schemeClr val="tx1"/>
                </a:solidFill>
                <a:latin typeface="Calibri" pitchFamily="34" charset="0"/>
              </a:defRPr>
            </a:lvl6pPr>
            <a:lvl7pPr marL="2971524" indent="-228579" fontAlgn="base">
              <a:spcBef>
                <a:spcPct val="0"/>
              </a:spcBef>
              <a:spcAft>
                <a:spcPct val="0"/>
              </a:spcAft>
              <a:defRPr>
                <a:solidFill>
                  <a:schemeClr val="tx1"/>
                </a:solidFill>
                <a:latin typeface="Calibri" pitchFamily="34" charset="0"/>
              </a:defRPr>
            </a:lvl7pPr>
            <a:lvl8pPr marL="3428682" indent="-228579" fontAlgn="base">
              <a:spcBef>
                <a:spcPct val="0"/>
              </a:spcBef>
              <a:spcAft>
                <a:spcPct val="0"/>
              </a:spcAft>
              <a:defRPr>
                <a:solidFill>
                  <a:schemeClr val="tx1"/>
                </a:solidFill>
                <a:latin typeface="Calibri" pitchFamily="34" charset="0"/>
              </a:defRPr>
            </a:lvl8pPr>
            <a:lvl9pPr marL="3885840"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506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2" indent="-285723">
              <a:defRPr>
                <a:solidFill>
                  <a:schemeClr val="tx1"/>
                </a:solidFill>
                <a:latin typeface="Calibri" pitchFamily="34" charset="0"/>
              </a:defRPr>
            </a:lvl2pPr>
            <a:lvl3pPr marL="1142894" indent="-228579">
              <a:defRPr>
                <a:solidFill>
                  <a:schemeClr val="tx1"/>
                </a:solidFill>
                <a:latin typeface="Calibri" pitchFamily="34" charset="0"/>
              </a:defRPr>
            </a:lvl3pPr>
            <a:lvl4pPr marL="1600052" indent="-228579">
              <a:defRPr>
                <a:solidFill>
                  <a:schemeClr val="tx1"/>
                </a:solidFill>
                <a:latin typeface="Calibri" pitchFamily="34" charset="0"/>
              </a:defRPr>
            </a:lvl4pPr>
            <a:lvl5pPr marL="2057209" indent="-228579">
              <a:defRPr>
                <a:solidFill>
                  <a:schemeClr val="tx1"/>
                </a:solidFill>
                <a:latin typeface="Calibri" pitchFamily="34" charset="0"/>
              </a:defRPr>
            </a:lvl5pPr>
            <a:lvl6pPr marL="2514367" indent="-228579" fontAlgn="base">
              <a:spcBef>
                <a:spcPct val="0"/>
              </a:spcBef>
              <a:spcAft>
                <a:spcPct val="0"/>
              </a:spcAft>
              <a:defRPr>
                <a:solidFill>
                  <a:schemeClr val="tx1"/>
                </a:solidFill>
                <a:latin typeface="Calibri" pitchFamily="34" charset="0"/>
              </a:defRPr>
            </a:lvl6pPr>
            <a:lvl7pPr marL="2971524" indent="-228579" fontAlgn="base">
              <a:spcBef>
                <a:spcPct val="0"/>
              </a:spcBef>
              <a:spcAft>
                <a:spcPct val="0"/>
              </a:spcAft>
              <a:defRPr>
                <a:solidFill>
                  <a:schemeClr val="tx1"/>
                </a:solidFill>
                <a:latin typeface="Calibri" pitchFamily="34" charset="0"/>
              </a:defRPr>
            </a:lvl7pPr>
            <a:lvl8pPr marL="3428682" indent="-228579" fontAlgn="base">
              <a:spcBef>
                <a:spcPct val="0"/>
              </a:spcBef>
              <a:spcAft>
                <a:spcPct val="0"/>
              </a:spcAft>
              <a:defRPr>
                <a:solidFill>
                  <a:schemeClr val="tx1"/>
                </a:solidFill>
                <a:latin typeface="Calibri" pitchFamily="34" charset="0"/>
              </a:defRPr>
            </a:lvl8pPr>
            <a:lvl9pPr marL="3885840"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4358244-9228-49E7-8C0C-D8C15A183D5A}"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temporary sheltering of poultry may</a:t>
            </a:r>
            <a:r>
              <a:rPr lang="en-US" baseline="0" dirty="0" smtClean="0"/>
              <a:t> be needed for a variety of animal health emergencies. Following a natural disaster, birds may become displaced, and require rescue and subsequent sheltering until returned to their owner. During emergencies involving highly contagious animal diseases, infected premises may be quarantined. Birds in these situations will require continued care until the disease is contained or eliminated, or animals are depopulated in efforts to control the outbreak. Also during these outbreak situations, poultry in-transit may include potentially exposed birds in need of off-loading for quarantine purposes, or unexposed birds in need of off-loading to avoid entering quarantine zones. Either of these situations will require temporary sheltering facilities and subsequent care of the birds. [Top photo shows a turkey and chicken displaced following a tornado. Source: FEMA Photo Library; bottom photo shows a commercial poultry operation. Source: Lance Cheung/USDA]</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2708061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27">
              <a:defRPr/>
            </a:pPr>
            <a:r>
              <a:rPr lang="en-US" dirty="0"/>
              <a:t>Site security measures must be considered when establishing a temporary animal shelter. These measures are needed to limit unauthorized access to the facility </a:t>
            </a:r>
            <a:r>
              <a:rPr lang="en-US" dirty="0" smtClean="0"/>
              <a:t>or animals on-site. These measures</a:t>
            </a:r>
            <a:r>
              <a:rPr lang="en-US" baseline="0" dirty="0" smtClean="0"/>
              <a:t> </a:t>
            </a:r>
            <a:r>
              <a:rPr lang="en-US" dirty="0" smtClean="0"/>
              <a:t>also serve to prevent</a:t>
            </a:r>
            <a:r>
              <a:rPr lang="en-US" b="0" i="0" baseline="0" dirty="0" smtClean="0"/>
              <a:t> pillage of stored supplies. </a:t>
            </a:r>
            <a:r>
              <a:rPr lang="en-US" b="0" baseline="0" dirty="0" smtClean="0"/>
              <a:t>Site security is primarily established by controlling the entry and exit to the premises. Response sites should maintain a log book to record any individuals or vehicles entering and exiting the shelter area. It is also important to ensure shelter areas are well lit, especially in the evening. </a:t>
            </a:r>
            <a:r>
              <a:rPr lang="en-US" dirty="0"/>
              <a:t>Shelter staff should also develop procedures for nighttime operations that include locking doors and having a staff member present during all hours. If the shelter is going to be open for a significant period of time, shelter managers should consider providing security personnel to maintain a 24-hour presence at the shelter</a:t>
            </a:r>
            <a:r>
              <a:rPr lang="en-US" dirty="0" smtClean="0"/>
              <a:t>. [Graphic illustration by Clint</a:t>
            </a:r>
            <a:r>
              <a:rPr lang="en-US" baseline="0" dirty="0" smtClean="0"/>
              <a:t> May,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extLst>
      <p:ext uri="{BB962C8B-B14F-4D97-AF65-F5344CB8AC3E}">
        <p14:creationId xmlns:p14="http://schemas.microsoft.com/office/powerpoint/2010/main" val="88878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34" charset="0"/>
                <a:ea typeface="+mn-ea"/>
                <a:cs typeface="Arial" pitchFamily="34" charset="0"/>
              </a:rPr>
              <a:t>For more information on temporary housing of poultry during an animal health emergency response, see the following resources.</a:t>
            </a:r>
            <a:endParaRPr lang="en-US" sz="12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22</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161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033"/>
            <a:r>
              <a:rPr lang="en-US" sz="1200" kern="1200" dirty="0" smtClean="0">
                <a:solidFill>
                  <a:schemeClr val="tx1"/>
                </a:solidFill>
                <a:latin typeface="Arial" pitchFamily="34" charset="0"/>
                <a:ea typeface="+mn-ea"/>
                <a:cs typeface="Arial" pitchFamily="34" charset="0"/>
              </a:rPr>
              <a:t>The establishment of temporary housing facilities for poultry will take careful assessment and planning. A number of factors must be addressed prior to the arrival</a:t>
            </a:r>
            <a:r>
              <a:rPr lang="en-US" sz="1200" kern="1200" baseline="0" dirty="0" smtClean="0">
                <a:solidFill>
                  <a:schemeClr val="tx1"/>
                </a:solidFill>
                <a:latin typeface="Arial" pitchFamily="34" charset="0"/>
                <a:ea typeface="+mn-ea"/>
                <a:cs typeface="Arial" pitchFamily="34" charset="0"/>
              </a:rPr>
              <a:t> of the birds. These include identifying locations and facilities for the temporary shelter, determining ways to meet animal requirements, such as food, water and bedding and establishing procedures for sanitation and security. A variety of supplies for the care and maintenance of the birds – such as feeders, </a:t>
            </a:r>
            <a:r>
              <a:rPr lang="en-US" sz="1200" kern="1200" baseline="0" dirty="0" err="1" smtClean="0">
                <a:solidFill>
                  <a:schemeClr val="tx1"/>
                </a:solidFill>
                <a:latin typeface="Arial" pitchFamily="34" charset="0"/>
                <a:ea typeface="+mn-ea"/>
                <a:cs typeface="Arial" pitchFamily="34" charset="0"/>
              </a:rPr>
              <a:t>waterers</a:t>
            </a:r>
            <a:r>
              <a:rPr lang="en-US" sz="1200" kern="1200" baseline="0" dirty="0" smtClean="0">
                <a:solidFill>
                  <a:schemeClr val="tx1"/>
                </a:solidFill>
                <a:latin typeface="Arial" pitchFamily="34" charset="0"/>
                <a:ea typeface="+mn-ea"/>
                <a:cs typeface="Arial" pitchFamily="34" charset="0"/>
              </a:rPr>
              <a:t> and cleaning equipment as well as office supplies for documentation paperwork will be needed. Additionally, personnel to care for the birds must be identified and trained. Ideally, all of these factors would be determined prior to any sheltering situation. Planning for these factors will be affected by the length of time the birds will need to be housed. Depending on the situation, this may be as short as a few days or as long as several weeks.</a:t>
            </a:r>
            <a:r>
              <a:rPr lang="en-US" baseline="0" dirty="0" smtClean="0"/>
              <a:t> [This </a:t>
            </a:r>
            <a:r>
              <a:rPr lang="en-US" sz="1200" kern="1200" dirty="0" smtClean="0">
                <a:solidFill>
                  <a:schemeClr val="tx1"/>
                </a:solidFill>
                <a:latin typeface="Arial" pitchFamily="34" charset="0"/>
                <a:ea typeface="+mn-ea"/>
                <a:cs typeface="Arial" pitchFamily="34" charset="0"/>
              </a:rPr>
              <a:t>photo shows chickens</a:t>
            </a:r>
            <a:r>
              <a:rPr lang="en-US" sz="1200" kern="1200" baseline="0" dirty="0" smtClean="0">
                <a:solidFill>
                  <a:schemeClr val="tx1"/>
                </a:solidFill>
                <a:latin typeface="Arial" pitchFamily="34" charset="0"/>
                <a:ea typeface="+mn-ea"/>
                <a:cs typeface="Arial" pitchFamily="34" charset="0"/>
              </a:rPr>
              <a:t> </a:t>
            </a:r>
            <a:r>
              <a:rPr lang="en-US" sz="1200" kern="1200" dirty="0" smtClean="0">
                <a:solidFill>
                  <a:schemeClr val="tx1"/>
                </a:solidFill>
                <a:latin typeface="Arial" pitchFamily="34" charset="0"/>
                <a:ea typeface="+mn-ea"/>
                <a:cs typeface="Arial" pitchFamily="34" charset="0"/>
              </a:rPr>
              <a:t>inside a poultry</a:t>
            </a:r>
            <a:r>
              <a:rPr lang="en-US" sz="1200" kern="1200" baseline="0" dirty="0" smtClean="0">
                <a:solidFill>
                  <a:schemeClr val="tx1"/>
                </a:solidFill>
                <a:latin typeface="Arial" pitchFamily="34" charset="0"/>
                <a:ea typeface="+mn-ea"/>
                <a:cs typeface="Arial" pitchFamily="34" charset="0"/>
              </a:rPr>
              <a:t> house with the floor covered in litter (bedding), adequate ventilation and access to feeders. Source: USDA APHIS Image Gallery]</a:t>
            </a:r>
            <a:endParaRPr lang="en-US" sz="12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357088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look at several considerations when establishing</a:t>
            </a:r>
            <a:r>
              <a:rPr lang="en-US" baseline="0" dirty="0" smtClean="0"/>
              <a:t> temporary shelter facilities for poultry. These include location, facility setup, facility access, and biosecurity.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167837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033"/>
            <a:r>
              <a:rPr lang="en-US" sz="1200" kern="1200" dirty="0" smtClean="0">
                <a:solidFill>
                  <a:schemeClr val="tx1"/>
                </a:solidFill>
                <a:latin typeface="Arial" pitchFamily="34" charset="0"/>
                <a:ea typeface="+mn-ea"/>
                <a:cs typeface="Arial" pitchFamily="34" charset="0"/>
              </a:rPr>
              <a:t>The size and number of locations needed for temporary sheltering will depend on the quantity of animals anticipated as well as the number of species involved. Another consideration will be </a:t>
            </a:r>
            <a:r>
              <a:rPr lang="en-US" baseline="0" dirty="0" smtClean="0"/>
              <a:t>whether or not the birds to be housed are considered exposed/or infected with a highly contagious or zoonotic disease. This will be an important determination as a more isolated location and enhanced biosecurity measures will be needed in these situations. Possible temporary shelter sites may include county fairgrounds, abandoned barns, or confinement buildings with adequate ventilation. </a:t>
            </a:r>
          </a:p>
          <a:p>
            <a:pPr defTabSz="907033"/>
            <a:endParaRPr lang="en-US" sz="1200" kern="1200" baseline="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385438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7033" rtl="0" eaLnBrk="1" fontAlgn="auto" latinLnBrk="0" hangingPunct="1">
              <a:lnSpc>
                <a:spcPct val="100000"/>
              </a:lnSpc>
              <a:spcBef>
                <a:spcPts val="0"/>
              </a:spcBef>
              <a:spcAft>
                <a:spcPts val="0"/>
              </a:spcAft>
              <a:buClrTx/>
              <a:buSzTx/>
              <a:buFontTx/>
              <a:buNone/>
              <a:tabLst/>
              <a:defRPr/>
            </a:pPr>
            <a:r>
              <a:rPr lang="en-US" baseline="0" dirty="0" smtClean="0"/>
              <a:t>Once a location is determined, containment measures will need to be addressed. This will involve the set up of temporary fencing or pens to contain the birds. Containment areas should be </a:t>
            </a:r>
            <a:r>
              <a:rPr lang="en-US" sz="1200" b="0" i="0" u="none" strike="noStrike" kern="1200" baseline="0" dirty="0" smtClean="0">
                <a:solidFill>
                  <a:schemeClr val="tx1"/>
                </a:solidFill>
                <a:latin typeface="Arial" pitchFamily="34" charset="0"/>
                <a:ea typeface="+mn-ea"/>
                <a:cs typeface="Arial" pitchFamily="34" charset="0"/>
              </a:rPr>
              <a:t>secure enclosures that will safely contain the birds and exclude predators, as well as allow for easy feeding, watering, waste removal, and examination of the birds. The enclosure should provide protection from the elements, including precipitation and wind. Shade should be provided in hot weather, and heat will be needed for colder temperatures. Animal density will be an important consideration. </a:t>
            </a:r>
            <a:r>
              <a:rPr lang="en-US" baseline="0" dirty="0" smtClean="0"/>
              <a:t>The sheltering area must have adequate spacing to allow the animals movement and room to rest. Overcrowding situations should be avoided to reduce stress to the animals as well as decrease disease transmission. </a:t>
            </a:r>
            <a:r>
              <a:rPr lang="en-US" sz="1200" b="0" i="0" u="none" strike="noStrike" kern="1200" baseline="0" dirty="0" smtClean="0">
                <a:solidFill>
                  <a:schemeClr val="tx1"/>
                </a:solidFill>
                <a:latin typeface="Arial" pitchFamily="34" charset="0"/>
                <a:ea typeface="+mn-ea"/>
                <a:cs typeface="Arial" pitchFamily="34" charset="0"/>
              </a:rPr>
              <a:t>The spacing requirements for poultry will vary with the age and size of birds. For planning purposes, an average of half to one square foot per bird should be provided.</a:t>
            </a:r>
            <a:r>
              <a:rPr lang="en-US" baseline="0" dirty="0" smtClean="0"/>
              <a:t> Ventilation in the shelter will be necessary to maintain adequate air flow throughout the building and to </a:t>
            </a:r>
            <a:r>
              <a:rPr lang="en-US" sz="1200" b="0" i="0" u="none" strike="noStrike" kern="1200" baseline="0" dirty="0" smtClean="0">
                <a:solidFill>
                  <a:schemeClr val="tx1"/>
                </a:solidFill>
                <a:latin typeface="Arial" pitchFamily="34" charset="0"/>
                <a:ea typeface="+mn-ea"/>
                <a:cs typeface="Arial" pitchFamily="34" charset="0"/>
              </a:rPr>
              <a:t>remove carbon dioxide, ammonia, and other waste gases. </a:t>
            </a:r>
            <a:r>
              <a:rPr lang="en-US" baseline="0" dirty="0" smtClean="0"/>
              <a:t>Isolation areas must be available to allow for the separation of ill animals if needed. Before placing animals in the housing area, check for any items that might cause physical injury (e.g., nails, sharp objects, hazardous materials). [This </a:t>
            </a:r>
            <a:r>
              <a:rPr lang="en-US" sz="1200" kern="1200" baseline="0" dirty="0" smtClean="0">
                <a:solidFill>
                  <a:schemeClr val="tx1"/>
                </a:solidFill>
                <a:latin typeface="Arial" pitchFamily="34" charset="0"/>
                <a:ea typeface="+mn-ea"/>
                <a:cs typeface="Arial" pitchFamily="34" charset="0"/>
              </a:rPr>
              <a:t>photo shows building ventilation fans. Source: Andrew Kingsbury, Center for Food Security and Public Health]</a:t>
            </a:r>
            <a:endParaRPr lang="en-US" dirty="0" smtClean="0">
              <a:latin typeface="+mn-lt"/>
              <a:cs typeface="+mn-cs"/>
            </a:endParaRPr>
          </a:p>
        </p:txBody>
      </p:sp>
      <p:sp>
        <p:nvSpPr>
          <p:cNvPr id="4" name="Slide Number Placeholder 3"/>
          <p:cNvSpPr>
            <a:spLocks noGrp="1"/>
          </p:cNvSpPr>
          <p:nvPr>
            <p:ph type="sldNum" sz="quarter" idx="10"/>
          </p:nvPr>
        </p:nvSpPr>
        <p:spPr/>
        <p:txBody>
          <a:bodyPr/>
          <a:lstStyle/>
          <a:p>
            <a:fld id="{10FB056F-3542-49FE-8E6E-4910B6FAA82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cs typeface="+mn-cs"/>
              </a:rPr>
              <a:t>Ideally access to the facility should be an all-weather surface road, which is wide enough for two lanes of traffic. Establishing a one-way flow of traffic can aid in the “check-in” and unloading process. Incoming vehicles should not be allowed direct access into the shelter. Birds should be unloaded</a:t>
            </a:r>
            <a:r>
              <a:rPr lang="en-US" baseline="0" dirty="0" smtClean="0">
                <a:latin typeface="+mn-lt"/>
                <a:cs typeface="+mn-cs"/>
              </a:rPr>
              <a:t> </a:t>
            </a:r>
            <a:r>
              <a:rPr lang="en-US" dirty="0" smtClean="0">
                <a:latin typeface="+mn-lt"/>
                <a:cs typeface="+mn-cs"/>
              </a:rPr>
              <a:t>a reasonable distance from the shelter to minimize the risk for disease transfer.</a:t>
            </a:r>
            <a:r>
              <a:rPr lang="en-US" b="0" baseline="0" dirty="0" smtClean="0"/>
              <a:t> All personnel and vehicles entering and exiting the site should be recorded in a log book. </a:t>
            </a:r>
            <a:r>
              <a:rPr lang="en-US" dirty="0" smtClean="0">
                <a:latin typeface="+mn-lt"/>
                <a:cs typeface="+mn-cs"/>
              </a:rPr>
              <a:t> </a:t>
            </a:r>
            <a:endParaRPr lang="en-US" dirty="0"/>
          </a:p>
        </p:txBody>
      </p:sp>
      <p:sp>
        <p:nvSpPr>
          <p:cNvPr id="4" name="Slide Number Placeholder 3"/>
          <p:cNvSpPr>
            <a:spLocks noGrp="1"/>
          </p:cNvSpPr>
          <p:nvPr>
            <p:ph type="sldNum" sz="quarter" idx="10"/>
          </p:nvPr>
        </p:nvSpPr>
        <p:spPr/>
        <p:txBody>
          <a:bodyPr/>
          <a:lstStyle/>
          <a:p>
            <a:fld id="{10FB056F-3542-49FE-8E6E-4910B6FAA82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implementation of biosecurity</a:t>
            </a:r>
            <a:r>
              <a:rPr lang="en-US" b="0" baseline="0" dirty="0" smtClean="0"/>
              <a:t> measures will be essential. Diseases can spread rapidly when animals are under increased stress, increased density and close proximity. All vehicles coming in contact with animal enclosures should be disinfected before leaving the area. Any equipment used with the birds, including footwear, should be disinfected prior to leaving the facility. Efforts to minimize insects, rodents and wild birds within the facility should be made. </a:t>
            </a:r>
            <a:r>
              <a:rPr lang="en-US" dirty="0" smtClean="0"/>
              <a:t>[This photo shows a responder cleaning out a trailer. S</a:t>
            </a:r>
            <a:r>
              <a:rPr lang="en-US" baseline="0" dirty="0" smtClean="0"/>
              <a:t>ource: Danelle Bickett-Weddle, Iowa State University]</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227946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Birds housed at the temporary shelter will require basic amenities of food, water, and bedding,</a:t>
            </a:r>
            <a:r>
              <a:rPr lang="en-US" baseline="0" dirty="0" smtClean="0"/>
              <a:t> as well as housing at adequate temperatures with waste management procedures. The care of the birds will also require in most instances veterinary care and the establishment of isolation areas.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3009127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Temporary Sheltering: Poultry</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Poultry</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Poultry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Poultry</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Poultry</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Poultry</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Temporary Sheltering: Poultry</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Poultry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Poultry</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gr.state.ne.us/homeland/monograph_003.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poultry.uga.edu/agrosecurity/section4/cleaning.ht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Temporary Housing</a:t>
            </a:r>
            <a:endParaRPr lang="en-US" dirty="0"/>
          </a:p>
        </p:txBody>
      </p:sp>
      <p:sp>
        <p:nvSpPr>
          <p:cNvPr id="3" name="Subtitle 2"/>
          <p:cNvSpPr>
            <a:spLocks noGrp="1"/>
          </p:cNvSpPr>
          <p:nvPr>
            <p:ph type="subTitle" idx="1"/>
          </p:nvPr>
        </p:nvSpPr>
        <p:spPr/>
        <p:txBody>
          <a:bodyPr>
            <a:normAutofit/>
          </a:bodyPr>
          <a:lstStyle/>
          <a:p>
            <a:r>
              <a:rPr lang="en-US" i="1" dirty="0" smtClean="0"/>
              <a:t>Poultry</a:t>
            </a:r>
          </a:p>
          <a:p>
            <a:endParaRPr lang="en-US" dirty="0"/>
          </a:p>
        </p:txBody>
      </p:sp>
    </p:spTree>
    <p:extLst>
      <p:ext uri="{BB962C8B-B14F-4D97-AF65-F5344CB8AC3E}">
        <p14:creationId xmlns:p14="http://schemas.microsoft.com/office/powerpoint/2010/main" val="338721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Care</a:t>
            </a:r>
            <a:endParaRPr lang="en-US" dirty="0"/>
          </a:p>
        </p:txBody>
      </p:sp>
      <p:sp>
        <p:nvSpPr>
          <p:cNvPr id="3" name="Content Placeholder 2"/>
          <p:cNvSpPr>
            <a:spLocks noGrp="1"/>
          </p:cNvSpPr>
          <p:nvPr>
            <p:ph idx="1"/>
          </p:nvPr>
        </p:nvSpPr>
        <p:spPr/>
        <p:txBody>
          <a:bodyPr>
            <a:normAutofit/>
          </a:bodyPr>
          <a:lstStyle/>
          <a:p>
            <a:r>
              <a:rPr lang="en-US" dirty="0" smtClean="0"/>
              <a:t>Food</a:t>
            </a:r>
          </a:p>
          <a:p>
            <a:pPr lvl="1"/>
            <a:r>
              <a:rPr lang="en-US" dirty="0" smtClean="0"/>
              <a:t>Commercial feed</a:t>
            </a:r>
          </a:p>
          <a:p>
            <a:pPr lvl="1"/>
            <a:r>
              <a:rPr lang="en-US" dirty="0" smtClean="0"/>
              <a:t>Cracked corn</a:t>
            </a:r>
          </a:p>
          <a:p>
            <a:r>
              <a:rPr lang="en-US" dirty="0" smtClean="0"/>
              <a:t>Water</a:t>
            </a:r>
          </a:p>
          <a:p>
            <a:pPr lvl="1"/>
            <a:r>
              <a:rPr lang="en-US" dirty="0" smtClean="0"/>
              <a:t>Supplemental </a:t>
            </a:r>
            <a:br>
              <a:rPr lang="en-US" dirty="0" smtClean="0"/>
            </a:br>
            <a:r>
              <a:rPr lang="en-US" dirty="0" smtClean="0"/>
              <a:t>vitamins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1593689132"/>
              </p:ext>
            </p:extLst>
          </p:nvPr>
        </p:nvGraphicFramePr>
        <p:xfrm>
          <a:off x="4876800" y="1676400"/>
          <a:ext cx="3733800" cy="1889760"/>
        </p:xfrm>
        <a:graphic>
          <a:graphicData uri="http://schemas.openxmlformats.org/drawingml/2006/table">
            <a:tbl>
              <a:tblPr firstRow="1" bandRow="1">
                <a:tableStyleId>{5C22544A-7EE6-4342-B048-85BDC9FD1C3A}</a:tableStyleId>
              </a:tblPr>
              <a:tblGrid>
                <a:gridCol w="1066800"/>
                <a:gridCol w="1295400"/>
                <a:gridCol w="1371600"/>
              </a:tblGrid>
              <a:tr h="370840">
                <a:tc>
                  <a:txBody>
                    <a:bodyPr/>
                    <a:lstStyle/>
                    <a:p>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2000" dirty="0" smtClean="0"/>
                        <a:t>Feed/day/</a:t>
                      </a:r>
                      <a:br>
                        <a:rPr lang="en-US" sz="2000" dirty="0" smtClean="0"/>
                      </a:br>
                      <a:r>
                        <a:rPr lang="en-US" sz="2000" dirty="0" smtClean="0"/>
                        <a:t>100 birds</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l"/>
                      <a:r>
                        <a:rPr lang="en-US" sz="2000" dirty="0" smtClean="0"/>
                        <a:t>Water/day/100</a:t>
                      </a:r>
                      <a:r>
                        <a:rPr lang="en-US" sz="2000" baseline="0" dirty="0" smtClean="0"/>
                        <a:t> birds</a:t>
                      </a:r>
                      <a:endParaRPr lang="en-US"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2000" dirty="0" smtClean="0"/>
                        <a:t>Layers</a:t>
                      </a:r>
                      <a:endParaRPr lang="en-US" sz="2000" dirty="0"/>
                    </a:p>
                  </a:txBody>
                  <a:tcPr>
                    <a:lnL w="12700" cap="flat" cmpd="sng" algn="ctr">
                      <a:solidFill>
                        <a:schemeClr val="tx1"/>
                      </a:solidFill>
                      <a:prstDash val="solid"/>
                      <a:round/>
                      <a:headEnd type="none" w="med" len="med"/>
                      <a:tailEnd type="none" w="med" len="med"/>
                    </a:lnL>
                  </a:tcPr>
                </a:tc>
                <a:tc>
                  <a:txBody>
                    <a:bodyPr/>
                    <a:lstStyle/>
                    <a:p>
                      <a:r>
                        <a:rPr lang="en-US" sz="2000" dirty="0" smtClean="0"/>
                        <a:t>17 </a:t>
                      </a:r>
                      <a:r>
                        <a:rPr lang="en-US" sz="2000" dirty="0" err="1" smtClean="0"/>
                        <a:t>lbs</a:t>
                      </a:r>
                      <a:endParaRPr lang="en-US" sz="2000" dirty="0"/>
                    </a:p>
                  </a:txBody>
                  <a:tcPr/>
                </a:tc>
                <a:tc>
                  <a:txBody>
                    <a:bodyPr/>
                    <a:lstStyle/>
                    <a:p>
                      <a:r>
                        <a:rPr lang="en-US" sz="2000" dirty="0" smtClean="0"/>
                        <a:t>5 gallons</a:t>
                      </a:r>
                      <a:endParaRPr lang="en-US" sz="2000" dirty="0"/>
                    </a:p>
                  </a:txBody>
                  <a:tcPr>
                    <a:lnR w="12700" cap="flat" cmpd="sng" algn="ctr">
                      <a:solidFill>
                        <a:schemeClr val="tx1"/>
                      </a:solidFill>
                      <a:prstDash val="solid"/>
                      <a:round/>
                      <a:headEnd type="none" w="med" len="med"/>
                      <a:tailEnd type="none" w="med" len="med"/>
                    </a:lnR>
                  </a:tcPr>
                </a:tc>
              </a:tr>
              <a:tr h="370840">
                <a:tc>
                  <a:txBody>
                    <a:bodyPr/>
                    <a:lstStyle/>
                    <a:p>
                      <a:r>
                        <a:rPr lang="en-US" sz="2000" dirty="0" smtClean="0"/>
                        <a:t>Broilers</a:t>
                      </a:r>
                      <a:endParaRPr lang="en-US" sz="2000" dirty="0"/>
                    </a:p>
                  </a:txBody>
                  <a:tcPr>
                    <a:lnL w="12700" cap="flat" cmpd="sng" algn="ctr">
                      <a:solidFill>
                        <a:schemeClr val="tx1"/>
                      </a:solidFill>
                      <a:prstDash val="solid"/>
                      <a:round/>
                      <a:headEnd type="none" w="med" len="med"/>
                      <a:tailEnd type="none" w="med" len="med"/>
                    </a:lnL>
                  </a:tcPr>
                </a:tc>
                <a:tc>
                  <a:txBody>
                    <a:bodyPr/>
                    <a:lstStyle/>
                    <a:p>
                      <a:r>
                        <a:rPr lang="en-US" sz="2000" dirty="0" smtClean="0"/>
                        <a:t>10 </a:t>
                      </a:r>
                      <a:r>
                        <a:rPr lang="en-US" sz="2000" dirty="0" err="1" smtClean="0"/>
                        <a:t>lbs</a:t>
                      </a:r>
                      <a:endParaRPr lang="en-US" sz="2000" dirty="0"/>
                    </a:p>
                  </a:txBody>
                  <a:tcPr/>
                </a:tc>
                <a:tc>
                  <a:txBody>
                    <a:bodyPr/>
                    <a:lstStyle/>
                    <a:p>
                      <a:r>
                        <a:rPr lang="en-US" sz="2000" dirty="0" smtClean="0"/>
                        <a:t>5 gallons</a:t>
                      </a:r>
                      <a:endParaRPr lang="en-US" sz="2000" dirty="0"/>
                    </a:p>
                  </a:txBody>
                  <a:tcPr>
                    <a:lnR w="12700" cap="flat" cmpd="sng" algn="ctr">
                      <a:solidFill>
                        <a:schemeClr val="tx1"/>
                      </a:solidFill>
                      <a:prstDash val="solid"/>
                      <a:round/>
                      <a:headEnd type="none" w="med" len="med"/>
                      <a:tailEnd type="none" w="med" len="med"/>
                    </a:lnR>
                  </a:tcPr>
                </a:tc>
              </a:tr>
              <a:tr h="370840">
                <a:tc>
                  <a:txBody>
                    <a:bodyPr/>
                    <a:lstStyle/>
                    <a:p>
                      <a:r>
                        <a:rPr lang="en-US" sz="2000" dirty="0" smtClean="0"/>
                        <a:t>Turkeys</a:t>
                      </a:r>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000" dirty="0" smtClean="0"/>
                        <a:t>40 </a:t>
                      </a:r>
                      <a:r>
                        <a:rPr lang="en-US" sz="2000" dirty="0" err="1" smtClean="0"/>
                        <a:t>lbs</a:t>
                      </a:r>
                      <a:endParaRPr lang="en-US" sz="2000" dirty="0"/>
                    </a:p>
                  </a:txBody>
                  <a:tcPr>
                    <a:lnB w="12700" cap="flat" cmpd="sng" algn="ctr">
                      <a:solidFill>
                        <a:schemeClr val="tx1"/>
                      </a:solidFill>
                      <a:prstDash val="solid"/>
                      <a:round/>
                      <a:headEnd type="none" w="med" len="med"/>
                      <a:tailEnd type="none" w="med" len="med"/>
                    </a:lnB>
                  </a:tcPr>
                </a:tc>
                <a:tc>
                  <a:txBody>
                    <a:bodyPr/>
                    <a:lstStyle/>
                    <a:p>
                      <a:r>
                        <a:rPr lang="en-US" sz="2000" dirty="0" smtClean="0"/>
                        <a:t>12 gallons</a:t>
                      </a:r>
                      <a:endParaRPr lang="en-US"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7" name="Picture 2" descr="H:\CFSPH\Communal Files\Photo Library\Poultry photos\chicks_drinking_PKZ.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22914" y="4495800"/>
            <a:ext cx="2618082" cy="1752600"/>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pic>
        <p:nvPicPr>
          <p:cNvPr id="8" name="Picture 4" descr="http://4.bp.blogspot.com/-QaTGS_rSHbg/T1A9M6QIpqI/AAAAAAAAF_Q/BHflab0qncU/s1600/Poultry+Flock.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3733800"/>
            <a:ext cx="2353088" cy="1764816"/>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94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Environment</a:t>
            </a:r>
            <a:endParaRPr lang="en-US" dirty="0"/>
          </a:p>
        </p:txBody>
      </p:sp>
      <p:sp>
        <p:nvSpPr>
          <p:cNvPr id="3" name="Content Placeholder 2"/>
          <p:cNvSpPr>
            <a:spLocks noGrp="1"/>
          </p:cNvSpPr>
          <p:nvPr>
            <p:ph idx="1"/>
          </p:nvPr>
        </p:nvSpPr>
        <p:spPr/>
        <p:txBody>
          <a:bodyPr/>
          <a:lstStyle/>
          <a:p>
            <a:r>
              <a:rPr lang="en-US" dirty="0" smtClean="0"/>
              <a:t>Bedding</a:t>
            </a:r>
          </a:p>
          <a:p>
            <a:pPr lvl="1"/>
            <a:r>
              <a:rPr lang="en-US" dirty="0" smtClean="0"/>
              <a:t>Softwood shavings</a:t>
            </a:r>
          </a:p>
          <a:p>
            <a:pPr lvl="1"/>
            <a:r>
              <a:rPr lang="en-US" dirty="0" smtClean="0"/>
              <a:t>Sawdust</a:t>
            </a:r>
          </a:p>
          <a:p>
            <a:pPr lvl="1"/>
            <a:r>
              <a:rPr lang="en-US" dirty="0" smtClean="0"/>
              <a:t>Rice hulls</a:t>
            </a:r>
          </a:p>
          <a:p>
            <a:pPr lvl="1"/>
            <a:r>
              <a:rPr lang="en-US" dirty="0" smtClean="0"/>
              <a:t>Pulverized paper</a:t>
            </a:r>
          </a:p>
          <a:p>
            <a:r>
              <a:rPr lang="en-US" dirty="0" smtClean="0"/>
              <a:t>Temperature</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dirty="0" smtClean="0"/>
              <a:t>Temporary Sheltering: Poultry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2339599"/>
              </p:ext>
            </p:extLst>
          </p:nvPr>
        </p:nvGraphicFramePr>
        <p:xfrm>
          <a:off x="5334000" y="1844040"/>
          <a:ext cx="3009900" cy="3108960"/>
        </p:xfrm>
        <a:graphic>
          <a:graphicData uri="http://schemas.openxmlformats.org/drawingml/2006/table">
            <a:tbl>
              <a:tblPr firstRow="1" bandRow="1">
                <a:tableStyleId>{5C22544A-7EE6-4342-B048-85BDC9FD1C3A}</a:tableStyleId>
              </a:tblPr>
              <a:tblGrid>
                <a:gridCol w="1181100"/>
                <a:gridCol w="1828800"/>
              </a:tblGrid>
              <a:tr h="370840">
                <a:tc>
                  <a:txBody>
                    <a:bodyPr/>
                    <a:lstStyle/>
                    <a:p>
                      <a:r>
                        <a:rPr lang="en-US" sz="2400" dirty="0" smtClean="0"/>
                        <a:t>Age (weeks)</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smtClean="0"/>
                        <a:t>Temp </a:t>
                      </a:r>
                      <a:r>
                        <a:rPr lang="en-US" sz="2400" baseline="30000" dirty="0" err="1" smtClean="0"/>
                        <a:t>o</a:t>
                      </a:r>
                      <a:r>
                        <a:rPr lang="en-US" sz="2400" dirty="0" err="1" smtClean="0"/>
                        <a:t>F</a:t>
                      </a:r>
                      <a:r>
                        <a:rPr lang="en-US" sz="2400" dirty="0" smtClean="0"/>
                        <a:t>(</a:t>
                      </a:r>
                      <a:r>
                        <a:rPr lang="en-US" sz="2400" baseline="30000" dirty="0" err="1" smtClean="0"/>
                        <a:t>o</a:t>
                      </a:r>
                      <a:r>
                        <a:rPr lang="en-US" sz="2400" dirty="0" err="1" smtClean="0"/>
                        <a:t>C</a:t>
                      </a:r>
                      <a:r>
                        <a:rPr lang="en-US" sz="2400" dirty="0" smtClean="0"/>
                        <a:t>)</a:t>
                      </a:r>
                      <a:endParaRPr lang="en-US" sz="2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2400" dirty="0" smtClean="0"/>
                        <a:t>1</a:t>
                      </a:r>
                      <a:endParaRPr lang="en-US" sz="2400" dirty="0"/>
                    </a:p>
                  </a:txBody>
                  <a:tcPr>
                    <a:lnL w="12700" cap="flat" cmpd="sng" algn="ctr">
                      <a:solidFill>
                        <a:schemeClr val="tx1"/>
                      </a:solidFill>
                      <a:prstDash val="solid"/>
                      <a:round/>
                      <a:headEnd type="none" w="med" len="med"/>
                      <a:tailEnd type="none" w="med" len="med"/>
                    </a:lnL>
                  </a:tcPr>
                </a:tc>
                <a:tc>
                  <a:txBody>
                    <a:bodyPr/>
                    <a:lstStyle/>
                    <a:p>
                      <a:r>
                        <a:rPr lang="en-US" sz="2400" dirty="0" smtClean="0"/>
                        <a:t>90 </a:t>
                      </a:r>
                      <a:r>
                        <a:rPr lang="en-US" sz="2400" baseline="30000" dirty="0" err="1" smtClean="0"/>
                        <a:t>o</a:t>
                      </a:r>
                      <a:r>
                        <a:rPr lang="en-US" sz="2400" dirty="0" err="1" smtClean="0"/>
                        <a:t>F</a:t>
                      </a:r>
                      <a:r>
                        <a:rPr lang="en-US" sz="2400" dirty="0" smtClean="0"/>
                        <a:t> (32 </a:t>
                      </a:r>
                      <a:r>
                        <a:rPr lang="en-US" sz="2400" baseline="30000" dirty="0" err="1" smtClean="0"/>
                        <a:t>o</a:t>
                      </a:r>
                      <a:r>
                        <a:rPr lang="en-US" sz="2400" dirty="0" err="1" smtClean="0"/>
                        <a:t>F</a:t>
                      </a:r>
                      <a:r>
                        <a:rPr lang="en-US" sz="2400" dirty="0" smtClean="0"/>
                        <a:t>)</a:t>
                      </a:r>
                      <a:endParaRPr lang="en-US" sz="2400" dirty="0"/>
                    </a:p>
                  </a:txBody>
                  <a:tcPr>
                    <a:lnR w="12700" cap="flat" cmpd="sng" algn="ctr">
                      <a:solidFill>
                        <a:schemeClr val="tx1"/>
                      </a:solidFill>
                      <a:prstDash val="solid"/>
                      <a:round/>
                      <a:headEnd type="none" w="med" len="med"/>
                      <a:tailEnd type="none" w="med" len="med"/>
                    </a:lnR>
                  </a:tcPr>
                </a:tc>
              </a:tr>
              <a:tr h="370840">
                <a:tc>
                  <a:txBody>
                    <a:bodyPr/>
                    <a:lstStyle/>
                    <a:p>
                      <a:r>
                        <a:rPr lang="en-US" sz="2400" dirty="0" smtClean="0"/>
                        <a:t>2</a:t>
                      </a:r>
                      <a:endParaRPr lang="en-US" sz="2400"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85 </a:t>
                      </a:r>
                      <a:r>
                        <a:rPr lang="en-US" sz="2400" baseline="30000" dirty="0" err="1" smtClean="0"/>
                        <a:t>o</a:t>
                      </a:r>
                      <a:r>
                        <a:rPr lang="en-US" sz="2400" dirty="0" err="1" smtClean="0"/>
                        <a:t>F</a:t>
                      </a:r>
                      <a:r>
                        <a:rPr lang="en-US" sz="2400" dirty="0" smtClean="0"/>
                        <a:t> (29 </a:t>
                      </a:r>
                      <a:r>
                        <a:rPr lang="en-US" sz="2400" baseline="30000" dirty="0" err="1" smtClean="0"/>
                        <a:t>o</a:t>
                      </a:r>
                      <a:r>
                        <a:rPr lang="en-US" sz="2400" dirty="0" err="1" smtClean="0"/>
                        <a:t>F</a:t>
                      </a:r>
                      <a:r>
                        <a:rPr lang="en-US" sz="2400" dirty="0" smtClean="0"/>
                        <a:t>)</a:t>
                      </a:r>
                      <a:endParaRPr lang="en-US" sz="2400" dirty="0"/>
                    </a:p>
                  </a:txBody>
                  <a:tcPr>
                    <a:lnR w="12700" cap="flat" cmpd="sng" algn="ctr">
                      <a:solidFill>
                        <a:schemeClr val="tx1"/>
                      </a:solidFill>
                      <a:prstDash val="solid"/>
                      <a:round/>
                      <a:headEnd type="none" w="med" len="med"/>
                      <a:tailEnd type="none" w="med" len="med"/>
                    </a:lnR>
                  </a:tcPr>
                </a:tc>
              </a:tr>
              <a:tr h="370840">
                <a:tc>
                  <a:txBody>
                    <a:bodyPr/>
                    <a:lstStyle/>
                    <a:p>
                      <a:r>
                        <a:rPr lang="en-US" sz="2400" dirty="0" smtClean="0"/>
                        <a:t>3</a:t>
                      </a:r>
                      <a:endParaRPr lang="en-US" sz="2400"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80 </a:t>
                      </a:r>
                      <a:r>
                        <a:rPr lang="en-US" sz="2400" baseline="30000" dirty="0" err="1" smtClean="0"/>
                        <a:t>o</a:t>
                      </a:r>
                      <a:r>
                        <a:rPr lang="en-US" sz="2400" dirty="0" err="1" smtClean="0"/>
                        <a:t>F</a:t>
                      </a:r>
                      <a:r>
                        <a:rPr lang="en-US" sz="2400" dirty="0" smtClean="0"/>
                        <a:t> (27 </a:t>
                      </a:r>
                      <a:r>
                        <a:rPr lang="en-US" sz="2400" baseline="30000" dirty="0" err="1" smtClean="0"/>
                        <a:t>o</a:t>
                      </a:r>
                      <a:r>
                        <a:rPr lang="en-US" sz="2400" dirty="0" err="1" smtClean="0"/>
                        <a:t>F</a:t>
                      </a:r>
                      <a:r>
                        <a:rPr lang="en-US" sz="2400" dirty="0" smtClean="0"/>
                        <a:t>)</a:t>
                      </a:r>
                      <a:endParaRPr lang="en-US" sz="2400" dirty="0"/>
                    </a:p>
                  </a:txBody>
                  <a:tcPr>
                    <a:lnR w="12700" cap="flat" cmpd="sng" algn="ctr">
                      <a:solidFill>
                        <a:schemeClr val="tx1"/>
                      </a:solidFill>
                      <a:prstDash val="solid"/>
                      <a:round/>
                      <a:headEnd type="none" w="med" len="med"/>
                      <a:tailEnd type="none" w="med" len="med"/>
                    </a:lnR>
                  </a:tcPr>
                </a:tc>
              </a:tr>
              <a:tr h="370840">
                <a:tc>
                  <a:txBody>
                    <a:bodyPr/>
                    <a:lstStyle/>
                    <a:p>
                      <a:r>
                        <a:rPr lang="en-US" sz="2400" dirty="0" smtClean="0"/>
                        <a:t>4</a:t>
                      </a:r>
                      <a:endParaRPr lang="en-US" sz="2400"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75 </a:t>
                      </a:r>
                      <a:r>
                        <a:rPr lang="en-US" sz="2400" baseline="30000" dirty="0" err="1" smtClean="0"/>
                        <a:t>o</a:t>
                      </a:r>
                      <a:r>
                        <a:rPr lang="en-US" sz="2400" dirty="0" err="1" smtClean="0"/>
                        <a:t>F</a:t>
                      </a:r>
                      <a:r>
                        <a:rPr lang="en-US" sz="2400" dirty="0" smtClean="0"/>
                        <a:t> (24 </a:t>
                      </a:r>
                      <a:r>
                        <a:rPr lang="en-US" sz="2400" baseline="30000" dirty="0" err="1" smtClean="0"/>
                        <a:t>o</a:t>
                      </a:r>
                      <a:r>
                        <a:rPr lang="en-US" sz="2400" dirty="0" err="1" smtClean="0"/>
                        <a:t>F</a:t>
                      </a:r>
                      <a:r>
                        <a:rPr lang="en-US" sz="2400" dirty="0" smtClean="0"/>
                        <a:t>)</a:t>
                      </a:r>
                      <a:endParaRPr lang="en-US" sz="2400" dirty="0"/>
                    </a:p>
                  </a:txBody>
                  <a:tcPr>
                    <a:lnR w="12700" cap="flat" cmpd="sng" algn="ctr">
                      <a:solidFill>
                        <a:schemeClr val="tx1"/>
                      </a:solidFill>
                      <a:prstDash val="solid"/>
                      <a:round/>
                      <a:headEnd type="none" w="med" len="med"/>
                      <a:tailEnd type="none" w="med" len="med"/>
                    </a:lnR>
                  </a:tcPr>
                </a:tc>
              </a:tr>
              <a:tr h="370840">
                <a:tc>
                  <a:txBody>
                    <a:bodyPr/>
                    <a:lstStyle/>
                    <a:p>
                      <a:r>
                        <a:rPr lang="en-US" sz="2400" dirty="0" smtClean="0"/>
                        <a:t>5+</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70 </a:t>
                      </a:r>
                      <a:r>
                        <a:rPr lang="en-US" sz="2400" baseline="30000" dirty="0" err="1" smtClean="0"/>
                        <a:t>o</a:t>
                      </a:r>
                      <a:r>
                        <a:rPr lang="en-US" sz="2400" dirty="0" err="1" smtClean="0"/>
                        <a:t>F</a:t>
                      </a:r>
                      <a:r>
                        <a:rPr lang="en-US" sz="2400" dirty="0" smtClean="0"/>
                        <a:t> (21 </a:t>
                      </a:r>
                      <a:r>
                        <a:rPr lang="en-US" sz="2400" baseline="30000" dirty="0" err="1" smtClean="0"/>
                        <a:t>o</a:t>
                      </a:r>
                      <a:r>
                        <a:rPr lang="en-US" sz="2400" dirty="0" err="1" smtClean="0"/>
                        <a:t>F</a:t>
                      </a:r>
                      <a:r>
                        <a:rPr lang="en-US" sz="2400" dirty="0" smtClean="0"/>
                        <a:t>)</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9762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Waste Management</a:t>
            </a:r>
            <a:endParaRPr lang="en-US" dirty="0"/>
          </a:p>
        </p:txBody>
      </p:sp>
      <p:sp>
        <p:nvSpPr>
          <p:cNvPr id="3" name="Content Placeholder 2"/>
          <p:cNvSpPr>
            <a:spLocks noGrp="1"/>
          </p:cNvSpPr>
          <p:nvPr>
            <p:ph sz="half" idx="1"/>
          </p:nvPr>
        </p:nvSpPr>
        <p:spPr>
          <a:xfrm>
            <a:off x="457200" y="1600200"/>
            <a:ext cx="4038600" cy="4876800"/>
          </a:xfrm>
        </p:spPr>
        <p:txBody>
          <a:bodyPr>
            <a:normAutofit fontScale="92500" lnSpcReduction="10000"/>
          </a:bodyPr>
          <a:lstStyle/>
          <a:p>
            <a:r>
              <a:rPr lang="en-US" dirty="0" smtClean="0"/>
              <a:t>Prompt removal</a:t>
            </a:r>
          </a:p>
          <a:p>
            <a:pPr lvl="1"/>
            <a:r>
              <a:rPr lang="en-US" dirty="0" smtClean="0"/>
              <a:t>Keep environment clean</a:t>
            </a:r>
          </a:p>
          <a:p>
            <a:pPr lvl="1"/>
            <a:r>
              <a:rPr lang="en-US" dirty="0" smtClean="0"/>
              <a:t>Prevent disease spread</a:t>
            </a:r>
          </a:p>
          <a:p>
            <a:r>
              <a:rPr lang="en-US" dirty="0" smtClean="0"/>
              <a:t>Procedures for </a:t>
            </a:r>
          </a:p>
          <a:p>
            <a:pPr lvl="1"/>
            <a:r>
              <a:rPr lang="en-US" dirty="0" smtClean="0"/>
              <a:t>Waste removal and disposal</a:t>
            </a:r>
          </a:p>
          <a:p>
            <a:pPr lvl="1"/>
            <a:r>
              <a:rPr lang="en-US" dirty="0" smtClean="0"/>
              <a:t>Cleaning and disinfection</a:t>
            </a:r>
          </a:p>
          <a:p>
            <a:r>
              <a:rPr lang="en-US" dirty="0" smtClean="0"/>
              <a:t>Clean pens daily</a:t>
            </a:r>
          </a:p>
          <a:p>
            <a:pPr lvl="1"/>
            <a:r>
              <a:rPr lang="en-US" dirty="0" smtClean="0"/>
              <a:t>Disinfect equipment after use</a:t>
            </a:r>
          </a:p>
        </p:txBody>
      </p:sp>
      <p:sp>
        <p:nvSpPr>
          <p:cNvPr id="4" name="Content Placeholder 3"/>
          <p:cNvSpPr>
            <a:spLocks noGrp="1"/>
          </p:cNvSpPr>
          <p:nvPr>
            <p:ph sz="half" idx="2"/>
          </p:nvPr>
        </p:nvSpPr>
        <p:spPr/>
        <p:txBody>
          <a:bodyPr>
            <a:noAutofit/>
          </a:bodyPr>
          <a:lstStyle/>
          <a:p>
            <a:r>
              <a:rPr lang="en-US" dirty="0" smtClean="0"/>
              <a:t>Equipment and supplies</a:t>
            </a:r>
          </a:p>
          <a:p>
            <a:pPr lvl="1"/>
            <a:r>
              <a:rPr lang="en-US" dirty="0" smtClean="0"/>
              <a:t>Shovels, buckets, hoses, scrub brushes, trash cans</a:t>
            </a:r>
          </a:p>
          <a:p>
            <a:pPr lvl="1"/>
            <a:r>
              <a:rPr lang="en-US" dirty="0" smtClean="0"/>
              <a:t>Detergent, disinfectant, disposable gloves</a:t>
            </a:r>
          </a:p>
          <a:p>
            <a:r>
              <a:rPr lang="en-US" dirty="0" smtClean="0"/>
              <a:t>Separate equipment </a:t>
            </a:r>
            <a:br>
              <a:rPr lang="en-US" dirty="0" smtClean="0"/>
            </a:br>
            <a:r>
              <a:rPr lang="en-US" dirty="0" smtClean="0"/>
              <a:t>for isolation</a:t>
            </a:r>
          </a:p>
          <a:p>
            <a:pPr lvl="1"/>
            <a:endParaRPr lang="en-US" dirty="0" smtClean="0"/>
          </a:p>
          <a:p>
            <a:pPr lvl="1"/>
            <a:endParaRPr lang="en-US" dirty="0" smtClean="0"/>
          </a:p>
          <a:p>
            <a:endParaRPr lang="en-US" dirty="0"/>
          </a:p>
        </p:txBody>
      </p:sp>
      <p:sp>
        <p:nvSpPr>
          <p:cNvPr id="8" name="Date Placeholder 7"/>
          <p:cNvSpPr>
            <a:spLocks noGrp="1"/>
          </p:cNvSpPr>
          <p:nvPr>
            <p:ph type="dt" sz="half" idx="10"/>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r>
              <a:rPr lang="en-US" smtClean="0"/>
              <a:t>Temporary Sheltering: Poultry</a:t>
            </a:r>
            <a:endParaRPr lang="en-US" dirty="0"/>
          </a:p>
        </p:txBody>
      </p:sp>
    </p:spTree>
    <p:extLst>
      <p:ext uri="{BB962C8B-B14F-4D97-AF65-F5344CB8AC3E}">
        <p14:creationId xmlns:p14="http://schemas.microsoft.com/office/powerpoint/2010/main" val="2980831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Arrival of Birds</a:t>
            </a:r>
            <a:endParaRPr lang="en-US" dirty="0"/>
          </a:p>
        </p:txBody>
      </p:sp>
      <p:sp>
        <p:nvSpPr>
          <p:cNvPr id="3" name="Content Placeholder 2"/>
          <p:cNvSpPr>
            <a:spLocks noGrp="1"/>
          </p:cNvSpPr>
          <p:nvPr>
            <p:ph idx="1"/>
          </p:nvPr>
        </p:nvSpPr>
        <p:spPr/>
        <p:txBody>
          <a:bodyPr/>
          <a:lstStyle/>
          <a:p>
            <a:r>
              <a:rPr lang="en-US" dirty="0" smtClean="0"/>
              <a:t>Transport in wire or plastic cages</a:t>
            </a:r>
          </a:p>
          <a:p>
            <a:r>
              <a:rPr lang="en-US" dirty="0" smtClean="0"/>
              <a:t>Unload manually or mechanically</a:t>
            </a:r>
          </a:p>
          <a:p>
            <a:r>
              <a:rPr lang="en-US" dirty="0" smtClean="0"/>
              <a:t>Gentle handling will minimize stress</a:t>
            </a:r>
          </a:p>
          <a:p>
            <a:r>
              <a:rPr lang="en-US" dirty="0" smtClean="0"/>
              <a:t>Open coops in housing area to release the birds</a:t>
            </a:r>
          </a:p>
          <a:p>
            <a:r>
              <a:rPr lang="en-US" dirty="0" smtClean="0"/>
              <a:t>Keep flocks separate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spTree>
    <p:extLst>
      <p:ext uri="{BB962C8B-B14F-4D97-AF65-F5344CB8AC3E}">
        <p14:creationId xmlns:p14="http://schemas.microsoft.com/office/powerpoint/2010/main" val="1077392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Housing the Animals</a:t>
            </a:r>
            <a:endParaRPr lang="en-US" dirty="0"/>
          </a:p>
        </p:txBody>
      </p:sp>
      <p:sp>
        <p:nvSpPr>
          <p:cNvPr id="3" name="Content Placeholder 2"/>
          <p:cNvSpPr>
            <a:spLocks noGrp="1"/>
          </p:cNvSpPr>
          <p:nvPr>
            <p:ph idx="1"/>
          </p:nvPr>
        </p:nvSpPr>
        <p:spPr/>
        <p:txBody>
          <a:bodyPr/>
          <a:lstStyle/>
          <a:p>
            <a:r>
              <a:rPr lang="en-US" dirty="0"/>
              <a:t>Segregate by</a:t>
            </a:r>
          </a:p>
          <a:p>
            <a:pPr lvl="1"/>
            <a:r>
              <a:rPr lang="en-US" dirty="0"/>
              <a:t>Flock</a:t>
            </a:r>
          </a:p>
          <a:p>
            <a:pPr lvl="1"/>
            <a:r>
              <a:rPr lang="en-US" dirty="0"/>
              <a:t>Species</a:t>
            </a:r>
          </a:p>
          <a:p>
            <a:pPr lvl="1"/>
            <a:r>
              <a:rPr lang="en-US" dirty="0"/>
              <a:t>Appropriate density</a:t>
            </a:r>
          </a:p>
          <a:p>
            <a:pPr lvl="1"/>
            <a:r>
              <a:rPr lang="en-US" dirty="0"/>
              <a:t>Owner</a:t>
            </a:r>
          </a:p>
          <a:p>
            <a:r>
              <a:rPr lang="en-US" dirty="0" smtClean="0"/>
              <a:t>Animal identification</a:t>
            </a:r>
          </a:p>
          <a:p>
            <a:pPr lvl="1"/>
            <a:r>
              <a:rPr lang="en-US" dirty="0" smtClean="0"/>
              <a:t>Leg band</a:t>
            </a:r>
          </a:p>
          <a:p>
            <a:r>
              <a:rPr lang="en-US" dirty="0" smtClean="0"/>
              <a:t>Keep records</a:t>
            </a:r>
          </a:p>
          <a:p>
            <a:pPr lvl="1"/>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Poultry</a:t>
            </a:r>
            <a:endParaRPr lang="en-US" dirty="0"/>
          </a:p>
        </p:txBody>
      </p:sp>
    </p:spTree>
    <p:extLst>
      <p:ext uri="{BB962C8B-B14F-4D97-AF65-F5344CB8AC3E}">
        <p14:creationId xmlns:p14="http://schemas.microsoft.com/office/powerpoint/2010/main" val="4025710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Veterinary examination </a:t>
            </a:r>
            <a:br>
              <a:rPr lang="en-US" dirty="0" smtClean="0"/>
            </a:br>
            <a:r>
              <a:rPr lang="en-US" dirty="0" smtClean="0"/>
              <a:t>on entry and exit of shelter</a:t>
            </a:r>
          </a:p>
          <a:p>
            <a:r>
              <a:rPr lang="en-US" dirty="0" smtClean="0"/>
              <a:t>Monitor daily for</a:t>
            </a:r>
          </a:p>
          <a:p>
            <a:pPr lvl="1"/>
            <a:r>
              <a:rPr lang="en-US" dirty="0" smtClean="0"/>
              <a:t>Illness</a:t>
            </a:r>
          </a:p>
          <a:p>
            <a:pPr lvl="1"/>
            <a:r>
              <a:rPr lang="en-US" dirty="0" smtClean="0"/>
              <a:t>Injury</a:t>
            </a:r>
          </a:p>
          <a:p>
            <a:pPr lvl="1"/>
            <a:r>
              <a:rPr lang="en-US" dirty="0" smtClean="0"/>
              <a:t>Stress</a:t>
            </a:r>
          </a:p>
          <a:p>
            <a:pPr lvl="1"/>
            <a:r>
              <a:rPr lang="en-US" dirty="0" smtClean="0"/>
              <a:t>Overheating</a:t>
            </a:r>
          </a:p>
          <a:p>
            <a:r>
              <a:rPr lang="en-US" dirty="0" smtClean="0"/>
              <a:t>Isolate sick animals</a:t>
            </a:r>
          </a:p>
          <a:p>
            <a:pPr lvl="1"/>
            <a:r>
              <a:rPr lang="en-US" dirty="0" smtClean="0"/>
              <a:t>Treatment or euthanasia</a:t>
            </a:r>
          </a:p>
          <a:p>
            <a:r>
              <a:rPr lang="en-US" dirty="0" smtClean="0"/>
              <a:t>Post disease recognition information</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Poultry</a:t>
            </a:r>
            <a:endParaRPr lang="en-US" dirty="0"/>
          </a:p>
        </p:txBody>
      </p:sp>
      <p:pic>
        <p:nvPicPr>
          <p:cNvPr id="6" name="Picture 5" descr="H:\CFSPH\Communal Files\Photo Library\Poultry photos\Photos from Lara Durben MN Turkey Growers Assoc\rsmt 1001 (1)_LDurben.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257800" y="2590800"/>
            <a:ext cx="3602736" cy="2054352"/>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73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the Shelter</a:t>
            </a:r>
            <a:endParaRPr lang="en-US" dirty="0"/>
          </a:p>
        </p:txBody>
      </p:sp>
      <p:sp>
        <p:nvSpPr>
          <p:cNvPr id="3" name="Content Placeholder 2"/>
          <p:cNvSpPr>
            <a:spLocks noGrp="1"/>
          </p:cNvSpPr>
          <p:nvPr>
            <p:ph idx="1"/>
          </p:nvPr>
        </p:nvSpPr>
        <p:spPr>
          <a:xfrm>
            <a:off x="457200" y="1600200"/>
            <a:ext cx="5410200" cy="4648200"/>
          </a:xfrm>
        </p:spPr>
        <p:txBody>
          <a:bodyPr>
            <a:normAutofit lnSpcReduction="10000"/>
          </a:bodyPr>
          <a:lstStyle/>
          <a:p>
            <a:r>
              <a:rPr lang="en-US" dirty="0" smtClean="0"/>
              <a:t>Veterinary examination</a:t>
            </a:r>
          </a:p>
          <a:p>
            <a:r>
              <a:rPr lang="en-US" dirty="0" smtClean="0"/>
              <a:t>Dim lighting</a:t>
            </a:r>
          </a:p>
          <a:p>
            <a:r>
              <a:rPr lang="en-US" dirty="0" smtClean="0"/>
              <a:t>Transfer to </a:t>
            </a:r>
            <a:br>
              <a:rPr lang="en-US" dirty="0" smtClean="0"/>
            </a:br>
            <a:r>
              <a:rPr lang="en-US" dirty="0" smtClean="0"/>
              <a:t>appropriate cages</a:t>
            </a:r>
          </a:p>
          <a:p>
            <a:r>
              <a:rPr lang="en-US" dirty="0" smtClean="0"/>
              <a:t>Do not overcrowd</a:t>
            </a:r>
          </a:p>
          <a:p>
            <a:r>
              <a:rPr lang="en-US" dirty="0" smtClean="0"/>
              <a:t>Reduce densities </a:t>
            </a:r>
            <a:br>
              <a:rPr lang="en-US" dirty="0" smtClean="0"/>
            </a:br>
            <a:r>
              <a:rPr lang="en-US" dirty="0" smtClean="0"/>
              <a:t>in hot weather</a:t>
            </a:r>
          </a:p>
          <a:p>
            <a:r>
              <a:rPr lang="en-US" dirty="0" smtClean="0"/>
              <a:t>Provide protection in cold or wet conditions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pic>
        <p:nvPicPr>
          <p:cNvPr id="6" name="Picture 2" descr="H:\CFSPH\Communal Files\Photo Library\Poultry photos\Photos from Lara Durben MN Turkey Growers Assoc\Barn Photos\P8150020 (1)_LDurbe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56200" y="2362200"/>
            <a:ext cx="3530600" cy="2647950"/>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6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Areas </a:t>
            </a:r>
            <a:endParaRPr lang="en-US" dirty="0"/>
          </a:p>
        </p:txBody>
      </p:sp>
      <p:sp>
        <p:nvSpPr>
          <p:cNvPr id="3" name="Content Placeholder 2"/>
          <p:cNvSpPr>
            <a:spLocks noGrp="1"/>
          </p:cNvSpPr>
          <p:nvPr>
            <p:ph idx="1"/>
          </p:nvPr>
        </p:nvSpPr>
        <p:spPr>
          <a:xfrm>
            <a:off x="457200" y="1600200"/>
            <a:ext cx="4572000" cy="4648200"/>
          </a:xfrm>
        </p:spPr>
        <p:txBody>
          <a:bodyPr>
            <a:normAutofit/>
          </a:bodyPr>
          <a:lstStyle/>
          <a:p>
            <a:r>
              <a:rPr lang="en-US" dirty="0" smtClean="0"/>
              <a:t>Infected or exposed animals should be housed in separate areas</a:t>
            </a:r>
          </a:p>
          <a:p>
            <a:r>
              <a:rPr lang="en-US" dirty="0" smtClean="0"/>
              <a:t>Proper carcass disposal of euthanized or </a:t>
            </a:r>
            <a:br>
              <a:rPr lang="en-US" dirty="0" smtClean="0"/>
            </a:br>
            <a:r>
              <a:rPr lang="en-US" dirty="0" smtClean="0"/>
              <a:t>dead animals</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Temporary Sheltering: Poultry</a:t>
            </a:r>
            <a:endParaRPr lang="en-US" dirty="0"/>
          </a:p>
        </p:txBody>
      </p:sp>
      <p:pic>
        <p:nvPicPr>
          <p:cNvPr id="1026" name="Picture 2" descr="C:\Users\gdvorak\Pictures\Animals\BIRDS\Duck_flickerCreativeCommon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2438400"/>
            <a:ext cx="3876675" cy="2620915"/>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3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a:t>
            </a:r>
            <a:endParaRPr lang="en-US" dirty="0"/>
          </a:p>
        </p:txBody>
      </p:sp>
      <p:sp>
        <p:nvSpPr>
          <p:cNvPr id="3" name="Content Placeholder 2"/>
          <p:cNvSpPr>
            <a:spLocks noGrp="1"/>
          </p:cNvSpPr>
          <p:nvPr>
            <p:ph idx="1"/>
          </p:nvPr>
        </p:nvSpPr>
        <p:spPr/>
        <p:txBody>
          <a:bodyPr>
            <a:normAutofit/>
          </a:bodyPr>
          <a:lstStyle/>
          <a:p>
            <a:r>
              <a:rPr lang="en-US" dirty="0" smtClean="0"/>
              <a:t>Poultry handling experience</a:t>
            </a:r>
          </a:p>
          <a:p>
            <a:r>
              <a:rPr lang="en-US" dirty="0" smtClean="0"/>
              <a:t>Training and coordination</a:t>
            </a:r>
          </a:p>
          <a:p>
            <a:pPr lvl="1"/>
            <a:r>
              <a:rPr lang="en-US" dirty="0" smtClean="0"/>
              <a:t>Incident Command System critical</a:t>
            </a:r>
          </a:p>
          <a:p>
            <a:pPr lvl="1"/>
            <a:r>
              <a:rPr lang="en-US" dirty="0" smtClean="0"/>
              <a:t>Animal handling</a:t>
            </a:r>
          </a:p>
          <a:p>
            <a:pPr lvl="1"/>
            <a:r>
              <a:rPr lang="en-US" dirty="0" smtClean="0"/>
              <a:t>Personal protection and appropriate PPE</a:t>
            </a:r>
          </a:p>
          <a:p>
            <a:pPr lvl="1"/>
            <a:r>
              <a:rPr lang="en-US" dirty="0" smtClean="0"/>
              <a:t>Infection control procedures</a:t>
            </a:r>
          </a:p>
          <a:p>
            <a:r>
              <a:rPr lang="en-US" dirty="0" smtClean="0"/>
              <a:t>Guidelines for injury or medical emergencies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spTree>
    <p:extLst>
      <p:ext uri="{BB962C8B-B14F-4D97-AF65-F5344CB8AC3E}">
        <p14:creationId xmlns:p14="http://schemas.microsoft.com/office/powerpoint/2010/main" val="292632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Safety</a:t>
            </a:r>
          </a:p>
        </p:txBody>
      </p:sp>
      <p:sp>
        <p:nvSpPr>
          <p:cNvPr id="22531" name="Content Placeholder 2"/>
          <p:cNvSpPr>
            <a:spLocks noGrp="1"/>
          </p:cNvSpPr>
          <p:nvPr>
            <p:ph idx="1"/>
          </p:nvPr>
        </p:nvSpPr>
        <p:spPr>
          <a:xfrm>
            <a:off x="457200" y="1600200"/>
            <a:ext cx="4267200" cy="4648200"/>
          </a:xfrm>
        </p:spPr>
        <p:txBody>
          <a:bodyPr>
            <a:normAutofit fontScale="92500" lnSpcReduction="10000"/>
          </a:bodyPr>
          <a:lstStyle/>
          <a:p>
            <a:pPr eaLnBrk="1" hangingPunct="1"/>
            <a:r>
              <a:rPr lang="en-US" dirty="0" smtClean="0"/>
              <a:t>Avoid injuries </a:t>
            </a:r>
            <a:br>
              <a:rPr lang="en-US" dirty="0" smtClean="0"/>
            </a:br>
            <a:r>
              <a:rPr lang="en-US" dirty="0" smtClean="0"/>
              <a:t>from poultry</a:t>
            </a:r>
          </a:p>
          <a:p>
            <a:pPr lvl="1" eaLnBrk="1" hangingPunct="1"/>
            <a:r>
              <a:rPr lang="en-US" dirty="0" smtClean="0"/>
              <a:t>Beaks</a:t>
            </a:r>
          </a:p>
          <a:p>
            <a:pPr lvl="1" eaLnBrk="1" hangingPunct="1"/>
            <a:r>
              <a:rPr lang="en-US" dirty="0" smtClean="0"/>
              <a:t>Claws</a:t>
            </a:r>
          </a:p>
          <a:p>
            <a:pPr lvl="1" eaLnBrk="1" hangingPunct="1"/>
            <a:r>
              <a:rPr lang="en-US" dirty="0" smtClean="0"/>
              <a:t>Spurs (roosters)</a:t>
            </a:r>
          </a:p>
          <a:p>
            <a:pPr lvl="1" eaLnBrk="1" hangingPunct="1"/>
            <a:r>
              <a:rPr lang="en-US" dirty="0" smtClean="0"/>
              <a:t>Quick movements</a:t>
            </a:r>
          </a:p>
          <a:p>
            <a:pPr eaLnBrk="1" hangingPunct="1"/>
            <a:r>
              <a:rPr lang="en-US" dirty="0" smtClean="0"/>
              <a:t>Masks</a:t>
            </a:r>
          </a:p>
          <a:p>
            <a:pPr lvl="1" eaLnBrk="1" hangingPunct="1"/>
            <a:r>
              <a:rPr lang="en-US" dirty="0" smtClean="0"/>
              <a:t>Dust and dander</a:t>
            </a:r>
          </a:p>
          <a:p>
            <a:r>
              <a:rPr lang="en-US" dirty="0"/>
              <a:t>Any </a:t>
            </a:r>
            <a:r>
              <a:rPr lang="en-US" dirty="0" smtClean="0"/>
              <a:t>injuries </a:t>
            </a:r>
            <a:r>
              <a:rPr lang="en-US" dirty="0"/>
              <a:t>must be reported</a:t>
            </a:r>
          </a:p>
          <a:p>
            <a:pPr lvl="1" eaLnBrk="1" hangingPunct="1"/>
            <a:endParaRPr lang="en-US" dirty="0" smtClean="0"/>
          </a:p>
        </p:txBody>
      </p:sp>
      <p:sp>
        <p:nvSpPr>
          <p:cNvPr id="4" name="Date Placeholder 3"/>
          <p:cNvSpPr>
            <a:spLocks noGrp="1"/>
          </p:cNvSpPr>
          <p:nvPr>
            <p:ph type="dt" sz="half" idx="2"/>
          </p:nvPr>
        </p:nvSpPr>
        <p:spPr>
          <a:xfrm>
            <a:off x="457200" y="6477000"/>
            <a:ext cx="2133600" cy="244475"/>
          </a:xfrm>
          <a:prstGeom prst="rect">
            <a:avLst/>
          </a:prstGeom>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a:lstStyle/>
          <a:p>
            <a:pPr>
              <a:defRPr/>
            </a:pPr>
            <a:r>
              <a:rPr lang="en-US" smtClean="0"/>
              <a:t>Temporary Sheltering: Poultry</a:t>
            </a:r>
            <a:endParaRPr lang="en-US" dirty="0"/>
          </a:p>
        </p:txBody>
      </p:sp>
      <p:pic>
        <p:nvPicPr>
          <p:cNvPr id="8" name="Picture 2" descr="http://4.bp.blogspot.com/_ILj063cmQsU/TCv45O0CDhI/AAAAAAAAACI/86N31aSephE/s1600/Spurs_We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9223" y="1600200"/>
            <a:ext cx="2606152" cy="2438400"/>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sp>
        <p:nvSpPr>
          <p:cNvPr id="9" name="Up Arrow 8"/>
          <p:cNvSpPr/>
          <p:nvPr/>
        </p:nvSpPr>
        <p:spPr>
          <a:xfrm rot="5400000">
            <a:off x="6422194" y="2231194"/>
            <a:ext cx="566811" cy="914400"/>
          </a:xfrm>
          <a:prstGeom prst="upArrow">
            <a:avLst/>
          </a:prstGeom>
          <a:solidFill>
            <a:srgbClr val="FFFF0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CFSPH\Communal Files\Photo Library\Poultry photos\FlockInspectio_DonRitter.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91200" y="4114800"/>
            <a:ext cx="2946400" cy="2209800"/>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21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a:t>
            </a:r>
            <a:endParaRPr lang="en-US" dirty="0"/>
          </a:p>
        </p:txBody>
      </p:sp>
      <p:sp>
        <p:nvSpPr>
          <p:cNvPr id="3" name="Content Placeholder 2"/>
          <p:cNvSpPr>
            <a:spLocks noGrp="1"/>
          </p:cNvSpPr>
          <p:nvPr>
            <p:ph idx="1"/>
          </p:nvPr>
        </p:nvSpPr>
        <p:spPr/>
        <p:txBody>
          <a:bodyPr/>
          <a:lstStyle/>
          <a:p>
            <a:r>
              <a:rPr lang="en-US" dirty="0"/>
              <a:t>Natural Disasters</a:t>
            </a:r>
          </a:p>
          <a:p>
            <a:pPr lvl="1"/>
            <a:r>
              <a:rPr lang="en-US" dirty="0" smtClean="0"/>
              <a:t>Displacement</a:t>
            </a:r>
          </a:p>
          <a:p>
            <a:pPr lvl="1"/>
            <a:r>
              <a:rPr lang="en-US" dirty="0" smtClean="0"/>
              <a:t>Rescue</a:t>
            </a:r>
            <a:endParaRPr lang="en-US" dirty="0"/>
          </a:p>
          <a:p>
            <a:r>
              <a:rPr lang="en-US" dirty="0" smtClean="0"/>
              <a:t>Animal Health</a:t>
            </a:r>
            <a:br>
              <a:rPr lang="en-US" dirty="0" smtClean="0"/>
            </a:br>
            <a:r>
              <a:rPr lang="en-US" dirty="0" smtClean="0"/>
              <a:t>Emergency</a:t>
            </a:r>
          </a:p>
          <a:p>
            <a:pPr lvl="1"/>
            <a:r>
              <a:rPr lang="en-US" dirty="0" smtClean="0"/>
              <a:t>Quarantine</a:t>
            </a:r>
            <a:endParaRPr lang="en-US" dirty="0"/>
          </a:p>
          <a:p>
            <a:pPr lvl="1"/>
            <a:r>
              <a:rPr lang="en-US" dirty="0" smtClean="0"/>
              <a:t>In-transit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pic>
        <p:nvPicPr>
          <p:cNvPr id="1026" name="Picture 2" descr="C:\Users\gdvorak\Pictures\CFSPH Disasters-Preparedness\poultry_rescue_FEMA Photo Library-5567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08685" y="1600201"/>
            <a:ext cx="2762249" cy="2209799"/>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pic>
        <p:nvPicPr>
          <p:cNvPr id="1027" name="Picture 3" descr="C:\Users\gdvorak\Pictures\Animals\BIRDS\chickens_Lance Cheung-USDA-20110420-RD-LSC-1027.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08685" y="4114801"/>
            <a:ext cx="2762249" cy="1829542"/>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6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Site Security</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Limit unauthorized access</a:t>
            </a:r>
          </a:p>
          <a:p>
            <a:pPr lvl="1"/>
            <a:r>
              <a:rPr lang="en-US" dirty="0" smtClean="0"/>
              <a:t>Protect animals </a:t>
            </a:r>
          </a:p>
          <a:p>
            <a:pPr lvl="1"/>
            <a:r>
              <a:rPr lang="en-US" dirty="0" smtClean="0"/>
              <a:t>Prevent pillage of supplies</a:t>
            </a:r>
          </a:p>
          <a:p>
            <a:r>
              <a:rPr lang="en-US" dirty="0" smtClean="0"/>
              <a:t>Methods</a:t>
            </a:r>
          </a:p>
          <a:p>
            <a:pPr lvl="1"/>
            <a:r>
              <a:rPr lang="en-US" dirty="0" smtClean="0"/>
              <a:t>Shelter well lit</a:t>
            </a:r>
          </a:p>
          <a:p>
            <a:pPr lvl="1"/>
            <a:r>
              <a:rPr lang="en-US" dirty="0" smtClean="0"/>
              <a:t>Control entry and exit</a:t>
            </a:r>
          </a:p>
          <a:p>
            <a:pPr lvl="1"/>
            <a:r>
              <a:rPr lang="en-US" dirty="0" smtClean="0"/>
              <a:t>Record of all </a:t>
            </a:r>
            <a:br>
              <a:rPr lang="en-US" dirty="0" smtClean="0"/>
            </a:br>
            <a:r>
              <a:rPr lang="en-US" dirty="0" smtClean="0"/>
              <a:t>persons/vehicles </a:t>
            </a:r>
            <a:br>
              <a:rPr lang="en-US" dirty="0" smtClean="0"/>
            </a:br>
            <a:r>
              <a:rPr lang="en-US" dirty="0" smtClean="0"/>
              <a:t>entering and exiting</a:t>
            </a:r>
          </a:p>
          <a:p>
            <a:pPr lvl="1"/>
            <a:r>
              <a:rPr lang="en-US" dirty="0" smtClean="0"/>
              <a:t>Locked doors at night</a:t>
            </a:r>
          </a:p>
          <a:p>
            <a:pPr lvl="1"/>
            <a:r>
              <a:rPr lang="en-US" dirty="0" smtClean="0"/>
              <a:t>Personnel present at all hours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pic>
        <p:nvPicPr>
          <p:cNvPr id="6" name="Picture 5" descr="do_not_enter_sign_Page_1"/>
          <p:cNvPicPr>
            <a:picLocks noChangeAspect="1" noChangeArrowheads="1"/>
          </p:cNvPicPr>
          <p:nvPr/>
        </p:nvPicPr>
        <p:blipFill>
          <a:blip r:embed="rId3" cstate="print"/>
          <a:srcRect/>
          <a:stretch>
            <a:fillRect/>
          </a:stretch>
        </p:blipFill>
        <p:spPr bwMode="auto">
          <a:xfrm>
            <a:off x="5705832" y="3181350"/>
            <a:ext cx="2980967" cy="2305050"/>
          </a:xfrm>
          <a:prstGeom prst="rect">
            <a:avLst/>
          </a:prstGeom>
          <a:noFill/>
          <a:ln w="28575">
            <a:solidFill>
              <a:srgbClr val="F26336"/>
            </a:solidFill>
            <a:miter lim="800000"/>
            <a:headEnd/>
            <a:tailEnd/>
          </a:ln>
        </p:spPr>
      </p:pic>
      <p:sp>
        <p:nvSpPr>
          <p:cNvPr id="7" name="Rectangle 6"/>
          <p:cNvSpPr/>
          <p:nvPr/>
        </p:nvSpPr>
        <p:spPr>
          <a:xfrm>
            <a:off x="6616700" y="413385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877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Temporary </a:t>
            </a:r>
            <a:r>
              <a:rPr lang="en-US" dirty="0"/>
              <a:t>Housing and Care for Livestock and Poultry – Monograph No. 003, Nebraska Department of Agriculture</a:t>
            </a:r>
          </a:p>
          <a:p>
            <a:pPr lvl="1"/>
            <a:r>
              <a:rPr lang="en-US" sz="3100" dirty="0">
                <a:hlinkClick r:id="rId3"/>
              </a:rPr>
              <a:t>http://</a:t>
            </a:r>
            <a:r>
              <a:rPr lang="en-US" sz="3100" dirty="0" smtClean="0">
                <a:hlinkClick r:id="rId3"/>
              </a:rPr>
              <a:t>www.agr.state.ne.us/homeland/monograph_003.pdf</a:t>
            </a:r>
            <a:endParaRPr lang="en-US" sz="3100" dirty="0" smtClean="0"/>
          </a:p>
          <a:p>
            <a:r>
              <a:rPr lang="en-US" dirty="0" smtClean="0"/>
              <a:t>Cleaning and Disinfection Procedures for Poultry Facilities</a:t>
            </a:r>
            <a:endParaRPr lang="en-US" dirty="0" smtClean="0">
              <a:hlinkClick r:id="rId4"/>
            </a:endParaRPr>
          </a:p>
          <a:p>
            <a:pPr lvl="1"/>
            <a:r>
              <a:rPr lang="en-US" sz="2900" dirty="0" smtClean="0">
                <a:hlinkClick r:id="rId4"/>
              </a:rPr>
              <a:t>http</a:t>
            </a:r>
            <a:r>
              <a:rPr lang="en-US" sz="2900" dirty="0">
                <a:hlinkClick r:id="rId4"/>
              </a:rPr>
              <a:t>://</a:t>
            </a:r>
            <a:r>
              <a:rPr lang="en-US" sz="2900" dirty="0" smtClean="0">
                <a:hlinkClick r:id="rId4"/>
              </a:rPr>
              <a:t>www.poultry.uga.edu/agrosecurity/section4/cleaning.htm</a:t>
            </a:r>
            <a:endParaRPr lang="en-US" sz="2900"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Temporary Sheltering: Poultry</a:t>
            </a:r>
            <a:endParaRPr lang="en-US" dirty="0"/>
          </a:p>
        </p:txBody>
      </p:sp>
    </p:spTree>
    <p:extLst>
      <p:ext uri="{BB962C8B-B14F-4D97-AF65-F5344CB8AC3E}">
        <p14:creationId xmlns:p14="http://schemas.microsoft.com/office/powerpoint/2010/main" val="328098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Abbey</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Smith; </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Glenda Dvorak, DVM, MPH, DACVPM</a:t>
            </a:r>
            <a:b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b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9902902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Planning</a:t>
            </a:r>
            <a:endParaRPr lang="en-US" dirty="0"/>
          </a:p>
        </p:txBody>
      </p:sp>
      <p:sp>
        <p:nvSpPr>
          <p:cNvPr id="3" name="Content Placeholder 2"/>
          <p:cNvSpPr>
            <a:spLocks noGrp="1"/>
          </p:cNvSpPr>
          <p:nvPr>
            <p:ph idx="1"/>
          </p:nvPr>
        </p:nvSpPr>
        <p:spPr/>
        <p:txBody>
          <a:bodyPr>
            <a:normAutofit lnSpcReduction="10000"/>
          </a:bodyPr>
          <a:lstStyle/>
          <a:p>
            <a:r>
              <a:rPr lang="en-US" dirty="0" smtClean="0"/>
              <a:t>Location and facilities</a:t>
            </a:r>
          </a:p>
          <a:p>
            <a:r>
              <a:rPr lang="en-US" dirty="0" smtClean="0"/>
              <a:t>Animal requirements</a:t>
            </a:r>
          </a:p>
          <a:p>
            <a:pPr lvl="1"/>
            <a:r>
              <a:rPr lang="en-US" dirty="0" smtClean="0"/>
              <a:t>Food, water, bedding</a:t>
            </a:r>
          </a:p>
          <a:p>
            <a:r>
              <a:rPr lang="en-US" dirty="0" smtClean="0"/>
              <a:t>Supplies</a:t>
            </a:r>
          </a:p>
          <a:p>
            <a:pPr lvl="1"/>
            <a:r>
              <a:rPr lang="en-US" dirty="0" smtClean="0"/>
              <a:t>Cleaning</a:t>
            </a:r>
          </a:p>
          <a:p>
            <a:pPr lvl="1"/>
            <a:r>
              <a:rPr lang="en-US" dirty="0" smtClean="0"/>
              <a:t>Administrative</a:t>
            </a:r>
          </a:p>
          <a:p>
            <a:r>
              <a:rPr lang="en-US" dirty="0" smtClean="0"/>
              <a:t>Waste management</a:t>
            </a:r>
          </a:p>
          <a:p>
            <a:r>
              <a:rPr lang="en-US" dirty="0" smtClean="0"/>
              <a:t>Security</a:t>
            </a:r>
          </a:p>
          <a:p>
            <a:r>
              <a:rPr lang="en-US" dirty="0" smtClean="0"/>
              <a:t>Personnel</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pic>
        <p:nvPicPr>
          <p:cNvPr id="6" name="Picture 3" descr="C:\Users\gdvorak\Pictures\Animals\BIRDS\chicken house_07VS0003_0046_USDA APHIS Image Galler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8555" y="1600200"/>
            <a:ext cx="3038245" cy="4575673"/>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3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Facilities</a:t>
            </a:r>
            <a:endParaRPr lang="en-US" dirty="0"/>
          </a:p>
        </p:txBody>
      </p:sp>
      <p:sp>
        <p:nvSpPr>
          <p:cNvPr id="7" name="Text Placeholder 6"/>
          <p:cNvSpPr>
            <a:spLocks noGrp="1"/>
          </p:cNvSpPr>
          <p:nvPr>
            <p:ph type="body" idx="1"/>
          </p:nvPr>
        </p:nvSpPr>
        <p:spPr/>
        <p:txBody>
          <a:bodyPr/>
          <a:lstStyle/>
          <a:p>
            <a:r>
              <a:rPr lang="en-US" dirty="0" smtClean="0"/>
              <a:t>Location</a:t>
            </a:r>
          </a:p>
          <a:p>
            <a:r>
              <a:rPr lang="en-US" dirty="0" smtClean="0"/>
              <a:t>Facility Setup</a:t>
            </a:r>
          </a:p>
          <a:p>
            <a:r>
              <a:rPr lang="en-US" dirty="0" smtClean="0"/>
              <a:t>Facility Access</a:t>
            </a:r>
          </a:p>
          <a:p>
            <a:r>
              <a:rPr lang="en-US" dirty="0" smtClean="0"/>
              <a:t>Biosecurity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spTree>
    <p:extLst>
      <p:ext uri="{BB962C8B-B14F-4D97-AF65-F5344CB8AC3E}">
        <p14:creationId xmlns:p14="http://schemas.microsoft.com/office/powerpoint/2010/main" val="150837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3" name="Content Placeholder 2"/>
          <p:cNvSpPr>
            <a:spLocks noGrp="1"/>
          </p:cNvSpPr>
          <p:nvPr>
            <p:ph idx="1"/>
          </p:nvPr>
        </p:nvSpPr>
        <p:spPr/>
        <p:txBody>
          <a:bodyPr>
            <a:normAutofit lnSpcReduction="10000"/>
          </a:bodyPr>
          <a:lstStyle/>
          <a:p>
            <a:r>
              <a:rPr lang="en-US" dirty="0" smtClean="0"/>
              <a:t>Size and number of locations</a:t>
            </a:r>
          </a:p>
          <a:p>
            <a:pPr lvl="1"/>
            <a:r>
              <a:rPr lang="en-US" dirty="0" smtClean="0"/>
              <a:t>Quantity of animals</a:t>
            </a:r>
          </a:p>
          <a:p>
            <a:pPr lvl="1"/>
            <a:r>
              <a:rPr lang="en-US" dirty="0" smtClean="0"/>
              <a:t>Infected </a:t>
            </a:r>
            <a:r>
              <a:rPr lang="en-US" dirty="0"/>
              <a:t>or </a:t>
            </a:r>
            <a:r>
              <a:rPr lang="en-US" dirty="0" smtClean="0"/>
              <a:t>non-infected</a:t>
            </a:r>
          </a:p>
          <a:p>
            <a:pPr lvl="1"/>
            <a:r>
              <a:rPr lang="en-US" dirty="0" smtClean="0"/>
              <a:t>Level of biosecurity</a:t>
            </a:r>
          </a:p>
          <a:p>
            <a:r>
              <a:rPr lang="en-US" dirty="0" smtClean="0"/>
              <a:t>Possible locations</a:t>
            </a:r>
          </a:p>
          <a:p>
            <a:pPr lvl="1"/>
            <a:r>
              <a:rPr lang="en-US" dirty="0" smtClean="0"/>
              <a:t>Fairgrounds</a:t>
            </a:r>
            <a:endParaRPr lang="en-US" dirty="0"/>
          </a:p>
          <a:p>
            <a:pPr lvl="1"/>
            <a:r>
              <a:rPr lang="en-US" dirty="0" smtClean="0"/>
              <a:t>Abandoned barns</a:t>
            </a:r>
          </a:p>
          <a:p>
            <a:pPr lvl="1"/>
            <a:r>
              <a:rPr lang="en-US" dirty="0" smtClean="0"/>
              <a:t>Empty confinement buildings with adequate ventilation</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spTree>
    <p:extLst>
      <p:ext uri="{BB962C8B-B14F-4D97-AF65-F5344CB8AC3E}">
        <p14:creationId xmlns:p14="http://schemas.microsoft.com/office/powerpoint/2010/main" val="236237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Setup</a:t>
            </a:r>
            <a:endParaRPr lang="en-US" dirty="0"/>
          </a:p>
        </p:txBody>
      </p:sp>
      <p:sp>
        <p:nvSpPr>
          <p:cNvPr id="3" name="Content Placeholder 2"/>
          <p:cNvSpPr>
            <a:spLocks noGrp="1"/>
          </p:cNvSpPr>
          <p:nvPr>
            <p:ph sz="half" idx="1"/>
          </p:nvPr>
        </p:nvSpPr>
        <p:spPr>
          <a:xfrm>
            <a:off x="457200" y="1600200"/>
            <a:ext cx="4038600" cy="4648200"/>
          </a:xfrm>
        </p:spPr>
        <p:txBody>
          <a:bodyPr>
            <a:normAutofit/>
          </a:bodyPr>
          <a:lstStyle/>
          <a:p>
            <a:r>
              <a:rPr lang="en-US" dirty="0" smtClean="0"/>
              <a:t>Containment</a:t>
            </a:r>
          </a:p>
          <a:p>
            <a:pPr lvl="1"/>
            <a:r>
              <a:rPr lang="en-US" dirty="0" smtClean="0"/>
              <a:t>Safety</a:t>
            </a:r>
          </a:p>
          <a:p>
            <a:pPr lvl="1"/>
            <a:r>
              <a:rPr lang="en-US" dirty="0" smtClean="0"/>
              <a:t>Protect from elements</a:t>
            </a:r>
          </a:p>
          <a:p>
            <a:pPr lvl="2"/>
            <a:r>
              <a:rPr lang="en-US" dirty="0" smtClean="0"/>
              <a:t>Elements</a:t>
            </a:r>
          </a:p>
          <a:p>
            <a:pPr lvl="2"/>
            <a:r>
              <a:rPr lang="en-US" dirty="0" smtClean="0"/>
              <a:t>Predators</a:t>
            </a:r>
          </a:p>
          <a:p>
            <a:pPr lvl="1"/>
            <a:r>
              <a:rPr lang="en-US" dirty="0" smtClean="0"/>
              <a:t>Ease of feeding, </a:t>
            </a:r>
            <a:br>
              <a:rPr lang="en-US" dirty="0" smtClean="0"/>
            </a:br>
            <a:r>
              <a:rPr lang="en-US" dirty="0" smtClean="0"/>
              <a:t>watering, waste removal,</a:t>
            </a:r>
            <a:br>
              <a:rPr lang="en-US" dirty="0" smtClean="0"/>
            </a:br>
            <a:r>
              <a:rPr lang="en-US" dirty="0" smtClean="0"/>
              <a:t>monitoring</a:t>
            </a:r>
          </a:p>
          <a:p>
            <a:r>
              <a:rPr lang="en-US" dirty="0" smtClean="0"/>
              <a:t>Isolation</a:t>
            </a:r>
          </a:p>
        </p:txBody>
      </p:sp>
      <p:sp>
        <p:nvSpPr>
          <p:cNvPr id="4" name="Content Placeholder 3"/>
          <p:cNvSpPr>
            <a:spLocks noGrp="1"/>
          </p:cNvSpPr>
          <p:nvPr>
            <p:ph sz="half" idx="2"/>
          </p:nvPr>
        </p:nvSpPr>
        <p:spPr/>
        <p:txBody>
          <a:bodyPr>
            <a:normAutofit/>
          </a:bodyPr>
          <a:lstStyle/>
          <a:p>
            <a:r>
              <a:rPr lang="en-US" dirty="0"/>
              <a:t>Adequate space</a:t>
            </a:r>
          </a:p>
          <a:p>
            <a:r>
              <a:rPr lang="en-US" dirty="0"/>
              <a:t>Ventilation</a:t>
            </a:r>
          </a:p>
          <a:p>
            <a:r>
              <a:rPr lang="en-US" dirty="0"/>
              <a:t>Check for sharp objects</a:t>
            </a:r>
          </a:p>
          <a:p>
            <a:endParaRPr lang="en-US" dirty="0"/>
          </a:p>
        </p:txBody>
      </p:sp>
      <p:sp>
        <p:nvSpPr>
          <p:cNvPr id="8" name="Date Placeholder 7"/>
          <p:cNvSpPr>
            <a:spLocks noGrp="1"/>
          </p:cNvSpPr>
          <p:nvPr>
            <p:ph type="dt" sz="half" idx="10"/>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Poultry</a:t>
            </a:r>
            <a:endParaRPr lang="en-US" dirty="0"/>
          </a:p>
        </p:txBody>
      </p:sp>
      <p:pic>
        <p:nvPicPr>
          <p:cNvPr id="6" name="Picture 2" descr="H:\CFSPH\Communal Files\Photo Library\Poultry photos\Egg_Production_Photos_AKingsbury\IMG_2378.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76800" y="3741014"/>
            <a:ext cx="2819400" cy="2583586"/>
          </a:xfrm>
          <a:prstGeom prst="rect">
            <a:avLst/>
          </a:prstGeom>
          <a:noFill/>
          <a:ln w="28575">
            <a:solidFill>
              <a:srgbClr val="F482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87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Access</a:t>
            </a:r>
            <a:endParaRPr lang="en-US" dirty="0"/>
          </a:p>
        </p:txBody>
      </p:sp>
      <p:sp>
        <p:nvSpPr>
          <p:cNvPr id="3" name="Content Placeholder 2"/>
          <p:cNvSpPr>
            <a:spLocks noGrp="1"/>
          </p:cNvSpPr>
          <p:nvPr>
            <p:ph idx="1"/>
          </p:nvPr>
        </p:nvSpPr>
        <p:spPr/>
        <p:txBody>
          <a:bodyPr>
            <a:normAutofit/>
          </a:bodyPr>
          <a:lstStyle/>
          <a:p>
            <a:r>
              <a:rPr lang="en-US" dirty="0" smtClean="0"/>
              <a:t>All-weather surface road</a:t>
            </a:r>
          </a:p>
          <a:p>
            <a:pPr lvl="1"/>
            <a:r>
              <a:rPr lang="en-US" dirty="0" smtClean="0"/>
              <a:t>Two lane </a:t>
            </a:r>
          </a:p>
          <a:p>
            <a:pPr lvl="1"/>
            <a:r>
              <a:rPr lang="en-US" dirty="0" smtClean="0"/>
              <a:t>One way traffic flow</a:t>
            </a:r>
          </a:p>
          <a:p>
            <a:r>
              <a:rPr lang="en-US" dirty="0" smtClean="0"/>
              <a:t>Unload animals at distance</a:t>
            </a:r>
            <a:br>
              <a:rPr lang="en-US" dirty="0" smtClean="0"/>
            </a:br>
            <a:r>
              <a:rPr lang="en-US" dirty="0" smtClean="0"/>
              <a:t>from the shelter</a:t>
            </a:r>
          </a:p>
          <a:p>
            <a:r>
              <a:rPr lang="en-US" dirty="0" smtClean="0"/>
              <a:t>All vehicles and personnel</a:t>
            </a:r>
            <a:br>
              <a:rPr lang="en-US" dirty="0" smtClean="0"/>
            </a:br>
            <a:r>
              <a:rPr lang="en-US" dirty="0" smtClean="0"/>
              <a:t>sign </a:t>
            </a:r>
            <a:r>
              <a:rPr lang="en-US" dirty="0"/>
              <a:t>in and out</a:t>
            </a:r>
          </a:p>
          <a:p>
            <a:endParaRPr lang="en-US" dirty="0" smtClean="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Poultry</a:t>
            </a:r>
            <a:endParaRPr lang="en-US" dirty="0"/>
          </a:p>
        </p:txBody>
      </p:sp>
    </p:spTree>
    <p:extLst>
      <p:ext uri="{BB962C8B-B14F-4D97-AF65-F5344CB8AC3E}">
        <p14:creationId xmlns:p14="http://schemas.microsoft.com/office/powerpoint/2010/main" val="3652965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Biosecurity</a:t>
            </a:r>
            <a:endParaRPr lang="en-US" dirty="0"/>
          </a:p>
        </p:txBody>
      </p:sp>
      <p:sp>
        <p:nvSpPr>
          <p:cNvPr id="3" name="Content Placeholder 2"/>
          <p:cNvSpPr>
            <a:spLocks noGrp="1"/>
          </p:cNvSpPr>
          <p:nvPr>
            <p:ph idx="1"/>
          </p:nvPr>
        </p:nvSpPr>
        <p:spPr>
          <a:xfrm>
            <a:off x="457200" y="1600200"/>
            <a:ext cx="5384800" cy="4648200"/>
          </a:xfrm>
        </p:spPr>
        <p:txBody>
          <a:bodyPr>
            <a:normAutofit/>
          </a:bodyPr>
          <a:lstStyle/>
          <a:p>
            <a:r>
              <a:rPr lang="en-US" sz="2800" dirty="0" smtClean="0"/>
              <a:t>Disease can spread quickly</a:t>
            </a:r>
          </a:p>
          <a:p>
            <a:r>
              <a:rPr lang="en-US" sz="2800" dirty="0" smtClean="0"/>
              <a:t>Disinfect all vehicles</a:t>
            </a:r>
          </a:p>
          <a:p>
            <a:r>
              <a:rPr lang="en-US" sz="2800" dirty="0" smtClean="0"/>
              <a:t>Disinfect equipment </a:t>
            </a:r>
            <a:br>
              <a:rPr lang="en-US" sz="2800" dirty="0" smtClean="0"/>
            </a:br>
            <a:r>
              <a:rPr lang="en-US" sz="2800" dirty="0" smtClean="0"/>
              <a:t>and footwear</a:t>
            </a:r>
          </a:p>
          <a:p>
            <a:r>
              <a:rPr lang="en-US" sz="2800" dirty="0" smtClean="0"/>
              <a:t>Vector control</a:t>
            </a:r>
          </a:p>
          <a:p>
            <a:pPr lvl="1"/>
            <a:r>
              <a:rPr lang="en-US" sz="2400" dirty="0" smtClean="0"/>
              <a:t>Arthropods, rodents, </a:t>
            </a:r>
            <a:br>
              <a:rPr lang="en-US" sz="2400" dirty="0" smtClean="0"/>
            </a:br>
            <a:r>
              <a:rPr lang="en-US" sz="2400" dirty="0" smtClean="0"/>
              <a:t>wild birds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pic>
        <p:nvPicPr>
          <p:cNvPr id="6" name="Picture 4" descr="H:\CFSPH\AllGraphicsIllustrationsFlashFiles\N_C&amp;D\NC&amp;D_0120\NC&amp;D_0120_100603_Trailer C&amp;D NWIA DBW.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4002" y="2286000"/>
            <a:ext cx="3301994" cy="2971800"/>
          </a:xfrm>
          <a:prstGeom prst="rect">
            <a:avLst/>
          </a:prstGeom>
          <a:noFill/>
          <a:ln w="28575">
            <a:solidFill>
              <a:srgbClr val="F26336"/>
            </a:solidFill>
          </a:ln>
        </p:spPr>
      </p:pic>
    </p:spTree>
    <p:extLst>
      <p:ext uri="{BB962C8B-B14F-4D97-AF65-F5344CB8AC3E}">
        <p14:creationId xmlns:p14="http://schemas.microsoft.com/office/powerpoint/2010/main" val="132438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Animal Requirements</a:t>
            </a:r>
            <a:endParaRPr lang="en-US" dirty="0"/>
          </a:p>
        </p:txBody>
      </p:sp>
      <p:sp>
        <p:nvSpPr>
          <p:cNvPr id="7" name="Text Placeholder 6"/>
          <p:cNvSpPr>
            <a:spLocks noGrp="1"/>
          </p:cNvSpPr>
          <p:nvPr>
            <p:ph type="body" idx="1"/>
          </p:nvPr>
        </p:nvSpPr>
        <p:spPr/>
        <p:txBody>
          <a:bodyPr>
            <a:normAutofit lnSpcReduction="10000"/>
          </a:bodyPr>
          <a:lstStyle/>
          <a:p>
            <a:r>
              <a:rPr lang="en-US" dirty="0" smtClean="0"/>
              <a:t>Food and Water</a:t>
            </a:r>
          </a:p>
          <a:p>
            <a:r>
              <a:rPr lang="en-US" dirty="0" smtClean="0"/>
              <a:t>Bedding</a:t>
            </a:r>
          </a:p>
          <a:p>
            <a:r>
              <a:rPr lang="en-US" dirty="0" smtClean="0"/>
              <a:t>Temperature</a:t>
            </a:r>
          </a:p>
          <a:p>
            <a:r>
              <a:rPr lang="en-US" dirty="0" smtClean="0"/>
              <a:t>Waste Management</a:t>
            </a:r>
          </a:p>
          <a:p>
            <a:r>
              <a:rPr lang="en-US" dirty="0" smtClean="0"/>
              <a:t>Veterinary Care</a:t>
            </a:r>
          </a:p>
          <a:p>
            <a:r>
              <a:rPr lang="en-US" dirty="0" smtClean="0"/>
              <a:t>Isolation Areas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Poultry</a:t>
            </a:r>
            <a:endParaRPr lang="en-US" dirty="0"/>
          </a:p>
        </p:txBody>
      </p:sp>
    </p:spTree>
    <p:extLst>
      <p:ext uri="{BB962C8B-B14F-4D97-AF65-F5344CB8AC3E}">
        <p14:creationId xmlns:p14="http://schemas.microsoft.com/office/powerpoint/2010/main" val="2365691736"/>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9123</TotalTime>
  <Words>3398</Words>
  <Application>Microsoft Office PowerPoint</Application>
  <PresentationFormat>On-screen Show (4:3)</PresentationFormat>
  <Paragraphs>277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Just In Time 2014</vt:lpstr>
      <vt:lpstr>Temporary Housing</vt:lpstr>
      <vt:lpstr>Situations</vt:lpstr>
      <vt:lpstr>Assessment and Planning</vt:lpstr>
      <vt:lpstr>Facilities</vt:lpstr>
      <vt:lpstr>Location</vt:lpstr>
      <vt:lpstr>Facility Setup</vt:lpstr>
      <vt:lpstr>Facility Access</vt:lpstr>
      <vt:lpstr>Biosecurity</vt:lpstr>
      <vt:lpstr>Animal Requirements</vt:lpstr>
      <vt:lpstr>Animal Care</vt:lpstr>
      <vt:lpstr>Environment</vt:lpstr>
      <vt:lpstr>Waste Management</vt:lpstr>
      <vt:lpstr>Arrival of Birds</vt:lpstr>
      <vt:lpstr>Housing the Animals</vt:lpstr>
      <vt:lpstr>Monitoring</vt:lpstr>
      <vt:lpstr>Leaving the Shelter</vt:lpstr>
      <vt:lpstr>Isolation Areas </vt:lpstr>
      <vt:lpstr>Personnel</vt:lpstr>
      <vt:lpstr>Safety</vt:lpstr>
      <vt:lpstr>Site Security</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Sheltering-Poultry</dc:title>
  <dc:subject>Just In Time Training Resources</dc:subject>
  <dc:creator>Abbey Smith;Glenda Dvorak, DVM, MPH, DACVPM</dc:creator>
  <dc:description>Developed June 2010
Reviewed by: JPMogan, DVM, L Cole, DVM,</dc:description>
  <cp:lastModifiedBy>Glenda Dvorak</cp:lastModifiedBy>
  <cp:revision>446</cp:revision>
  <cp:lastPrinted>2012-06-08T20:48:48Z</cp:lastPrinted>
  <dcterms:created xsi:type="dcterms:W3CDTF">2010-02-26T02:19:00Z</dcterms:created>
  <dcterms:modified xsi:type="dcterms:W3CDTF">2014-07-07T21:27:03Z</dcterms:modified>
  <cp:category>MSP Just-In-Time Training</cp:category>
</cp:coreProperties>
</file>