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2"/>
  </p:notesMasterIdLst>
  <p:handoutMasterIdLst>
    <p:handoutMasterId r:id="rId23"/>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2830" autoAdjust="0"/>
  </p:normalViewPr>
  <p:slideViewPr>
    <p:cSldViewPr>
      <p:cViewPr varScale="1">
        <p:scale>
          <a:sx n="48" d="100"/>
          <a:sy n="48"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262"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Temporary Sheltering: Livestock</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smtClean="0"/>
              <a:t>Multi-State Partnership for Security in Agriculture; Center for Food Security and Public Health</a:t>
            </a:r>
            <a:endParaRPr lang="en-US" sz="1000" dirty="0"/>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r>
              <a:rPr lang="en-US" sz="1000" dirty="0" smtClean="0"/>
              <a:t>June 2010</a:t>
            </a:r>
          </a:p>
          <a:p>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October 2010</a:t>
            </a:r>
          </a:p>
          <a:p>
            <a:r>
              <a:rPr lang="en-US" b="0" dirty="0" smtClean="0"/>
              <a:t>The temporary sheltering of livestock species may be a</a:t>
            </a:r>
            <a:r>
              <a:rPr lang="en-US" b="0" baseline="0" dirty="0" smtClean="0"/>
              <a:t> necessary action following an </a:t>
            </a:r>
            <a:r>
              <a:rPr lang="en-US" b="0" dirty="0" smtClean="0"/>
              <a:t>animal health emergency situation. This </a:t>
            </a:r>
            <a:r>
              <a:rPr lang="en-US" b="0" baseline="0" dirty="0" smtClean="0"/>
              <a:t>Just-In-Time training will focus on issues to address when planning for and implementing temporary sheltering situations for livestock species. </a:t>
            </a:r>
            <a:endParaRPr lang="en-US" b="0"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All animals should have some form of permanent identification (e.g., microchip, ear tag, tattoo, branding). When housing the animals, different species will have different grouping requirements. Most livestock species can usually be grouped together, however the sex of the animal should be considered, as it is usually inappropriate to house intact males together or with females. </a:t>
            </a:r>
            <a:r>
              <a:rPr lang="en-US" dirty="0" smtClean="0">
                <a:latin typeface="+mn-lt"/>
                <a:cs typeface="+mn-cs"/>
              </a:rPr>
              <a:t>When feasible, animals from the same farm or owner should be housed together or next to each other. This will help to reduce</a:t>
            </a:r>
            <a:r>
              <a:rPr lang="en-US" baseline="0" dirty="0" smtClean="0">
                <a:latin typeface="+mn-lt"/>
                <a:cs typeface="+mn-cs"/>
              </a:rPr>
              <a:t> </a:t>
            </a:r>
            <a:r>
              <a:rPr lang="en-US" dirty="0" smtClean="0">
                <a:latin typeface="+mn-lt"/>
                <a:cs typeface="+mn-cs"/>
              </a:rPr>
              <a:t>animal stress and lessen the chance of fighting and possibly injury. Young animals </a:t>
            </a:r>
            <a:r>
              <a:rPr lang="en-US" baseline="0" dirty="0" smtClean="0"/>
              <a:t>need to be housed with their mothers for most species. Likewise, pregnant animals will need special housing and grouping. Finally, isolate any sick animals from healthy ones and any disease-exposed animals away from all animals. The sheltering area must have adequate spacing to allow the animals movement and room to rest. Overcrowding situations should be avoided to reduce stress to the animals as well as decrease disease transmission. </a:t>
            </a:r>
            <a:r>
              <a:rPr lang="en-US" dirty="0" smtClean="0">
                <a:latin typeface="+mn-lt"/>
                <a:cs typeface="+mn-cs"/>
              </a:rPr>
              <a:t>[Photo: </a:t>
            </a:r>
            <a:r>
              <a:rPr lang="en-US" dirty="0" smtClean="0"/>
              <a:t>Cow photo: http://www.avma.org/onlnews/javma/nov05/images/051101e1.jpg]</a:t>
            </a:r>
          </a:p>
        </p:txBody>
      </p:sp>
      <p:sp>
        <p:nvSpPr>
          <p:cNvPr id="4" name="Slide Number Placeholder 3"/>
          <p:cNvSpPr>
            <a:spLocks noGrp="1"/>
          </p:cNvSpPr>
          <p:nvPr>
            <p:ph type="sldNum" sz="quarter" idx="10"/>
          </p:nvPr>
        </p:nvSpPr>
        <p:spPr/>
        <p:txBody>
          <a:bodyPr/>
          <a:lstStyle/>
          <a:p>
            <a:fld id="{10FB056F-3542-49FE-8E6E-4910B6FAA82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033">
              <a:defRPr/>
            </a:pPr>
            <a:r>
              <a:rPr lang="en-US" dirty="0" smtClean="0">
                <a:latin typeface="+mn-lt"/>
                <a:cs typeface="+mn-cs"/>
              </a:rPr>
              <a:t>Waste management</a:t>
            </a:r>
            <a:r>
              <a:rPr lang="en-US" baseline="0" dirty="0" smtClean="0">
                <a:latin typeface="+mn-lt"/>
                <a:cs typeface="+mn-cs"/>
              </a:rPr>
              <a:t> will be essential during temporary sheltering situations. The prompt removal of animal waste ensure hygienic conditions for the animals and reduced the risk for disease transmission between animals. Stalls and pens should be cleaned daily. Any equipment (e.g., shovels, rakes) used for waste management should be cleaned and disinfected after each use. In areas housing isolated animals, dedicated cleaning equipment should be used and disinfected afterwards.</a:t>
            </a:r>
            <a:endParaRPr lang="en-US" dirty="0"/>
          </a:p>
        </p:txBody>
      </p:sp>
      <p:sp>
        <p:nvSpPr>
          <p:cNvPr id="4" name="Slide Number Placeholder 3"/>
          <p:cNvSpPr>
            <a:spLocks noGrp="1"/>
          </p:cNvSpPr>
          <p:nvPr>
            <p:ph type="sldNum" sz="quarter" idx="10"/>
          </p:nvPr>
        </p:nvSpPr>
        <p:spPr/>
        <p:txBody>
          <a:bodyPr/>
          <a:lstStyle/>
          <a:p>
            <a:fld id="{10FB056F-3542-49FE-8E6E-4910B6FAA82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Next, lets look at some of the health factors associated when temporarily sheltering livestock. These include food and water, illness and injury, and proper handling. Food and water will be essential for sheltered animals. The requirements will vary with species and will be discussed in greater detail later with species specific information.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cs typeface="+mn-cs"/>
              </a:rPr>
              <a:t>Animals should be examined for disease or injury when coming into the shelter and when exiting the shelter. If there are multiple influxes of animals (e.g., on different days), incoming animals should be kept separate from the animals already present to avoid mixing and potential disease transfer. While in the shelter, animals should be monitored daily for any signs of illness or injury. </a:t>
            </a:r>
            <a:r>
              <a:rPr lang="en-US" dirty="0" smtClean="0"/>
              <a:t>Any animal that is showing symptoms of illness should be immediately isolated away from other animals in the shelter. </a:t>
            </a:r>
            <a:r>
              <a:rPr lang="en-US" dirty="0" smtClean="0">
                <a:latin typeface="+mn-lt"/>
                <a:cs typeface="+mn-cs"/>
              </a:rPr>
              <a:t>Prompt veterinary care should be provided. When disease monitoring is ongoing, it is helpful to have animal disease recognition information for any volunteers or responders aiding with the care and handling of the animals. </a:t>
            </a:r>
            <a:endParaRPr lang="en-US" dirty="0"/>
          </a:p>
        </p:txBody>
      </p:sp>
      <p:sp>
        <p:nvSpPr>
          <p:cNvPr id="4" name="Slide Number Placeholder 3"/>
          <p:cNvSpPr>
            <a:spLocks noGrp="1"/>
          </p:cNvSpPr>
          <p:nvPr>
            <p:ph type="sldNum" sz="quarter" idx="10"/>
          </p:nvPr>
        </p:nvSpPr>
        <p:spPr/>
        <p:txBody>
          <a:bodyPr/>
          <a:lstStyle/>
          <a:p>
            <a:fld id="{10FB056F-3542-49FE-8E6E-4910B6FAA82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latin typeface="Arial" pitchFamily="34" charset="0"/>
                <a:cs typeface="Arial" pitchFamily="34" charset="0"/>
              </a:rPr>
              <a:t>Animal behavior</a:t>
            </a:r>
            <a:r>
              <a:rPr lang="en-US" b="0" baseline="0" dirty="0" smtClean="0">
                <a:latin typeface="Arial" pitchFamily="34" charset="0"/>
                <a:cs typeface="Arial" pitchFamily="34" charset="0"/>
              </a:rPr>
              <a:t> can be abnormal in times of stress. New surroundings coupled with an increase in handling may alter the way animals act. The heightened sense of </a:t>
            </a:r>
            <a:r>
              <a:rPr lang="en-US" b="0" strike="noStrike" baseline="0" dirty="0" smtClean="0">
                <a:latin typeface="Arial" pitchFamily="34" charset="0"/>
                <a:cs typeface="Arial" pitchFamily="34" charset="0"/>
              </a:rPr>
              <a:t>awareness and stress in the animal </a:t>
            </a:r>
            <a:r>
              <a:rPr lang="en-US" b="0" baseline="0" dirty="0" smtClean="0">
                <a:latin typeface="Arial" pitchFamily="34" charset="0"/>
                <a:cs typeface="Arial" pitchFamily="34" charset="0"/>
              </a:rPr>
              <a:t>can easily cascade into panic, resulting in unpredictable actions that may be harmful not only to the animal but also other animals in the group as well as responders. </a:t>
            </a:r>
            <a:r>
              <a:rPr lang="en-US" dirty="0" smtClean="0"/>
              <a:t>Proper handling is key when dealing with animals </a:t>
            </a:r>
            <a:r>
              <a:rPr lang="en-US" baseline="0" dirty="0" smtClean="0"/>
              <a:t>during </a:t>
            </a:r>
            <a:r>
              <a:rPr lang="en-US" b="0" baseline="0" dirty="0" smtClean="0"/>
              <a:t>emergency response </a:t>
            </a:r>
            <a:r>
              <a:rPr lang="en-US" baseline="0" dirty="0" smtClean="0"/>
              <a:t>situations. Responders who are moving animals should be experienced in handling the species they are working with. Experience lends itself to proper handling procedures to keep both the animal and the responder safe. </a:t>
            </a:r>
            <a:endParaRPr lang="en-US" dirty="0" smtClean="0"/>
          </a:p>
          <a:p>
            <a:pPr defTabSz="907033"/>
            <a:r>
              <a:rPr lang="en-US" baseline="0" dirty="0" smtClean="0"/>
              <a:t>[Photo: </a:t>
            </a:r>
            <a:r>
              <a:rPr lang="en-US" dirty="0" smtClean="0"/>
              <a:t>http://www.beefusa.org/NEWSHurricaneIkeWreaksHavoconTexasLouisianaCattlemen36768.aspx]</a:t>
            </a: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look briefly at some of the species</a:t>
            </a:r>
            <a:r>
              <a:rPr lang="en-US" baseline="0" dirty="0" smtClean="0"/>
              <a:t> specific requirements for temporary sheltering situations.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Cattle are generally amendable to open pasture sheltering</a:t>
            </a:r>
            <a:r>
              <a:rPr lang="en-US" baseline="0" dirty="0" smtClean="0"/>
              <a:t> and can be maintained during most events by providing water and forages. Generally, cattle can tolerate a fairly wide temperature range if windbreaks or shade are provided as appropriate. Lactating diary cattle will require consideration for milking and milk disposal, increasing the requirements for shelter, water, electricity and specialized equipment. </a:t>
            </a:r>
            <a:r>
              <a:rPr lang="en-US" dirty="0" smtClean="0"/>
              <a:t>As estimates, in moderate weather conditions, mature dairy cattle will consume 20-25 pounds hay/head/day and 12 to 15 gallons of water per head per day. Water consumption will increase with hot weather conditions. </a:t>
            </a:r>
            <a:r>
              <a:rPr lang="en-US" baseline="0" dirty="0" smtClean="0"/>
              <a:t>[For specifics on nutritional requirements of various species, see the AVMA Disaster Preparedness Guidelines Tab E pp. 155-http://www.avma.org/disaster/emerg_prep_resp_guide.pdf]</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cattle, small ruminant species are also fairly tolerant</a:t>
            </a:r>
            <a:r>
              <a:rPr lang="en-US" baseline="0" dirty="0" smtClean="0"/>
              <a:t> of pasture shelters (with adequate windbreaks and shade) and can be maintained during an event with water and forages. If indoors, 3-5 pounds of hay and ½ -1 gallon of water per head per day will be required. Goats are notoriously difficult to keep confined; typical cattle and equine fencing options are usually insufficient. During lambing and kidding seasons, greater protection from environmental conditions will be needed. Dairy breeds of goats will also require milking; however since these herds are generally smaller in number and produce less volume, hand-milking by an experienced herdsman may be feasible.</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Swine need to be confined on a hard surfaces. Sheltering on</a:t>
            </a:r>
            <a:r>
              <a:rPr lang="en-US" baseline="0" dirty="0" smtClean="0"/>
              <a:t> pasture or other soft surfaces will encourage the expression of rooting and escape behaviors. Space recommendations include 2.5 sq. feet/100# of sleeping area and 5 sq. ft./100# of general living space. A feeding rate of 0.5#/100# is adequate during a sheltering event. Young animals will need to be provided with significant environmental shelter and temperature moderation while older stock will require shade or bedding as appropriate to the environmental conditions. Heat stress is a significant concern.</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provided a brief overview of factors</a:t>
            </a:r>
            <a:r>
              <a:rPr lang="en-US" baseline="0" dirty="0" smtClean="0"/>
              <a:t> to consider when planning and establishing temporary shelter facilities for livestock. </a:t>
            </a:r>
            <a:r>
              <a:rPr lang="en-US" dirty="0" smtClean="0"/>
              <a:t>For additional</a:t>
            </a:r>
            <a:r>
              <a:rPr lang="en-US" baseline="0" dirty="0" smtClean="0"/>
              <a:t> information on </a:t>
            </a:r>
            <a:r>
              <a:rPr lang="en-US" baseline="0" smtClean="0"/>
              <a:t>this topic , </a:t>
            </a:r>
            <a:r>
              <a:rPr lang="en-US" baseline="0" dirty="0" smtClean="0"/>
              <a:t>see the AVMA Disaster Preparedness and Response Guidebook.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temporary sheltering of livestock species may</a:t>
            </a:r>
            <a:r>
              <a:rPr lang="en-US" baseline="0" dirty="0" smtClean="0"/>
              <a:t> be needed for a variety of animal health emergencies. Preceding a disaster situation, the evacuation of animals and their owners may raise a need for temporary housing locations for animals. Following the disaster, animals left behind may become displaced, require rescue and subsequent sheltering until reunited with their owner. During emergencies involving highly contagious animal diseases, infected premises may be quarantined. Animals in these situations will require continued care, until the disease is eliminated or animals are depopulated. During this situation, animals in-transit may include potentially exposed animals in need of off-loading for quarantine purposes or unexposed animals in need of off-loading to avoid entering quarantine zones. Either of these situations will require temporary sheltering facilities and subsequent care of the animals.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20</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07033">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033"/>
            <a:r>
              <a:rPr lang="en-US" dirty="0" smtClean="0">
                <a:latin typeface="+mn-lt"/>
                <a:cs typeface="+mn-cs"/>
              </a:rPr>
              <a:t>The establishment of temporary housing facilities for livestock will take careful assessment and planning, preferably prior to a situation. Locations to house animals temporarily should be identified. The number of locations needed will depend on the quantity of animals anticipated as well as the number of different species involved. Another consideration will be </a:t>
            </a:r>
            <a:r>
              <a:rPr lang="en-US" baseline="0" dirty="0" smtClean="0"/>
              <a:t>whether or not the animals to be housed will be infected with a highly contagious or zoonotic disease. This determination will be paramount as a more isolated location will be needed for these situations. The level of biosecurity needed will also depend on this determination. </a:t>
            </a:r>
            <a:r>
              <a:rPr lang="en-US" dirty="0" smtClean="0">
                <a:latin typeface="+mn-lt"/>
                <a:cs typeface="+mn-cs"/>
              </a:rPr>
              <a:t>Additional factors to be addressed during planning will include how food, water, bedding and other requirements will be obtained and maintained; how will waste removal and management will be handled and the number of personnel required for the care of the animals. Security measures will need to be implemented to prevent access to animals by unauthorized persons, as well as prevent pillage of stored supplies. Planning for these factors primarily will depend on the length of time the animals will need to be housed. Depending on the situation, this may be as short as a few days or as long as several weeks. </a:t>
            </a:r>
          </a:p>
          <a:p>
            <a:endParaRPr lang="en-US" dirty="0" smtClean="0">
              <a:latin typeface="+mn-lt"/>
              <a:cs typeface="+mn-cs"/>
            </a:endParaRPr>
          </a:p>
        </p:txBody>
      </p:sp>
      <p:sp>
        <p:nvSpPr>
          <p:cNvPr id="4" name="Slide Number Placeholder 3"/>
          <p:cNvSpPr>
            <a:spLocks noGrp="1"/>
          </p:cNvSpPr>
          <p:nvPr>
            <p:ph type="sldNum" sz="quarter" idx="10"/>
          </p:nvPr>
        </p:nvSpPr>
        <p:spPr/>
        <p:txBody>
          <a:bodyPr/>
          <a:lstStyle/>
          <a:p>
            <a:fld id="{10FB056F-3542-49FE-8E6E-4910B6FAA82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selecting a location for temporary sheltering of livestock, there are several factors to consider. These include methods of containment, facility setup, waste management and addressing any special needs housed animals will have.</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033"/>
            <a:r>
              <a:rPr lang="en-US" baseline="0" dirty="0" smtClean="0"/>
              <a:t>The first factor is determining how the animals will be contained at the location. This may involve the set up and use of fencing, pens or stalls. The devices must be sturdy enough to prevent escape. Electric fencing should be avoided if possible. Upon entry, animals will test the containment boundaries looking for weak spots, so extreme vigilance will be necessary during the first few days of introduction to the area. The containment of animals serves not only to keep the animals confined, but also protects them from wildlife contact and predators. Before placing animals in the housing area, check for any items that might cause physical injury (e.g., nails, sharp objects, hazardous materials). The facility should provide adequate shelter from the elements and an appropriate temperature for the time of year, whether it be shade in the summer or warmth in the winter. Attention to ventilation will be important to maintain adequate air flow throughout the building. If animals are housed outdoors, adequate wind protection and shade should be provided.</a:t>
            </a:r>
            <a:endParaRPr lang="en-US" dirty="0" smtClean="0">
              <a:latin typeface="+mn-lt"/>
              <a:cs typeface="+mn-cs"/>
            </a:endParaRPr>
          </a:p>
        </p:txBody>
      </p:sp>
      <p:sp>
        <p:nvSpPr>
          <p:cNvPr id="4" name="Slide Number Placeholder 3"/>
          <p:cNvSpPr>
            <a:spLocks noGrp="1"/>
          </p:cNvSpPr>
          <p:nvPr>
            <p:ph type="sldNum" sz="quarter" idx="10"/>
          </p:nvPr>
        </p:nvSpPr>
        <p:spPr/>
        <p:txBody>
          <a:bodyPr/>
          <a:lstStyle/>
          <a:p>
            <a:fld id="{10FB056F-3542-49FE-8E6E-4910B6FAA82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cs typeface="+mn-cs"/>
              </a:rPr>
              <a:t>Animals will require appropriate bedding. The need for bedding materials (e.g., straw) will depend on the season. If grassed areas are part of the enclosure, no bedding should be required. If animals are housed without outdoor access or in cold conditions, some bedding will be needed for the animals. Waste disposal measures will need to be addressed. Proper waste disposal is necessary not only to minimize disease transmission but to provide a humane and sanitary area for the animals to be sheltered.</a:t>
            </a:r>
            <a:r>
              <a:rPr lang="en-US" baseline="0" dirty="0" smtClean="0"/>
              <a:t> Isolation areas must be available to allow for the separation of ill animals if needed. Some animals will have special needs for care. Sites must possess equipment to properly address these issues. A prime example of this is having adequate milking equipment when housing dairy animals.</a:t>
            </a:r>
            <a:endParaRPr lang="en-US" dirty="0" smtClean="0">
              <a:latin typeface="+mn-lt"/>
              <a:cs typeface="+mn-cs"/>
            </a:endParaRPr>
          </a:p>
        </p:txBody>
      </p:sp>
      <p:sp>
        <p:nvSpPr>
          <p:cNvPr id="4" name="Slide Number Placeholder 3"/>
          <p:cNvSpPr>
            <a:spLocks noGrp="1"/>
          </p:cNvSpPr>
          <p:nvPr>
            <p:ph type="sldNum" sz="quarter" idx="10"/>
          </p:nvPr>
        </p:nvSpPr>
        <p:spPr/>
        <p:txBody>
          <a:bodyPr/>
          <a:lstStyle/>
          <a:p>
            <a:fld id="{10FB056F-3542-49FE-8E6E-4910B6FAA82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Possible temporary shelter sites may include publicly owned lands, fenced pastures (if weather is permitting), county fairgrounds or abandoned or empty feedlots or sale barns. Other less traditional options such as an airplane hanger, may serve as a temporary housing option in absence of other sites. In some situations, a temporary shelter may need to be built at a particular location using items such as portable gate panels. </a:t>
            </a:r>
          </a:p>
        </p:txBody>
      </p:sp>
      <p:sp>
        <p:nvSpPr>
          <p:cNvPr id="4" name="Slide Number Placeholder 3"/>
          <p:cNvSpPr>
            <a:spLocks noGrp="1"/>
          </p:cNvSpPr>
          <p:nvPr>
            <p:ph type="sldNum" sz="quarter" idx="10"/>
          </p:nvPr>
        </p:nvSpPr>
        <p:spPr/>
        <p:txBody>
          <a:bodyPr/>
          <a:lstStyle/>
          <a:p>
            <a:fld id="{10FB056F-3542-49FE-8E6E-4910B6FAA82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033"/>
            <a:r>
              <a:rPr lang="en-US" dirty="0" smtClean="0">
                <a:latin typeface="+mn-lt"/>
                <a:cs typeface="+mn-cs"/>
              </a:rPr>
              <a:t>Temporary sheltering facilities will need to have a number of supplies available for the handling and care of animals housed there. General supplies such as halters and lead ropes may be useful for handling individual animals. Cleaning equipment such as shovels, rakes, wheelbarrows, buckets, and hoses will also be needed. Office supplies, such as paper, pens, computers, as well as any intake, release or identification forms will be necessary to keep the proper documentation of animals held at the facility. </a:t>
            </a:r>
            <a:r>
              <a:rPr lang="en-US" dirty="0" smtClean="0"/>
              <a:t>Documentation of labor and supplies should be kept for indemnity payments,</a:t>
            </a:r>
            <a:r>
              <a:rPr lang="en-US" baseline="0" dirty="0" smtClean="0"/>
              <a:t> if applicable</a:t>
            </a:r>
            <a:r>
              <a:rPr lang="en-US" dirty="0" smtClean="0"/>
              <a:t>.</a:t>
            </a:r>
          </a:p>
          <a:p>
            <a:endParaRPr lang="en-US" dirty="0"/>
          </a:p>
        </p:txBody>
      </p:sp>
      <p:sp>
        <p:nvSpPr>
          <p:cNvPr id="4" name="Slide Number Placeholder 3"/>
          <p:cNvSpPr>
            <a:spLocks noGrp="1"/>
          </p:cNvSpPr>
          <p:nvPr>
            <p:ph type="sldNum" sz="quarter" idx="10"/>
          </p:nvPr>
        </p:nvSpPr>
        <p:spPr/>
        <p:txBody>
          <a:bodyPr/>
          <a:lstStyle/>
          <a:p>
            <a:fld id="{10FB056F-3542-49FE-8E6E-4910B6FAA82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cs typeface="+mn-cs"/>
              </a:rPr>
              <a:t>Ideally access to the facility should be an all-weather surface road, which is wide enough for two lanes of traffic. Establishing a one way flow of traffic will aid in the “check-in” and unloading process. Incoming vehicles should not be allowed direct access into the shelter but should unload livestock in a reasonable distance from the shelter to minimize the risk for disease transmission. If transportation vehicles need to be left at the site, they should be thoroughly cleaned and disinfected.</a:t>
            </a:r>
          </a:p>
          <a:p>
            <a:endParaRPr lang="en-US" dirty="0"/>
          </a:p>
        </p:txBody>
      </p:sp>
      <p:sp>
        <p:nvSpPr>
          <p:cNvPr id="4" name="Slide Number Placeholder 3"/>
          <p:cNvSpPr>
            <a:spLocks noGrp="1"/>
          </p:cNvSpPr>
          <p:nvPr>
            <p:ph type="sldNum" sz="quarter" idx="10"/>
          </p:nvPr>
        </p:nvSpPr>
        <p:spPr/>
        <p:txBody>
          <a:bodyPr/>
          <a:lstStyle/>
          <a:p>
            <a:fld id="{10FB056F-3542-49FE-8E6E-4910B6FAA82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Temporary Sheltering: Livestock</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Livestock</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Livestock</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Livestock</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Livestock</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Livestock</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Temporary Sheltering: Livestock</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Livestock</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Livestock</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vma.org/disaster/emerg_prep_resp_guide.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agr.state.ne.us/homeland/monograph_003.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Temporary Sheltering</a:t>
            </a:r>
            <a:endParaRPr lang="en-US" dirty="0"/>
          </a:p>
        </p:txBody>
      </p:sp>
      <p:sp>
        <p:nvSpPr>
          <p:cNvPr id="3" name="Subtitle 2"/>
          <p:cNvSpPr>
            <a:spLocks noGrp="1"/>
          </p:cNvSpPr>
          <p:nvPr>
            <p:ph type="subTitle" idx="1"/>
          </p:nvPr>
        </p:nvSpPr>
        <p:spPr/>
        <p:txBody>
          <a:bodyPr/>
          <a:lstStyle/>
          <a:p>
            <a:r>
              <a:rPr lang="en-US" i="1" dirty="0" smtClean="0"/>
              <a:t>Livestock</a:t>
            </a:r>
            <a:endParaRPr lang="en-US" i="1" dirty="0"/>
          </a:p>
        </p:txBody>
      </p:sp>
    </p:spTree>
    <p:extLst>
      <p:ext uri="{BB962C8B-B14F-4D97-AF65-F5344CB8AC3E}">
        <p14:creationId xmlns:p14="http://schemas.microsoft.com/office/powerpoint/2010/main" val="349500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Housing the Animals</a:t>
            </a:r>
            <a:endParaRPr lang="en-US" dirty="0"/>
          </a:p>
        </p:txBody>
      </p:sp>
      <p:sp>
        <p:nvSpPr>
          <p:cNvPr id="3" name="Content Placeholder 2"/>
          <p:cNvSpPr>
            <a:spLocks noGrp="1"/>
          </p:cNvSpPr>
          <p:nvPr>
            <p:ph idx="1"/>
          </p:nvPr>
        </p:nvSpPr>
        <p:spPr/>
        <p:txBody>
          <a:bodyPr/>
          <a:lstStyle/>
          <a:p>
            <a:r>
              <a:rPr lang="en-US" dirty="0" smtClean="0"/>
              <a:t>Animals should be segregated by:</a:t>
            </a:r>
          </a:p>
          <a:p>
            <a:pPr lvl="1"/>
            <a:r>
              <a:rPr lang="en-US" dirty="0" smtClean="0"/>
              <a:t>Sex</a:t>
            </a:r>
          </a:p>
          <a:p>
            <a:pPr lvl="1"/>
            <a:r>
              <a:rPr lang="en-US" dirty="0" smtClean="0"/>
              <a:t>By herd or flock</a:t>
            </a:r>
          </a:p>
          <a:p>
            <a:pPr lvl="1"/>
            <a:r>
              <a:rPr lang="en-US" dirty="0" smtClean="0"/>
              <a:t>By species</a:t>
            </a:r>
          </a:p>
          <a:p>
            <a:pPr lvl="1"/>
            <a:r>
              <a:rPr lang="en-US" dirty="0" smtClean="0"/>
              <a:t>Mothers and young</a:t>
            </a:r>
          </a:p>
          <a:p>
            <a:pPr lvl="1"/>
            <a:r>
              <a:rPr lang="en-US" dirty="0" smtClean="0"/>
              <a:t>Pregnant animals</a:t>
            </a:r>
          </a:p>
          <a:p>
            <a:pPr lvl="1"/>
            <a:r>
              <a:rPr lang="en-US" dirty="0" smtClean="0"/>
              <a:t>Isolate sick  animals</a:t>
            </a:r>
          </a:p>
          <a:p>
            <a:pPr lvl="1"/>
            <a:r>
              <a:rPr lang="en-US" dirty="0" smtClean="0"/>
              <a:t>Appropriate density</a:t>
            </a:r>
          </a:p>
          <a:p>
            <a:pPr lvl="1"/>
            <a:endParaRPr lang="en-US" dirty="0"/>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Temporary Sheltering: Livestock</a:t>
            </a:r>
            <a:endParaRPr lang="en-US" dirty="0"/>
          </a:p>
        </p:txBody>
      </p:sp>
      <p:pic>
        <p:nvPicPr>
          <p:cNvPr id="6" name="Picture 5" descr="051101e1"/>
          <p:cNvPicPr>
            <a:picLocks noChangeAspect="1" noChangeArrowheads="1"/>
          </p:cNvPicPr>
          <p:nvPr/>
        </p:nvPicPr>
        <p:blipFill>
          <a:blip r:embed="rId3" cstate="print"/>
          <a:srcRect/>
          <a:stretch>
            <a:fillRect/>
          </a:stretch>
        </p:blipFill>
        <p:spPr bwMode="auto">
          <a:xfrm>
            <a:off x="5105400" y="2514600"/>
            <a:ext cx="3531769" cy="2438400"/>
          </a:xfrm>
          <a:prstGeom prst="rect">
            <a:avLst/>
          </a:prstGeom>
          <a:noFill/>
          <a:ln w="28575">
            <a:solidFill>
              <a:srgbClr val="CC3300"/>
            </a:solidFill>
            <a:miter lim="800000"/>
            <a:headEnd/>
            <a:tailEnd/>
          </a:ln>
        </p:spPr>
      </p:pic>
    </p:spTree>
    <p:extLst>
      <p:ext uri="{BB962C8B-B14F-4D97-AF65-F5344CB8AC3E}">
        <p14:creationId xmlns:p14="http://schemas.microsoft.com/office/powerpoint/2010/main" val="2590250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Management</a:t>
            </a:r>
            <a:endParaRPr lang="en-US" dirty="0"/>
          </a:p>
        </p:txBody>
      </p:sp>
      <p:sp>
        <p:nvSpPr>
          <p:cNvPr id="3" name="Content Placeholder 2"/>
          <p:cNvSpPr>
            <a:spLocks noGrp="1"/>
          </p:cNvSpPr>
          <p:nvPr>
            <p:ph idx="1"/>
          </p:nvPr>
        </p:nvSpPr>
        <p:spPr/>
        <p:txBody>
          <a:bodyPr/>
          <a:lstStyle/>
          <a:p>
            <a:r>
              <a:rPr lang="en-US" dirty="0" smtClean="0"/>
              <a:t>Prompt removal of waste </a:t>
            </a:r>
          </a:p>
          <a:p>
            <a:r>
              <a:rPr lang="en-US" dirty="0" smtClean="0"/>
              <a:t>Daily cleaning of stalls</a:t>
            </a:r>
          </a:p>
          <a:p>
            <a:r>
              <a:rPr lang="en-US" dirty="0" smtClean="0"/>
              <a:t>Equipment should be cleaned and disinfected after use</a:t>
            </a:r>
          </a:p>
          <a:p>
            <a:r>
              <a:rPr lang="en-US" dirty="0" smtClean="0"/>
              <a:t>Separate equipment should be used for isolation animals</a:t>
            </a:r>
            <a:endParaRPr lang="en-US" dirty="0"/>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Temporary Sheltering: Livestock</a:t>
            </a:r>
            <a:endParaRPr lang="en-US" dirty="0"/>
          </a:p>
        </p:txBody>
      </p:sp>
    </p:spTree>
    <p:extLst>
      <p:ext uri="{BB962C8B-B14F-4D97-AF65-F5344CB8AC3E}">
        <p14:creationId xmlns:p14="http://schemas.microsoft.com/office/powerpoint/2010/main" val="2746925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Health</a:t>
            </a:r>
            <a:endParaRPr lang="en-US" dirty="0"/>
          </a:p>
        </p:txBody>
      </p:sp>
      <p:sp>
        <p:nvSpPr>
          <p:cNvPr id="7" name="Text Placeholder 6"/>
          <p:cNvSpPr>
            <a:spLocks noGrp="1"/>
          </p:cNvSpPr>
          <p:nvPr>
            <p:ph type="body" idx="1"/>
          </p:nvPr>
        </p:nvSpPr>
        <p:spPr/>
        <p:txBody>
          <a:bodyPr/>
          <a:lstStyle/>
          <a:p>
            <a:r>
              <a:rPr lang="en-US" dirty="0" smtClean="0"/>
              <a:t>Food and Water</a:t>
            </a:r>
          </a:p>
          <a:p>
            <a:r>
              <a:rPr lang="en-US" dirty="0" smtClean="0"/>
              <a:t>Illness and Injury</a:t>
            </a:r>
          </a:p>
          <a:p>
            <a:r>
              <a:rPr lang="en-US" dirty="0" smtClean="0"/>
              <a:t>Handling</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Livestock</a:t>
            </a:r>
            <a:endParaRPr lang="en-US" dirty="0"/>
          </a:p>
        </p:txBody>
      </p:sp>
    </p:spTree>
    <p:extLst>
      <p:ext uri="{BB962C8B-B14F-4D97-AF65-F5344CB8AC3E}">
        <p14:creationId xmlns:p14="http://schemas.microsoft.com/office/powerpoint/2010/main" val="245184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Veterinary Care</a:t>
            </a:r>
            <a:endParaRPr lang="en-US" dirty="0"/>
          </a:p>
        </p:txBody>
      </p:sp>
      <p:sp>
        <p:nvSpPr>
          <p:cNvPr id="3" name="Content Placeholder 2"/>
          <p:cNvSpPr>
            <a:spLocks noGrp="1"/>
          </p:cNvSpPr>
          <p:nvPr>
            <p:ph idx="1"/>
          </p:nvPr>
        </p:nvSpPr>
        <p:spPr/>
        <p:txBody>
          <a:bodyPr>
            <a:normAutofit/>
          </a:bodyPr>
          <a:lstStyle/>
          <a:p>
            <a:r>
              <a:rPr lang="en-US" dirty="0" smtClean="0"/>
              <a:t>Incoming and outgoing animals need to be thoroughly examined</a:t>
            </a:r>
          </a:p>
          <a:p>
            <a:r>
              <a:rPr lang="en-US" dirty="0" smtClean="0"/>
              <a:t>Isolate incoming animals</a:t>
            </a:r>
          </a:p>
          <a:p>
            <a:r>
              <a:rPr lang="en-US" dirty="0" smtClean="0"/>
              <a:t>Daily inspections</a:t>
            </a:r>
          </a:p>
          <a:p>
            <a:r>
              <a:rPr lang="en-US" dirty="0" smtClean="0"/>
              <a:t>Isolate sick animals</a:t>
            </a:r>
          </a:p>
          <a:p>
            <a:r>
              <a:rPr lang="en-US" dirty="0" smtClean="0"/>
              <a:t>Animal disease recognition information should be posted</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Temporary Sheltering: Livestock</a:t>
            </a:r>
            <a:endParaRPr lang="en-US" dirty="0"/>
          </a:p>
        </p:txBody>
      </p:sp>
    </p:spTree>
    <p:extLst>
      <p:ext uri="{BB962C8B-B14F-4D97-AF65-F5344CB8AC3E}">
        <p14:creationId xmlns:p14="http://schemas.microsoft.com/office/powerpoint/2010/main" val="1342213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a:t>
            </a:r>
            <a:endParaRPr lang="en-US" dirty="0"/>
          </a:p>
        </p:txBody>
      </p:sp>
      <p:sp>
        <p:nvSpPr>
          <p:cNvPr id="6" name="Content Placeholder 5"/>
          <p:cNvSpPr>
            <a:spLocks noGrp="1"/>
          </p:cNvSpPr>
          <p:nvPr>
            <p:ph idx="1"/>
          </p:nvPr>
        </p:nvSpPr>
        <p:spPr/>
        <p:txBody>
          <a:bodyPr/>
          <a:lstStyle/>
          <a:p>
            <a:r>
              <a:rPr lang="en-US" dirty="0" smtClean="0"/>
              <a:t>Animal behavior</a:t>
            </a:r>
          </a:p>
          <a:p>
            <a:pPr lvl="1"/>
            <a:r>
              <a:rPr lang="en-US" dirty="0" smtClean="0"/>
              <a:t>Stress, panic</a:t>
            </a:r>
          </a:p>
          <a:p>
            <a:pPr lvl="1"/>
            <a:r>
              <a:rPr lang="en-US" dirty="0" smtClean="0"/>
              <a:t>New surroundings</a:t>
            </a:r>
          </a:p>
          <a:p>
            <a:pPr lvl="1"/>
            <a:r>
              <a:rPr lang="en-US" dirty="0" smtClean="0"/>
              <a:t>Unpredictable</a:t>
            </a:r>
          </a:p>
          <a:p>
            <a:r>
              <a:rPr lang="en-US" dirty="0" smtClean="0"/>
              <a:t>Proper handling</a:t>
            </a:r>
            <a:br>
              <a:rPr lang="en-US" dirty="0" smtClean="0"/>
            </a:br>
            <a:r>
              <a:rPr lang="en-US" dirty="0" smtClean="0"/>
              <a:t>minimizes stress</a:t>
            </a:r>
          </a:p>
          <a:p>
            <a:r>
              <a:rPr lang="en-US" dirty="0" smtClean="0"/>
              <a:t>Responders with experience</a:t>
            </a:r>
          </a:p>
          <a:p>
            <a:pPr lvl="1"/>
            <a:r>
              <a:rPr lang="en-US" dirty="0" smtClean="0"/>
              <a:t>Need to know species</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Livestock</a:t>
            </a:r>
            <a:endParaRPr lang="en-US" dirty="0"/>
          </a:p>
        </p:txBody>
      </p:sp>
      <p:pic>
        <p:nvPicPr>
          <p:cNvPr id="7" name="Picture 8" descr="25rita"/>
          <p:cNvPicPr>
            <a:picLocks noChangeAspect="1" noChangeArrowheads="1"/>
          </p:cNvPicPr>
          <p:nvPr/>
        </p:nvPicPr>
        <p:blipFill>
          <a:blip r:embed="rId3" cstate="print"/>
          <a:srcRect/>
          <a:stretch>
            <a:fillRect/>
          </a:stretch>
        </p:blipFill>
        <p:spPr bwMode="auto">
          <a:xfrm>
            <a:off x="4798746" y="1703387"/>
            <a:ext cx="3761698" cy="2487613"/>
          </a:xfrm>
          <a:prstGeom prst="rect">
            <a:avLst/>
          </a:prstGeom>
          <a:noFill/>
          <a:ln w="28575">
            <a:solidFill>
              <a:srgbClr val="F26336"/>
            </a:solidFill>
            <a:miter lim="800000"/>
            <a:headEnd/>
            <a:tailEnd/>
          </a:ln>
        </p:spPr>
      </p:pic>
    </p:spTree>
    <p:extLst>
      <p:ext uri="{BB962C8B-B14F-4D97-AF65-F5344CB8AC3E}">
        <p14:creationId xmlns:p14="http://schemas.microsoft.com/office/powerpoint/2010/main" val="1399024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Specific</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Livestock</a:t>
            </a:r>
            <a:endParaRPr lang="en-US" dirty="0"/>
          </a:p>
        </p:txBody>
      </p:sp>
    </p:spTree>
    <p:extLst>
      <p:ext uri="{BB962C8B-B14F-4D97-AF65-F5344CB8AC3E}">
        <p14:creationId xmlns:p14="http://schemas.microsoft.com/office/powerpoint/2010/main" val="329660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Cattle</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Food and water</a:t>
            </a:r>
          </a:p>
          <a:p>
            <a:pPr lvl="1"/>
            <a:r>
              <a:rPr lang="en-US" dirty="0" smtClean="0"/>
              <a:t>Open pasture</a:t>
            </a:r>
          </a:p>
          <a:p>
            <a:pPr lvl="1"/>
            <a:r>
              <a:rPr lang="en-US" dirty="0" smtClean="0"/>
              <a:t>Grass or baled hay</a:t>
            </a:r>
          </a:p>
          <a:p>
            <a:pPr lvl="2"/>
            <a:r>
              <a:rPr lang="en-US" dirty="0" smtClean="0"/>
              <a:t>20-25 lb/day</a:t>
            </a:r>
          </a:p>
          <a:p>
            <a:pPr lvl="1"/>
            <a:r>
              <a:rPr lang="en-US" dirty="0" smtClean="0"/>
              <a:t>Water</a:t>
            </a:r>
          </a:p>
          <a:p>
            <a:pPr lvl="2"/>
            <a:r>
              <a:rPr lang="en-US" dirty="0" smtClean="0"/>
              <a:t>12-15 gallons/day</a:t>
            </a:r>
          </a:p>
          <a:p>
            <a:r>
              <a:rPr lang="en-US" dirty="0" smtClean="0"/>
              <a:t>Young animals</a:t>
            </a:r>
          </a:p>
          <a:p>
            <a:pPr lvl="1"/>
            <a:r>
              <a:rPr lang="en-US" dirty="0" smtClean="0"/>
              <a:t>Additional nutritional requirements</a:t>
            </a:r>
          </a:p>
          <a:p>
            <a:r>
              <a:rPr lang="en-US" dirty="0" smtClean="0"/>
              <a:t>Water consumption will increase</a:t>
            </a:r>
            <a:br>
              <a:rPr lang="en-US" dirty="0" smtClean="0"/>
            </a:br>
            <a:r>
              <a:rPr lang="en-US" dirty="0" smtClean="0"/>
              <a:t>in hot weather conditions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Livestock</a:t>
            </a:r>
            <a:endParaRPr lang="en-US" dirty="0"/>
          </a:p>
        </p:txBody>
      </p:sp>
      <p:pic>
        <p:nvPicPr>
          <p:cNvPr id="51203" name="Picture 3" descr="C:\Documents and Settings\gdvorak\My Documents\My Pictures\Animals\Cattle\cow5.jpg"/>
          <p:cNvPicPr>
            <a:picLocks noChangeAspect="1" noChangeArrowheads="1"/>
          </p:cNvPicPr>
          <p:nvPr/>
        </p:nvPicPr>
        <p:blipFill>
          <a:blip r:embed="rId3" cstate="print"/>
          <a:srcRect/>
          <a:stretch>
            <a:fillRect/>
          </a:stretch>
        </p:blipFill>
        <p:spPr bwMode="auto">
          <a:xfrm>
            <a:off x="7086600" y="1600200"/>
            <a:ext cx="1563331" cy="2617350"/>
          </a:xfrm>
          <a:prstGeom prst="rect">
            <a:avLst/>
          </a:prstGeom>
          <a:noFill/>
          <a:ln w="28575">
            <a:solidFill>
              <a:srgbClr val="F26336"/>
            </a:solidFill>
          </a:ln>
        </p:spPr>
      </p:pic>
      <p:pic>
        <p:nvPicPr>
          <p:cNvPr id="51204" name="Picture 4" descr="C:\Documents and Settings\gdvorak\My Documents\My Pictures\Animals\Cattle\calves2.jpg"/>
          <p:cNvPicPr>
            <a:picLocks noChangeAspect="1" noChangeArrowheads="1"/>
          </p:cNvPicPr>
          <p:nvPr/>
        </p:nvPicPr>
        <p:blipFill>
          <a:blip r:embed="rId4" cstate="print"/>
          <a:srcRect/>
          <a:stretch>
            <a:fillRect/>
          </a:stretch>
        </p:blipFill>
        <p:spPr bwMode="auto">
          <a:xfrm>
            <a:off x="4772066" y="2895600"/>
            <a:ext cx="2155784" cy="1568450"/>
          </a:xfrm>
          <a:prstGeom prst="rect">
            <a:avLst/>
          </a:prstGeom>
          <a:noFill/>
          <a:ln w="28575">
            <a:solidFill>
              <a:srgbClr val="F26336"/>
            </a:solidFill>
          </a:ln>
        </p:spPr>
      </p:pic>
    </p:spTree>
    <p:extLst>
      <p:ext uri="{BB962C8B-B14F-4D97-AF65-F5344CB8AC3E}">
        <p14:creationId xmlns:p14="http://schemas.microsoft.com/office/powerpoint/2010/main" val="1196979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Ruminants</a:t>
            </a:r>
            <a:endParaRPr lang="en-US" dirty="0"/>
          </a:p>
        </p:txBody>
      </p:sp>
      <p:sp>
        <p:nvSpPr>
          <p:cNvPr id="3" name="Content Placeholder 2"/>
          <p:cNvSpPr>
            <a:spLocks noGrp="1"/>
          </p:cNvSpPr>
          <p:nvPr>
            <p:ph idx="1"/>
          </p:nvPr>
        </p:nvSpPr>
        <p:spPr/>
        <p:txBody>
          <a:bodyPr>
            <a:normAutofit lnSpcReduction="10000"/>
          </a:bodyPr>
          <a:lstStyle/>
          <a:p>
            <a:r>
              <a:rPr lang="en-US" dirty="0" smtClean="0"/>
              <a:t>Food and water</a:t>
            </a:r>
          </a:p>
          <a:p>
            <a:pPr lvl="1"/>
            <a:r>
              <a:rPr lang="en-US" dirty="0" smtClean="0"/>
              <a:t>Sheltered pasture</a:t>
            </a:r>
          </a:p>
          <a:p>
            <a:pPr lvl="2"/>
            <a:r>
              <a:rPr lang="en-US" dirty="0" smtClean="0"/>
              <a:t>Windbreaks, shade</a:t>
            </a:r>
          </a:p>
          <a:p>
            <a:pPr lvl="1"/>
            <a:r>
              <a:rPr lang="en-US" dirty="0" smtClean="0"/>
              <a:t>Food 3-5 pounds hay/day</a:t>
            </a:r>
          </a:p>
          <a:p>
            <a:pPr lvl="1"/>
            <a:r>
              <a:rPr lang="en-US" dirty="0" smtClean="0"/>
              <a:t>Water ½-1 gallon/day</a:t>
            </a:r>
          </a:p>
          <a:p>
            <a:r>
              <a:rPr lang="en-US" dirty="0" smtClean="0"/>
              <a:t>Difficult to confine</a:t>
            </a:r>
          </a:p>
          <a:p>
            <a:r>
              <a:rPr lang="en-US" dirty="0" smtClean="0"/>
              <a:t>Pregnant animals</a:t>
            </a:r>
          </a:p>
          <a:p>
            <a:pPr lvl="1"/>
            <a:r>
              <a:rPr lang="en-US" dirty="0" smtClean="0"/>
              <a:t>Enhanced shelter</a:t>
            </a:r>
          </a:p>
          <a:p>
            <a:r>
              <a:rPr lang="en-US" dirty="0" smtClean="0"/>
              <a:t>Dairy breeds will require milking</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Livestock</a:t>
            </a:r>
            <a:endParaRPr lang="en-US" dirty="0"/>
          </a:p>
        </p:txBody>
      </p:sp>
      <p:pic>
        <p:nvPicPr>
          <p:cNvPr id="49156" name="Picture 4" descr="C:\Documents and Settings\gdvorak\My Documents\My Pictures\Animals\SHEEP AND GOATS\sheepinfield1 DEFRA.jpg"/>
          <p:cNvPicPr>
            <a:picLocks noChangeAspect="1" noChangeArrowheads="1"/>
          </p:cNvPicPr>
          <p:nvPr/>
        </p:nvPicPr>
        <p:blipFill>
          <a:blip r:embed="rId3" cstate="print"/>
          <a:srcRect r="7692" b="6122"/>
          <a:stretch>
            <a:fillRect/>
          </a:stretch>
        </p:blipFill>
        <p:spPr bwMode="auto">
          <a:xfrm>
            <a:off x="6248400" y="1676400"/>
            <a:ext cx="2286000" cy="1752600"/>
          </a:xfrm>
          <a:prstGeom prst="rect">
            <a:avLst/>
          </a:prstGeom>
          <a:noFill/>
          <a:ln w="28575">
            <a:solidFill>
              <a:srgbClr val="F26336"/>
            </a:solidFill>
          </a:ln>
        </p:spPr>
      </p:pic>
      <p:pic>
        <p:nvPicPr>
          <p:cNvPr id="49153" name="Picture 1" descr="C:\Documents and Settings\gdvorak\My Documents\My Pictures\Animals\SHEEP AND GOATS\goat.jpg"/>
          <p:cNvPicPr>
            <a:picLocks noChangeAspect="1" noChangeArrowheads="1"/>
          </p:cNvPicPr>
          <p:nvPr/>
        </p:nvPicPr>
        <p:blipFill>
          <a:blip r:embed="rId4" cstate="print"/>
          <a:srcRect l="33333"/>
          <a:stretch>
            <a:fillRect/>
          </a:stretch>
        </p:blipFill>
        <p:spPr bwMode="auto">
          <a:xfrm>
            <a:off x="5943600" y="3352800"/>
            <a:ext cx="1524000" cy="1887537"/>
          </a:xfrm>
          <a:prstGeom prst="rect">
            <a:avLst/>
          </a:prstGeom>
          <a:noFill/>
          <a:ln w="28575">
            <a:solidFill>
              <a:srgbClr val="F26336"/>
            </a:solidFill>
          </a:ln>
        </p:spPr>
      </p:pic>
    </p:spTree>
    <p:extLst>
      <p:ext uri="{BB962C8B-B14F-4D97-AF65-F5344CB8AC3E}">
        <p14:creationId xmlns:p14="http://schemas.microsoft.com/office/powerpoint/2010/main" val="3082226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Swine</a:t>
            </a:r>
            <a:endParaRPr lang="en-US" dirty="0"/>
          </a:p>
        </p:txBody>
      </p:sp>
      <p:sp>
        <p:nvSpPr>
          <p:cNvPr id="3" name="Content Placeholder 2"/>
          <p:cNvSpPr>
            <a:spLocks noGrp="1"/>
          </p:cNvSpPr>
          <p:nvPr>
            <p:ph idx="1"/>
          </p:nvPr>
        </p:nvSpPr>
        <p:spPr/>
        <p:txBody>
          <a:bodyPr>
            <a:normAutofit lnSpcReduction="10000"/>
          </a:bodyPr>
          <a:lstStyle/>
          <a:p>
            <a:r>
              <a:rPr lang="en-US" dirty="0" smtClean="0"/>
              <a:t>Food and water</a:t>
            </a:r>
          </a:p>
          <a:p>
            <a:pPr lvl="1"/>
            <a:r>
              <a:rPr lang="en-US" dirty="0" smtClean="0"/>
              <a:t>Food</a:t>
            </a:r>
          </a:p>
          <a:p>
            <a:pPr lvl="2"/>
            <a:r>
              <a:rPr lang="en-US" dirty="0" smtClean="0"/>
              <a:t>0.5#/100#</a:t>
            </a:r>
          </a:p>
          <a:p>
            <a:pPr lvl="1"/>
            <a:r>
              <a:rPr lang="en-US" dirty="0" smtClean="0"/>
              <a:t>Water</a:t>
            </a:r>
          </a:p>
          <a:p>
            <a:pPr lvl="2"/>
            <a:r>
              <a:rPr lang="en-US" dirty="0" smtClean="0"/>
              <a:t>½-1 gallon/head/day</a:t>
            </a:r>
          </a:p>
          <a:p>
            <a:r>
              <a:rPr lang="en-US" dirty="0" smtClean="0"/>
              <a:t>Hard surfaces</a:t>
            </a:r>
          </a:p>
          <a:p>
            <a:pPr lvl="1"/>
            <a:r>
              <a:rPr lang="en-US" dirty="0" smtClean="0"/>
              <a:t>2.5 sq feet/100# sleeping</a:t>
            </a:r>
          </a:p>
          <a:p>
            <a:pPr lvl="1"/>
            <a:r>
              <a:rPr lang="en-US" dirty="0" smtClean="0"/>
              <a:t>5 sq feet/100# general living space</a:t>
            </a:r>
          </a:p>
          <a:p>
            <a:r>
              <a:rPr lang="en-US" dirty="0" smtClean="0"/>
              <a:t>Heat stress is significant concern</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Livestock</a:t>
            </a:r>
            <a:endParaRPr lang="en-US" dirty="0"/>
          </a:p>
        </p:txBody>
      </p:sp>
      <p:pic>
        <p:nvPicPr>
          <p:cNvPr id="47106" name="Picture 2" descr="C:\Documents and Settings\gdvorak\My Documents\My Pictures\Animals\PIGS\Photos from Alex Ramirez\DSCF2046 (Large).JPG"/>
          <p:cNvPicPr>
            <a:picLocks noChangeAspect="1" noChangeArrowheads="1"/>
          </p:cNvPicPr>
          <p:nvPr/>
        </p:nvPicPr>
        <p:blipFill>
          <a:blip r:embed="rId3" cstate="print"/>
          <a:srcRect t="6176" r="15085"/>
          <a:stretch>
            <a:fillRect/>
          </a:stretch>
        </p:blipFill>
        <p:spPr bwMode="auto">
          <a:xfrm>
            <a:off x="5392280" y="1600200"/>
            <a:ext cx="3218319" cy="2667000"/>
          </a:xfrm>
          <a:prstGeom prst="rect">
            <a:avLst/>
          </a:prstGeom>
          <a:noFill/>
          <a:ln w="28575">
            <a:solidFill>
              <a:srgbClr val="F26336"/>
            </a:solidFill>
          </a:ln>
        </p:spPr>
      </p:pic>
    </p:spTree>
    <p:extLst>
      <p:ext uri="{BB962C8B-B14F-4D97-AF65-F5344CB8AC3E}">
        <p14:creationId xmlns:p14="http://schemas.microsoft.com/office/powerpoint/2010/main" val="120357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10" name="Content Placeholder 9"/>
          <p:cNvSpPr>
            <a:spLocks noGrp="1"/>
          </p:cNvSpPr>
          <p:nvPr>
            <p:ph idx="1"/>
          </p:nvPr>
        </p:nvSpPr>
        <p:spPr/>
        <p:txBody>
          <a:bodyPr>
            <a:normAutofit/>
          </a:bodyPr>
          <a:lstStyle/>
          <a:p>
            <a:r>
              <a:rPr lang="en-US" dirty="0" smtClean="0"/>
              <a:t>AVMA Disaster Preparedness and Response Guidebook</a:t>
            </a:r>
          </a:p>
          <a:p>
            <a:pPr lvl="1"/>
            <a:r>
              <a:rPr lang="en-US" sz="2000" dirty="0" smtClean="0">
                <a:hlinkClick r:id="rId3"/>
              </a:rPr>
              <a:t>http://www.avma.org/disaster/emerg_prep_resp_guide.pdf</a:t>
            </a:r>
            <a:endParaRPr lang="en-US" sz="2000" dirty="0" smtClean="0"/>
          </a:p>
          <a:p>
            <a:r>
              <a:rPr lang="en-US" dirty="0" smtClean="0"/>
              <a:t>Temporary Housing and Care for Livestock and Poultry – Monograph No. 003, Nebraska Department of Agriculture</a:t>
            </a:r>
          </a:p>
          <a:p>
            <a:pPr lvl="1"/>
            <a:r>
              <a:rPr lang="en-US" sz="2000" dirty="0" smtClean="0">
                <a:hlinkClick r:id="rId4"/>
              </a:rPr>
              <a:t>http://www.agr.state.ne.us/homeland/monograph_003.pdf</a:t>
            </a:r>
            <a:endParaRPr lang="en-US" dirty="0"/>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Temporary Sheltering: Livestock</a:t>
            </a:r>
            <a:endParaRPr lang="en-US" dirty="0"/>
          </a:p>
        </p:txBody>
      </p:sp>
    </p:spTree>
    <p:extLst>
      <p:ext uri="{BB962C8B-B14F-4D97-AF65-F5344CB8AC3E}">
        <p14:creationId xmlns:p14="http://schemas.microsoft.com/office/powerpoint/2010/main" val="645059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Situations</a:t>
            </a:r>
            <a:endParaRPr lang="en-US" dirty="0"/>
          </a:p>
        </p:txBody>
      </p:sp>
      <p:sp>
        <p:nvSpPr>
          <p:cNvPr id="3" name="Content Placeholder 2"/>
          <p:cNvSpPr>
            <a:spLocks noGrp="1"/>
          </p:cNvSpPr>
          <p:nvPr>
            <p:ph idx="1"/>
          </p:nvPr>
        </p:nvSpPr>
        <p:spPr>
          <a:xfrm>
            <a:off x="457200" y="1600200"/>
            <a:ext cx="3657600" cy="4648200"/>
          </a:xfrm>
        </p:spPr>
        <p:txBody>
          <a:bodyPr>
            <a:normAutofit/>
          </a:bodyPr>
          <a:lstStyle/>
          <a:p>
            <a:r>
              <a:rPr lang="en-US" dirty="0" smtClean="0"/>
              <a:t>Natural Disasters</a:t>
            </a:r>
          </a:p>
          <a:p>
            <a:pPr lvl="1"/>
            <a:r>
              <a:rPr lang="en-US" dirty="0" smtClean="0"/>
              <a:t>Displacement</a:t>
            </a:r>
          </a:p>
          <a:p>
            <a:pPr lvl="1"/>
            <a:r>
              <a:rPr lang="en-US" dirty="0" smtClean="0"/>
              <a:t>Evacuation</a:t>
            </a:r>
          </a:p>
          <a:p>
            <a:r>
              <a:rPr lang="en-US" dirty="0" smtClean="0"/>
              <a:t>Animal Health Emergency</a:t>
            </a:r>
          </a:p>
          <a:p>
            <a:pPr lvl="1"/>
            <a:r>
              <a:rPr lang="en-US" dirty="0" smtClean="0"/>
              <a:t>In-transit</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Livestock</a:t>
            </a:r>
            <a:endParaRPr lang="en-US" dirty="0"/>
          </a:p>
        </p:txBody>
      </p:sp>
      <p:pic>
        <p:nvPicPr>
          <p:cNvPr id="7" name="Picture 6" descr="Surviving amidst the rubble"/>
          <p:cNvPicPr>
            <a:picLocks noChangeAspect="1" noChangeArrowheads="1"/>
          </p:cNvPicPr>
          <p:nvPr/>
        </p:nvPicPr>
        <p:blipFill>
          <a:blip r:embed="rId3" cstate="print"/>
          <a:srcRect/>
          <a:stretch>
            <a:fillRect/>
          </a:stretch>
        </p:blipFill>
        <p:spPr bwMode="auto">
          <a:xfrm>
            <a:off x="5105400" y="1600200"/>
            <a:ext cx="3474720" cy="2191122"/>
          </a:xfrm>
          <a:prstGeom prst="rect">
            <a:avLst/>
          </a:prstGeom>
          <a:noFill/>
          <a:ln w="28575">
            <a:solidFill>
              <a:srgbClr val="F26336"/>
            </a:solidFill>
            <a:miter lim="800000"/>
            <a:headEnd/>
            <a:tailEnd/>
          </a:ln>
        </p:spPr>
      </p:pic>
      <p:pic>
        <p:nvPicPr>
          <p:cNvPr id="1026" name="Picture 2" descr="H:\CFSPH\Communal Files\Photo Library\Travel\Swine Transportation\Semi1_Ramirez.JPG"/>
          <p:cNvPicPr>
            <a:picLocks noChangeAspect="1" noChangeArrowheads="1"/>
          </p:cNvPicPr>
          <p:nvPr/>
        </p:nvPicPr>
        <p:blipFill>
          <a:blip r:embed="rId4" cstate="print"/>
          <a:srcRect t="2802" b="3631"/>
          <a:stretch>
            <a:fillRect/>
          </a:stretch>
        </p:blipFill>
        <p:spPr bwMode="auto">
          <a:xfrm>
            <a:off x="5099828" y="3962400"/>
            <a:ext cx="3474720" cy="2438400"/>
          </a:xfrm>
          <a:prstGeom prst="rect">
            <a:avLst/>
          </a:prstGeom>
          <a:noFill/>
          <a:ln w="28575">
            <a:solidFill>
              <a:srgbClr val="F26336"/>
            </a:solidFill>
          </a:ln>
        </p:spPr>
      </p:pic>
    </p:spTree>
    <p:extLst>
      <p:ext uri="{BB962C8B-B14F-4D97-AF65-F5344CB8AC3E}">
        <p14:creationId xmlns:p14="http://schemas.microsoft.com/office/powerpoint/2010/main" val="110936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Sara Viera, MPH;</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Glenda Dvorak, DVM, MPH, DACVPM</a:t>
            </a: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41784805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Assessment and Planning</a:t>
            </a:r>
            <a:endParaRPr lang="en-US" dirty="0"/>
          </a:p>
        </p:txBody>
      </p:sp>
      <p:sp>
        <p:nvSpPr>
          <p:cNvPr id="3" name="Content Placeholder 2"/>
          <p:cNvSpPr>
            <a:spLocks noGrp="1"/>
          </p:cNvSpPr>
          <p:nvPr>
            <p:ph idx="1"/>
          </p:nvPr>
        </p:nvSpPr>
        <p:spPr/>
        <p:txBody>
          <a:bodyPr>
            <a:normAutofit lnSpcReduction="10000"/>
          </a:bodyPr>
          <a:lstStyle/>
          <a:p>
            <a:r>
              <a:rPr lang="en-US" dirty="0" smtClean="0"/>
              <a:t>Locations</a:t>
            </a:r>
          </a:p>
          <a:p>
            <a:r>
              <a:rPr lang="en-US" dirty="0" smtClean="0"/>
              <a:t>Animals</a:t>
            </a:r>
          </a:p>
          <a:p>
            <a:pPr lvl="1"/>
            <a:r>
              <a:rPr lang="en-US" dirty="0" smtClean="0"/>
              <a:t>Infected or non-infected animals</a:t>
            </a:r>
          </a:p>
          <a:p>
            <a:pPr lvl="1"/>
            <a:r>
              <a:rPr lang="en-US" dirty="0" smtClean="0"/>
              <a:t>Food and water requirements</a:t>
            </a:r>
          </a:p>
          <a:p>
            <a:pPr lvl="1"/>
            <a:r>
              <a:rPr lang="en-US" dirty="0" smtClean="0"/>
              <a:t>Species/housing requirements</a:t>
            </a:r>
          </a:p>
          <a:p>
            <a:r>
              <a:rPr lang="en-US" dirty="0" smtClean="0"/>
              <a:t>Waste management</a:t>
            </a:r>
          </a:p>
          <a:p>
            <a:r>
              <a:rPr lang="en-US" dirty="0" smtClean="0"/>
              <a:t>Personnel</a:t>
            </a:r>
          </a:p>
          <a:p>
            <a:pPr lvl="1"/>
            <a:r>
              <a:rPr lang="en-US" dirty="0" smtClean="0"/>
              <a:t>Security</a:t>
            </a:r>
          </a:p>
          <a:p>
            <a:r>
              <a:rPr lang="en-US" dirty="0" smtClean="0"/>
              <a:t>Length of time</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dirty="0" smtClean="0"/>
              <a:t>Temporary Sheltering: Livestock</a:t>
            </a:r>
            <a:endParaRPr lang="en-US" dirty="0"/>
          </a:p>
        </p:txBody>
      </p:sp>
    </p:spTree>
    <p:extLst>
      <p:ext uri="{BB962C8B-B14F-4D97-AF65-F5344CB8AC3E}">
        <p14:creationId xmlns:p14="http://schemas.microsoft.com/office/powerpoint/2010/main" val="2036986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a:t>
            </a:r>
            <a:endParaRPr lang="en-US" dirty="0"/>
          </a:p>
        </p:txBody>
      </p:sp>
      <p:sp>
        <p:nvSpPr>
          <p:cNvPr id="3" name="Text Placeholder 2"/>
          <p:cNvSpPr>
            <a:spLocks noGrp="1"/>
          </p:cNvSpPr>
          <p:nvPr>
            <p:ph type="body" idx="1"/>
          </p:nvPr>
        </p:nvSpPr>
        <p:spPr/>
        <p:txBody>
          <a:bodyPr/>
          <a:lstStyle/>
          <a:p>
            <a:r>
              <a:rPr lang="en-US" dirty="0" smtClean="0"/>
              <a:t>Containment</a:t>
            </a:r>
          </a:p>
          <a:p>
            <a:r>
              <a:rPr lang="en-US" dirty="0" smtClean="0"/>
              <a:t>Setup</a:t>
            </a:r>
          </a:p>
          <a:p>
            <a:r>
              <a:rPr lang="en-US" dirty="0" smtClean="0"/>
              <a:t>Waste Management</a:t>
            </a:r>
          </a:p>
          <a:p>
            <a:r>
              <a:rPr lang="en-US" dirty="0" smtClean="0"/>
              <a:t>Special Needs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Livestock</a:t>
            </a:r>
            <a:endParaRPr lang="en-US" dirty="0"/>
          </a:p>
        </p:txBody>
      </p:sp>
    </p:spTree>
    <p:extLst>
      <p:ext uri="{BB962C8B-B14F-4D97-AF65-F5344CB8AC3E}">
        <p14:creationId xmlns:p14="http://schemas.microsoft.com/office/powerpoint/2010/main" val="54509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Shelter Requirements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Containment</a:t>
            </a:r>
          </a:p>
          <a:p>
            <a:pPr lvl="1"/>
            <a:r>
              <a:rPr lang="en-US" dirty="0" smtClean="0"/>
              <a:t>Fencing, pens, stalls</a:t>
            </a:r>
          </a:p>
          <a:p>
            <a:pPr lvl="1"/>
            <a:r>
              <a:rPr lang="en-US" dirty="0" smtClean="0"/>
              <a:t>Check for sharp objects</a:t>
            </a:r>
          </a:p>
          <a:p>
            <a:pPr lvl="1"/>
            <a:r>
              <a:rPr lang="en-US" dirty="0" smtClean="0"/>
              <a:t>Spacing</a:t>
            </a:r>
          </a:p>
          <a:p>
            <a:r>
              <a:rPr lang="en-US" dirty="0" smtClean="0"/>
              <a:t>Shelter from elements</a:t>
            </a:r>
          </a:p>
          <a:p>
            <a:pPr lvl="1"/>
            <a:r>
              <a:rPr lang="en-US" dirty="0" smtClean="0"/>
              <a:t>Wind breaks</a:t>
            </a:r>
          </a:p>
          <a:p>
            <a:pPr lvl="1"/>
            <a:r>
              <a:rPr lang="en-US" dirty="0" smtClean="0"/>
              <a:t>Shade, fans</a:t>
            </a:r>
          </a:p>
          <a:p>
            <a:pPr lvl="1"/>
            <a:r>
              <a:rPr lang="en-US" dirty="0" smtClean="0"/>
              <a:t>Warmth</a:t>
            </a:r>
          </a:p>
          <a:p>
            <a:r>
              <a:rPr lang="en-US" dirty="0" smtClean="0"/>
              <a:t>Ventilation</a:t>
            </a:r>
          </a:p>
          <a:p>
            <a:r>
              <a:rPr lang="en-US" dirty="0" smtClean="0"/>
              <a:t>Temperature</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Temporary Sheltering: Livestock</a:t>
            </a:r>
            <a:endParaRPr lang="en-US" dirty="0"/>
          </a:p>
        </p:txBody>
      </p:sp>
      <p:pic>
        <p:nvPicPr>
          <p:cNvPr id="2050" name="Picture 2" descr="H:\CFSPH\Communal Files\Photo Library\Bovine photos\Dairy\Indoor Housing\Dutchland Dairy BS (55).JPG"/>
          <p:cNvPicPr>
            <a:picLocks noChangeAspect="1" noChangeArrowheads="1"/>
          </p:cNvPicPr>
          <p:nvPr/>
        </p:nvPicPr>
        <p:blipFill>
          <a:blip r:embed="rId3" cstate="print"/>
          <a:srcRect l="30046"/>
          <a:stretch>
            <a:fillRect/>
          </a:stretch>
        </p:blipFill>
        <p:spPr bwMode="auto">
          <a:xfrm>
            <a:off x="5446458" y="1600200"/>
            <a:ext cx="3177800" cy="3429000"/>
          </a:xfrm>
          <a:prstGeom prst="rect">
            <a:avLst/>
          </a:prstGeom>
          <a:noFill/>
          <a:ln w="28575">
            <a:solidFill>
              <a:srgbClr val="F26336"/>
            </a:solidFill>
          </a:ln>
        </p:spPr>
      </p:pic>
    </p:spTree>
    <p:extLst>
      <p:ext uri="{BB962C8B-B14F-4D97-AF65-F5344CB8AC3E}">
        <p14:creationId xmlns:p14="http://schemas.microsoft.com/office/powerpoint/2010/main" val="831186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Shelter Requirements</a:t>
            </a:r>
            <a:endParaRPr lang="en-US" dirty="0"/>
          </a:p>
        </p:txBody>
      </p:sp>
      <p:sp>
        <p:nvSpPr>
          <p:cNvPr id="3" name="Content Placeholder 2"/>
          <p:cNvSpPr>
            <a:spLocks noGrp="1"/>
          </p:cNvSpPr>
          <p:nvPr>
            <p:ph idx="1"/>
          </p:nvPr>
        </p:nvSpPr>
        <p:spPr/>
        <p:txBody>
          <a:bodyPr>
            <a:normAutofit/>
          </a:bodyPr>
          <a:lstStyle/>
          <a:p>
            <a:r>
              <a:rPr lang="en-US" dirty="0" smtClean="0"/>
              <a:t>Bedding</a:t>
            </a:r>
          </a:p>
          <a:p>
            <a:r>
              <a:rPr lang="en-US" dirty="0" smtClean="0"/>
              <a:t>Waste disposal</a:t>
            </a:r>
          </a:p>
          <a:p>
            <a:r>
              <a:rPr lang="en-US" dirty="0" smtClean="0"/>
              <a:t>Isolation area for sick animals</a:t>
            </a:r>
          </a:p>
          <a:p>
            <a:r>
              <a:rPr lang="en-US" dirty="0" smtClean="0"/>
              <a:t>Special needs</a:t>
            </a:r>
          </a:p>
          <a:p>
            <a:pPr lvl="1"/>
            <a:r>
              <a:rPr lang="en-US" dirty="0" smtClean="0"/>
              <a:t>Dairy cattle</a:t>
            </a:r>
          </a:p>
          <a:p>
            <a:pPr lvl="1"/>
            <a:r>
              <a:rPr lang="en-US" dirty="0" smtClean="0"/>
              <a:t>Young animals</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Temporary Sheltering: Livestock</a:t>
            </a:r>
            <a:endParaRPr lang="en-US" dirty="0"/>
          </a:p>
        </p:txBody>
      </p:sp>
    </p:spTree>
    <p:extLst>
      <p:ext uri="{BB962C8B-B14F-4D97-AF65-F5344CB8AC3E}">
        <p14:creationId xmlns:p14="http://schemas.microsoft.com/office/powerpoint/2010/main" val="3806228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Shelter Sites</a:t>
            </a:r>
            <a:endParaRPr lang="en-US" dirty="0"/>
          </a:p>
        </p:txBody>
      </p:sp>
      <p:sp>
        <p:nvSpPr>
          <p:cNvPr id="3" name="Content Placeholder 2"/>
          <p:cNvSpPr>
            <a:spLocks noGrp="1"/>
          </p:cNvSpPr>
          <p:nvPr>
            <p:ph idx="1"/>
          </p:nvPr>
        </p:nvSpPr>
        <p:spPr/>
        <p:txBody>
          <a:bodyPr>
            <a:normAutofit lnSpcReduction="10000"/>
          </a:bodyPr>
          <a:lstStyle/>
          <a:p>
            <a:r>
              <a:rPr lang="en-US" dirty="0" smtClean="0"/>
              <a:t>Publicly owned lands</a:t>
            </a:r>
          </a:p>
          <a:p>
            <a:r>
              <a:rPr lang="en-US" dirty="0" smtClean="0"/>
              <a:t>Fairgrounds</a:t>
            </a:r>
          </a:p>
          <a:p>
            <a:r>
              <a:rPr lang="en-US" dirty="0" smtClean="0"/>
              <a:t>Abandoned or empty feedlots</a:t>
            </a:r>
          </a:p>
          <a:p>
            <a:r>
              <a:rPr lang="en-US" dirty="0" smtClean="0"/>
              <a:t>Fenced pastures</a:t>
            </a:r>
          </a:p>
          <a:p>
            <a:pPr lvl="1"/>
            <a:r>
              <a:rPr lang="en-US" dirty="0" smtClean="0"/>
              <a:t>Climate permitting</a:t>
            </a:r>
          </a:p>
          <a:p>
            <a:r>
              <a:rPr lang="en-US" dirty="0" smtClean="0"/>
              <a:t>Other buildings</a:t>
            </a:r>
          </a:p>
          <a:p>
            <a:pPr lvl="1"/>
            <a:r>
              <a:rPr lang="en-US" dirty="0" smtClean="0"/>
              <a:t>Airplane hangers</a:t>
            </a:r>
          </a:p>
          <a:p>
            <a:pPr lvl="1"/>
            <a:r>
              <a:rPr lang="en-US" dirty="0" smtClean="0"/>
              <a:t>Livestock auction markets</a:t>
            </a:r>
          </a:p>
          <a:p>
            <a:pPr lvl="1"/>
            <a:r>
              <a:rPr lang="en-US" dirty="0" smtClean="0"/>
              <a:t>Build shelter on a site</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Temporary Sheltering: Livestock</a:t>
            </a:r>
            <a:endParaRPr lang="en-US" dirty="0"/>
          </a:p>
        </p:txBody>
      </p:sp>
    </p:spTree>
    <p:extLst>
      <p:ext uri="{BB962C8B-B14F-4D97-AF65-F5344CB8AC3E}">
        <p14:creationId xmlns:p14="http://schemas.microsoft.com/office/powerpoint/2010/main" val="2878517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Supplies</a:t>
            </a:r>
            <a:endParaRPr lang="en-US" dirty="0"/>
          </a:p>
        </p:txBody>
      </p:sp>
      <p:sp>
        <p:nvSpPr>
          <p:cNvPr id="3" name="Content Placeholder 2"/>
          <p:cNvSpPr>
            <a:spLocks noGrp="1"/>
          </p:cNvSpPr>
          <p:nvPr>
            <p:ph idx="1"/>
          </p:nvPr>
        </p:nvSpPr>
        <p:spPr/>
        <p:txBody>
          <a:bodyPr>
            <a:normAutofit lnSpcReduction="10000"/>
          </a:bodyPr>
          <a:lstStyle/>
          <a:p>
            <a:r>
              <a:rPr lang="en-US" dirty="0" smtClean="0"/>
              <a:t>General Supplies</a:t>
            </a:r>
          </a:p>
          <a:p>
            <a:pPr lvl="1"/>
            <a:r>
              <a:rPr lang="en-US" dirty="0" smtClean="0"/>
              <a:t>Halters, lead ropes</a:t>
            </a:r>
          </a:p>
          <a:p>
            <a:r>
              <a:rPr lang="en-US" dirty="0" smtClean="0"/>
              <a:t>Cleaning supplies</a:t>
            </a:r>
          </a:p>
          <a:p>
            <a:pPr lvl="1"/>
            <a:r>
              <a:rPr lang="en-US" dirty="0" smtClean="0"/>
              <a:t>Shovels, rakes, wheelbarrows</a:t>
            </a:r>
          </a:p>
          <a:p>
            <a:pPr lvl="1"/>
            <a:r>
              <a:rPr lang="en-US" dirty="0" smtClean="0"/>
              <a:t>Buckets hoses</a:t>
            </a:r>
          </a:p>
          <a:p>
            <a:r>
              <a:rPr lang="en-US" dirty="0" smtClean="0"/>
              <a:t>Office Supplies</a:t>
            </a:r>
          </a:p>
          <a:p>
            <a:pPr lvl="1"/>
            <a:r>
              <a:rPr lang="en-US" dirty="0" smtClean="0"/>
              <a:t>Paper, pens, computer</a:t>
            </a:r>
          </a:p>
          <a:p>
            <a:pPr lvl="1"/>
            <a:r>
              <a:rPr lang="en-US" dirty="0" smtClean="0"/>
              <a:t>Intake, release, identification forms</a:t>
            </a:r>
          </a:p>
          <a:p>
            <a:pPr lvl="1"/>
            <a:r>
              <a:rPr lang="en-US" dirty="0" smtClean="0"/>
              <a:t>Documentation of labor and supplies</a:t>
            </a:r>
          </a:p>
          <a:p>
            <a:pPr lvl="1"/>
            <a:endParaRPr lang="en-US" dirty="0"/>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Temporary Sheltering: Livestock</a:t>
            </a:r>
            <a:endParaRPr lang="en-US" dirty="0"/>
          </a:p>
        </p:txBody>
      </p:sp>
    </p:spTree>
    <p:extLst>
      <p:ext uri="{BB962C8B-B14F-4D97-AF65-F5344CB8AC3E}">
        <p14:creationId xmlns:p14="http://schemas.microsoft.com/office/powerpoint/2010/main" val="1845711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Transportation</a:t>
            </a:r>
            <a:endParaRPr lang="en-US" dirty="0"/>
          </a:p>
        </p:txBody>
      </p:sp>
      <p:sp>
        <p:nvSpPr>
          <p:cNvPr id="3" name="Content Placeholder 2"/>
          <p:cNvSpPr>
            <a:spLocks noGrp="1"/>
          </p:cNvSpPr>
          <p:nvPr>
            <p:ph idx="1"/>
          </p:nvPr>
        </p:nvSpPr>
        <p:spPr/>
        <p:txBody>
          <a:bodyPr>
            <a:normAutofit/>
          </a:bodyPr>
          <a:lstStyle/>
          <a:p>
            <a:r>
              <a:rPr lang="en-US" dirty="0" smtClean="0"/>
              <a:t>All-weather surface road</a:t>
            </a:r>
          </a:p>
          <a:p>
            <a:pPr lvl="1"/>
            <a:r>
              <a:rPr lang="en-US" dirty="0" smtClean="0"/>
              <a:t>Two lane </a:t>
            </a:r>
          </a:p>
          <a:p>
            <a:pPr lvl="1"/>
            <a:r>
              <a:rPr lang="en-US" dirty="0" smtClean="0"/>
              <a:t>One way traffic flow</a:t>
            </a:r>
          </a:p>
          <a:p>
            <a:r>
              <a:rPr lang="en-US" dirty="0" smtClean="0"/>
              <a:t>Unload animals at distance</a:t>
            </a:r>
            <a:br>
              <a:rPr lang="en-US" dirty="0" smtClean="0"/>
            </a:br>
            <a:r>
              <a:rPr lang="en-US" dirty="0" smtClean="0"/>
              <a:t>from the shelter</a:t>
            </a:r>
          </a:p>
          <a:p>
            <a:r>
              <a:rPr lang="en-US" dirty="0" smtClean="0"/>
              <a:t>Vehicles left at shelter should be cleaned and disinfected</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Temporary Sheltering: Livestock</a:t>
            </a:r>
            <a:endParaRPr lang="en-US" dirty="0"/>
          </a:p>
        </p:txBody>
      </p:sp>
    </p:spTree>
    <p:extLst>
      <p:ext uri="{BB962C8B-B14F-4D97-AF65-F5344CB8AC3E}">
        <p14:creationId xmlns:p14="http://schemas.microsoft.com/office/powerpoint/2010/main" val="4002777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6125</TotalTime>
  <Words>2682</Words>
  <Application>Microsoft Office PowerPoint</Application>
  <PresentationFormat>On-screen Show (4:3)</PresentationFormat>
  <Paragraphs>227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Just In Time 2014</vt:lpstr>
      <vt:lpstr>Temporary Sheltering</vt:lpstr>
      <vt:lpstr>Situations</vt:lpstr>
      <vt:lpstr>Assessment and Planning</vt:lpstr>
      <vt:lpstr>Facilities</vt:lpstr>
      <vt:lpstr>Shelter Requirements</vt:lpstr>
      <vt:lpstr>Shelter Requirements</vt:lpstr>
      <vt:lpstr>Possible Shelter Sites</vt:lpstr>
      <vt:lpstr>Supplies</vt:lpstr>
      <vt:lpstr>Transportation</vt:lpstr>
      <vt:lpstr>Housing the Animals</vt:lpstr>
      <vt:lpstr>Waste Management</vt:lpstr>
      <vt:lpstr>Health</vt:lpstr>
      <vt:lpstr>Veterinary Care</vt:lpstr>
      <vt:lpstr>Handling</vt:lpstr>
      <vt:lpstr>Species Specific</vt:lpstr>
      <vt:lpstr>Cattle</vt:lpstr>
      <vt:lpstr>Small Ruminants</vt:lpstr>
      <vt:lpstr>Swine</vt:lpstr>
      <vt:lpstr>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Overview</dc:title>
  <dc:subject>Just In Time Training Resources</dc:subject>
  <dc:creator>Glenda Dvorak, DVM, MPH, DACVPM</dc:creator>
  <dc:description>Developed June 2010
Reviewed by: JPMogan, DVM, L Cole, DVM,</dc:description>
  <cp:lastModifiedBy>Glenda Dvorak</cp:lastModifiedBy>
  <cp:revision>379</cp:revision>
  <cp:lastPrinted>2012-06-08T20:48:48Z</cp:lastPrinted>
  <dcterms:created xsi:type="dcterms:W3CDTF">2010-02-26T02:19:00Z</dcterms:created>
  <dcterms:modified xsi:type="dcterms:W3CDTF">2014-07-07T21:24:39Z</dcterms:modified>
  <cp:category>MSP Just-In-Time Training</cp:category>
</cp:coreProperties>
</file>