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21"/>
  </p:notesMasterIdLst>
  <p:handoutMasterIdLst>
    <p:handoutMasterId r:id="rId22"/>
  </p:handoutMasterIdLst>
  <p:sldIdLst>
    <p:sldId id="348" r:id="rId2"/>
    <p:sldId id="370" r:id="rId3"/>
    <p:sldId id="373" r:id="rId4"/>
    <p:sldId id="372" r:id="rId5"/>
    <p:sldId id="374" r:id="rId6"/>
    <p:sldId id="375" r:id="rId7"/>
    <p:sldId id="376" r:id="rId8"/>
    <p:sldId id="377" r:id="rId9"/>
    <p:sldId id="390" r:id="rId10"/>
    <p:sldId id="391" r:id="rId11"/>
    <p:sldId id="392" r:id="rId12"/>
    <p:sldId id="371" r:id="rId13"/>
    <p:sldId id="378" r:id="rId14"/>
    <p:sldId id="385" r:id="rId15"/>
    <p:sldId id="387" r:id="rId16"/>
    <p:sldId id="394" r:id="rId17"/>
    <p:sldId id="395" r:id="rId18"/>
    <p:sldId id="347" r:id="rId19"/>
    <p:sldId id="318"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5A"/>
    <a:srgbClr val="FAAA6E"/>
    <a:srgbClr val="F26336"/>
    <a:srgbClr val="FBC093"/>
    <a:srgbClr val="FFE6B9"/>
    <a:srgbClr val="FFD07D"/>
    <a:srgbClr val="FFFF99"/>
    <a:srgbClr val="C1D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0351" autoAdjust="0"/>
  </p:normalViewPr>
  <p:slideViewPr>
    <p:cSldViewPr>
      <p:cViewPr varScale="1">
        <p:scale>
          <a:sx n="54" d="100"/>
          <a:sy n="54" d="100"/>
        </p:scale>
        <p:origin x="-12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780" y="6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4475" y="130175"/>
            <a:ext cx="3168650" cy="481013"/>
          </a:xfrm>
          <a:prstGeom prst="rect">
            <a:avLst/>
          </a:prstGeom>
        </p:spPr>
        <p:txBody>
          <a:bodyPr vert="horz" lIns="99474" tIns="49737" rIns="99474" bIns="49737" rtlCol="0"/>
          <a:lstStyle>
            <a:lvl1pPr algn="l" fontAlgn="auto">
              <a:spcBef>
                <a:spcPts val="0"/>
              </a:spcBef>
              <a:spcAft>
                <a:spcPts val="0"/>
              </a:spcAft>
              <a:defRPr sz="1000">
                <a:latin typeface="+mn-lt"/>
                <a:cs typeface="+mn-cs"/>
              </a:defRPr>
            </a:lvl1pPr>
          </a:lstStyle>
          <a:p>
            <a:pPr>
              <a:defRPr/>
            </a:pPr>
            <a:r>
              <a:rPr lang="en-US"/>
              <a:t>Just-In-Time Training for Animal Health Emergencies</a:t>
            </a:r>
          </a:p>
        </p:txBody>
      </p:sp>
      <p:sp>
        <p:nvSpPr>
          <p:cNvPr id="3" name="Date Placeholder 2"/>
          <p:cNvSpPr>
            <a:spLocks noGrp="1"/>
          </p:cNvSpPr>
          <p:nvPr>
            <p:ph type="dt" sz="quarter" idx="1"/>
          </p:nvPr>
        </p:nvSpPr>
        <p:spPr>
          <a:xfrm>
            <a:off x="3902075" y="130175"/>
            <a:ext cx="3168650" cy="481013"/>
          </a:xfrm>
          <a:prstGeom prst="rect">
            <a:avLst/>
          </a:prstGeom>
        </p:spPr>
        <p:txBody>
          <a:bodyPr vert="horz" lIns="99474" tIns="49737" rIns="99474" bIns="49737" rtlCol="0"/>
          <a:lstStyle>
            <a:lvl1pPr algn="r" fontAlgn="auto">
              <a:spcBef>
                <a:spcPts val="0"/>
              </a:spcBef>
              <a:spcAft>
                <a:spcPts val="0"/>
              </a:spcAft>
              <a:defRPr sz="1000">
                <a:latin typeface="+mn-lt"/>
                <a:cs typeface="+mn-cs"/>
              </a:defRPr>
            </a:lvl1pPr>
          </a:lstStyle>
          <a:p>
            <a:pPr>
              <a:defRPr/>
            </a:pPr>
            <a:r>
              <a:rPr lang="en-US"/>
              <a:t>Temporary Sheltering: Equine</a:t>
            </a:r>
          </a:p>
        </p:txBody>
      </p:sp>
      <p:sp>
        <p:nvSpPr>
          <p:cNvPr id="4" name="Footer Placeholder 3"/>
          <p:cNvSpPr>
            <a:spLocks noGrp="1"/>
          </p:cNvSpPr>
          <p:nvPr>
            <p:ph type="ftr" sz="quarter" idx="2"/>
          </p:nvPr>
        </p:nvSpPr>
        <p:spPr>
          <a:xfrm>
            <a:off x="244475" y="8990013"/>
            <a:ext cx="3168650" cy="481012"/>
          </a:xfrm>
          <a:prstGeom prst="rect">
            <a:avLst/>
          </a:prstGeom>
        </p:spPr>
        <p:txBody>
          <a:bodyPr vert="horz" lIns="99474" tIns="49737" rIns="99474" bIns="49737" rtlCol="0" anchor="b"/>
          <a:lstStyle>
            <a:lvl1pPr algn="l" fontAlgn="auto">
              <a:spcBef>
                <a:spcPts val="0"/>
              </a:spcBef>
              <a:spcAft>
                <a:spcPts val="0"/>
              </a:spcAft>
              <a:defRPr sz="1000">
                <a:latin typeface="+mn-lt"/>
                <a:cs typeface="+mn-cs"/>
              </a:defRPr>
            </a:lvl1pPr>
          </a:lstStyle>
          <a:p>
            <a:pPr>
              <a:defRPr/>
            </a:pPr>
            <a:r>
              <a:rPr lang="en-US"/>
              <a:t>Multi-State Partnership for Security in Agriculture; </a:t>
            </a:r>
            <a:br>
              <a:rPr lang="en-US"/>
            </a:br>
            <a:r>
              <a:rPr lang="en-US"/>
              <a:t>Center for Food Security and Public Health</a:t>
            </a:r>
          </a:p>
        </p:txBody>
      </p:sp>
      <p:sp>
        <p:nvSpPr>
          <p:cNvPr id="5" name="Slide Number Placeholder 4"/>
          <p:cNvSpPr>
            <a:spLocks noGrp="1"/>
          </p:cNvSpPr>
          <p:nvPr>
            <p:ph type="sldNum" sz="quarter" idx="3"/>
          </p:nvPr>
        </p:nvSpPr>
        <p:spPr>
          <a:xfrm>
            <a:off x="3983038" y="8990013"/>
            <a:ext cx="3170237" cy="481012"/>
          </a:xfrm>
          <a:prstGeom prst="rect">
            <a:avLst/>
          </a:prstGeom>
        </p:spPr>
        <p:txBody>
          <a:bodyPr vert="horz" lIns="99474" tIns="49737" rIns="99474" bIns="49737" rtlCol="0" anchor="b"/>
          <a:lstStyle>
            <a:lvl1pPr algn="r" fontAlgn="auto">
              <a:spcBef>
                <a:spcPts val="0"/>
              </a:spcBef>
              <a:spcAft>
                <a:spcPts val="0"/>
              </a:spcAft>
              <a:defRPr sz="1200" dirty="0" smtClean="0">
                <a:latin typeface="+mn-lt"/>
                <a:cs typeface="+mn-cs"/>
              </a:defRPr>
            </a:lvl1pPr>
          </a:lstStyle>
          <a:p>
            <a:pPr>
              <a:defRPr/>
            </a:pPr>
            <a:r>
              <a:rPr lang="en-US"/>
              <a:t>June 2014</a:t>
            </a:r>
            <a:endParaRPr lang="en-US"/>
          </a:p>
          <a:p>
            <a:pPr>
              <a:defRPr/>
            </a:pPr>
            <a:fld id="{01AD3DDA-6C5C-4BC6-B738-3BCA6FC43E19}" type="slidenum">
              <a:rPr lang="en-US"/>
              <a:pPr>
                <a:defRPr/>
              </a:pPr>
              <a:t>‹#›</a:t>
            </a:fld>
            <a:endParaRPr lang="en-US"/>
          </a:p>
        </p:txBody>
      </p:sp>
    </p:spTree>
    <p:extLst>
      <p:ext uri="{BB962C8B-B14F-4D97-AF65-F5344CB8AC3E}">
        <p14:creationId xmlns:p14="http://schemas.microsoft.com/office/powerpoint/2010/main" val="42707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9474" tIns="49737" rIns="99474" bIns="4973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9474" tIns="49737" rIns="99474" bIns="49737" rtlCol="0"/>
          <a:lstStyle>
            <a:lvl1pPr algn="r" fontAlgn="auto">
              <a:spcBef>
                <a:spcPts val="0"/>
              </a:spcBef>
              <a:spcAft>
                <a:spcPts val="0"/>
              </a:spcAft>
              <a:defRPr sz="1300">
                <a:latin typeface="+mn-lt"/>
                <a:cs typeface="+mn-cs"/>
              </a:defRPr>
            </a:lvl1pPr>
          </a:lstStyle>
          <a:p>
            <a:pPr>
              <a:defRPr/>
            </a:pPr>
            <a:fld id="{27DA1B92-5118-4757-BB54-A0608A668D66}" type="datetimeFigureOut">
              <a:rPr lang="en-US"/>
              <a:pPr>
                <a:defRPr/>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9474" tIns="49737" rIns="99474" bIns="4973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20188"/>
            <a:ext cx="3170238" cy="479425"/>
          </a:xfrm>
          <a:prstGeom prst="rect">
            <a:avLst/>
          </a:prstGeom>
        </p:spPr>
        <p:txBody>
          <a:bodyPr vert="horz" lIns="99474" tIns="49737" rIns="99474" bIns="4973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9474" tIns="49737" rIns="99474" bIns="49737" rtlCol="0" anchor="b"/>
          <a:lstStyle>
            <a:lvl1pPr algn="r" fontAlgn="auto">
              <a:spcBef>
                <a:spcPts val="0"/>
              </a:spcBef>
              <a:spcAft>
                <a:spcPts val="0"/>
              </a:spcAft>
              <a:defRPr sz="1300">
                <a:latin typeface="+mn-lt"/>
                <a:cs typeface="+mn-cs"/>
              </a:defRPr>
            </a:lvl1pPr>
          </a:lstStyle>
          <a:p>
            <a:pPr>
              <a:defRPr/>
            </a:pPr>
            <a:fld id="{88F2AD82-D0E5-4FB4-BAC2-A93E1C8E8F0C}" type="slidenum">
              <a:rPr lang="en-US"/>
              <a:pPr>
                <a:defRPr/>
              </a:pPr>
              <a:t>‹#›</a:t>
            </a:fld>
            <a:endParaRPr lang="en-US"/>
          </a:p>
        </p:txBody>
      </p:sp>
    </p:spTree>
    <p:extLst>
      <p:ext uri="{BB962C8B-B14F-4D97-AF65-F5344CB8AC3E}">
        <p14:creationId xmlns:p14="http://schemas.microsoft.com/office/powerpoint/2010/main" val="2183309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65100" indent="-15875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solidFill>
                  <a:srgbClr val="000000"/>
                </a:solidFill>
                <a:latin typeface="Arial" charset="0"/>
                <a:cs typeface="Arial" charset="0"/>
              </a:rPr>
              <a:t>June 2014</a:t>
            </a:r>
          </a:p>
          <a:p>
            <a:pPr eaLnBrk="1" hangingPunct="1">
              <a:spcBef>
                <a:spcPct val="0"/>
              </a:spcBef>
            </a:pPr>
            <a:r>
              <a:rPr lang="en-US" altLang="en-US" smtClean="0">
                <a:latin typeface="Arial" charset="0"/>
                <a:cs typeface="Arial" charset="0"/>
              </a:rPr>
              <a:t>The temporary sheltering of equine species may be a necessary action during an animal health emergency situation. This Just-In-Time training presentation will focus on issues to address when planning for and implementing temporary sheltering situations for equine species.</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D15A286-C5EF-4EEE-88D7-027B9DF7F257}" type="slidenum">
              <a:rPr lang="en-US" altLang="en-US" smtClean="0">
                <a:solidFill>
                  <a:srgbClr val="000000"/>
                </a:solidFill>
              </a:rPr>
              <a:pPr fontAlgn="base">
                <a:spcBef>
                  <a:spcPct val="0"/>
                </a:spcBef>
                <a:spcAft>
                  <a:spcPct val="0"/>
                </a:spcAft>
                <a:defRPr/>
              </a:pPr>
              <a:t>1</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mtClean="0">
                <a:latin typeface="Arial" charset="0"/>
                <a:cs typeface="Arial" charset="0"/>
              </a:rPr>
              <a:t>Housing animals in the temporary shelter should be done by segregating the animals based on certain criteria such as gender, pre-established herds, species, mothers with offspring and pregnant mares. Separating animals based on these criteria decreases the chances of fighting and stress for all animals in the shelter. All animals should be identifiable with permanent identification such as a brand, microchip, or tattoo. The sheltering area must have adequate spacing to allow the animals movement and room to rest. Overcrowding situations should be avoided to reduce stress to the animals as well as decrease disease transmission. Sick animals should be separated and isolated from all other animals until healthy. [Photo: Horse separated by gender in fenced pastures. Source: Patricia Futoma, Iowa State University]</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7C48C5F-37BA-4E67-B191-46A5177A04BA}"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z="1300" smtClean="0">
                <a:latin typeface="Arial" charset="0"/>
                <a:cs typeface="Arial" charset="0"/>
              </a:rPr>
              <a:t>Waste management will be essential during temporary sheltering situations. The prompt removal of animal waste ensure hygienic conditions for the animals and reduced the risk for disease transmission between animals. Stalls and pens should be cleaned daily. Any equipment (e.g., shovels, rakes) used for waste management should be cleaned and disinfected after each use. In areas housing isolated animals, dedicated cleaning equipment should be used and disinfected afterwards. [Photo: Manure being scraped out of a building. Source: Danelle Bickett-Weddle, Iowa State University]</a:t>
            </a:r>
            <a:endParaRPr lang="en-US" altLang="en-US" smtClean="0">
              <a:latin typeface="Arial" charset="0"/>
              <a:cs typeface="Arial" charset="0"/>
            </a:endParaRP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A9F145B-3704-4B7F-BF91-2DE9E4E3A357}"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Next, let’s look at some of the daily requirements for the animals housed in the shelters. These will include food and water, isolation areas, safety and security, veterinary care, and handling.</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65F2FB-1565-4D22-A827-DD1DFF2D5126}"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mtClean="0">
                <a:latin typeface="Arial" charset="0"/>
                <a:cs typeface="Arial" charset="0"/>
              </a:rPr>
              <a:t>Equids housed in the temporary shelter will require food and water. Feed will depend on availability. Ideally, a high quality grass hay, such as Bermuda, orchard grass or timothy, should be provided a1-2% of their body weight (or 10-20 pounds of hay per 1000 pound animal). This amount may be reduced in situations where grass pasture is available. It may be increased in situations involving extreme cold temperatures. Grain may not be necessary, except for juvenile animals, lactating mares or severely underweight animals. Equids will need at least 5 gallons of water per 1000 pound animal.  If horses are stabled in large groups, several water sources and feed sources should be available to reduce territoriality and exclusion among the animals. Horses may not eat in a stressful animal health emergency situation. These animals should be monitored closely and examined by a veterinarian. </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D823EB2-8255-4612-BEE2-1A951BB5EAB7}"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Any animal exhibiting signs of illness should be isolated from other animals. Isolation areas should be some distance away from the main sheltering areas. Biosecurity procedures such as wearing personal protective equipment and disinfecting the area will be necessary in isolation areas. If death occurs in any of the animals, they should be disposed of properly by methods such as incineration or rendering. [Photo: Horse in an isolation stall. Source: Danelle Bickett-Weddle, Iowa State University]</a:t>
            </a:r>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AAF049F-5121-497B-850E-8FF3A7799212}"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Equine animals can be potentially be dangerous, especially in stressful situations. It is important to remain calm when working around them and best to only have experienced handlers work with the animals. Security of the shelter should be made a priority to ensure that no unauthorized personnel are allowed in the shelter. [Photo: A horse with its ears pinned in a stressful housing situation. Source: Patricia Futoma, Iowa State University]</a:t>
            </a: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6D4E36-D2DE-4D99-9AC8-388C80815AC8}"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Animals entering and exiting the shelter should be examined by a veterinarian for any signs of disease or injury. All animals with diseases or injury should be tended to at once. As additional animals enter the shelter, they should initially be housed away from those already present to decrease disease spread. Animals should be monitored daily for any signs of illness or injury. All volunteers should be familiar with possible signs of disease for equids. [Photo: Veterinarian examining a horse. Source: Jessica Kennicker, Iowa State University]</a:t>
            </a:r>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C100407-6EB1-478F-BB9F-2F852EAE0748}"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mtClean="0">
                <a:latin typeface="Arial" charset="0"/>
                <a:cs typeface="Arial" charset="0"/>
              </a:rPr>
              <a:t>Equids are herd animals by nature, and may become anxious when separated from herd-mates. New surroundings coupled with an increase in handling may raise stress on animals. Only those experienced in moving horses should be handling them in stressful situations. Animals in stressed situations can become unpredictable. A Just-In-Time presentation on the handling and restraint of equids during an animal health emergency is available. [Photo: Horse being handled calmly in a stressful situation. Source: Patricia Futoma, Iowa State University]</a:t>
            </a:r>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A29F08-EC8B-4FE6-B7C1-3034CFCC3878}"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For more information on the temporary sheltering and care of equine during animal health emergencies, see the following resources.</a:t>
            </a:r>
          </a:p>
          <a:p>
            <a:pPr eaLnBrk="1" hangingPunct="1">
              <a:spcBef>
                <a:spcPct val="0"/>
              </a:spcBef>
            </a:pPr>
            <a:endParaRPr lang="en-US" altLang="en-US" smtClean="0">
              <a:latin typeface="Arial" charset="0"/>
              <a:cs typeface="Arial" charset="0"/>
            </a:endParaRP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BEE2BE-3B04-4654-B4D1-62E0A6136C4A}"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5B1418C-F3BE-4FF3-A3E0-04100CD055AB}" type="slidenum">
              <a:rPr lang="en-US" altLang="en-US" smtClean="0"/>
              <a:pPr fontAlgn="base">
                <a:spcBef>
                  <a:spcPct val="0"/>
                </a:spcBef>
                <a:spcAft>
                  <a:spcPct val="0"/>
                </a:spcAft>
                <a:defRPr/>
              </a:pPr>
              <a:t>19</a:t>
            </a:fld>
            <a:endParaRPr lang="en-US" alt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3775" eaLnBrk="1" hangingPunct="1">
              <a:spcBef>
                <a:spcPct val="0"/>
              </a:spcBef>
            </a:pPr>
            <a:r>
              <a:rPr lang="en-US" altLang="en-US" smtClean="0">
                <a:latin typeface="Arial" charset="0"/>
                <a:cs typeface="Arial" charset="0"/>
              </a:rPr>
              <a:t>Information provided in this presentation was developed by the Center for Food Security and Public Health at Iowa State University College of Veterinary Medicine, through funding from the Multi-State Partnership for Security in Agriculture.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mtClean="0">
                <a:latin typeface="Arial" charset="0"/>
                <a:cs typeface="Arial" charset="0"/>
              </a:rPr>
              <a:t>The temporary sheltering of equine may be needed for a variety of animal health emergencies. Preceding a disaster situation, the evacuation of animals and their owners may raise a need for temporary housing locations. Following the disaster, animals left behind may become displaced, and require rescue and subsequent sheltering until they can be returned to their owner. During emergencies involving highly contagious animal diseases, infected premises may be quarantined. Animals in disease outbreak situations will require continued care until the disease is contained or eliminated, or depopulation efforts to control the outbreak are completed. Also during these outbreak situations, equine in-transit may include potentially exposed animals in need of off-loading for quarantine purposes. Unexposed animals in need of off-loading should avoid entering quarantine zones to prevent them from becoming infected with the outbreak disease. Any of these situations will require temporary sheltering facilities and subsequent care of the animals until further notice by the proper authorities. </a:t>
            </a:r>
            <a:r>
              <a:rPr lang="en-US" altLang="en-US" smtClean="0">
                <a:solidFill>
                  <a:srgbClr val="000000"/>
                </a:solidFill>
                <a:latin typeface="Arial" charset="0"/>
                <a:cs typeface="Arial" charset="0"/>
              </a:rPr>
              <a:t>[Photo: Two displaced horses wading through flood water. Source: dressagedaily.com]</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8B624A-2850-47F9-BA03-3EBF09C54E6E}"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mtClean="0">
                <a:latin typeface="Arial" charset="0"/>
                <a:cs typeface="Arial" charset="0"/>
              </a:rPr>
              <a:t>The establishment of temporary housing facilities for equine will take careful assessment and planning to ensure effectiveness of the facility. Locations to temporarily house animals should be identified preferably prior to an emergency situation. The number of locations needed will depend on the quantity of animals anticipated. </a:t>
            </a:r>
            <a:r>
              <a:rPr lang="en-US" altLang="en-US" sz="1300" smtClean="0">
                <a:latin typeface="Arial" charset="0"/>
                <a:cs typeface="Arial" charset="0"/>
              </a:rPr>
              <a:t>Another consideration will be </a:t>
            </a:r>
            <a:r>
              <a:rPr lang="en-US" altLang="en-US" smtClean="0">
                <a:latin typeface="Arial" charset="0"/>
                <a:cs typeface="Arial" charset="0"/>
              </a:rPr>
              <a:t>whether or not the animals to be housed will be infected with a highly contagious or zoonotic disease. This determination will be paramount as a more isolated location will be needed for these situations. The level of biosecurity needed will also depend on this determination. </a:t>
            </a:r>
            <a:r>
              <a:rPr lang="en-US" altLang="en-US" sz="1300" smtClean="0">
                <a:latin typeface="Arial" charset="0"/>
                <a:cs typeface="Arial" charset="0"/>
              </a:rPr>
              <a:t>Additional factors to be addressed during planning will include how food, water, bedding and other requirements will be obtained and maintained; how will waste removal and management will be handled and the number of personnel required for the care of the animals. Security measures will need to be implemented to prevent access to animals by unauthorized persons, as well as prevent pillage of stored supplies. Planning for these factors primarily will depend on the length of time the animals will need to be housed. Depending on the situation, this may be as short as a few days or as long as several weeks. </a:t>
            </a:r>
            <a:r>
              <a:rPr lang="en-US" altLang="en-US" smtClean="0">
                <a:latin typeface="Arial" charset="0"/>
                <a:cs typeface="Arial" charset="0"/>
              </a:rPr>
              <a:t>The personnel tending to the animals should be properly trained to handle these large animals in stressful situations. All animal handling personnel should be clearly identified so no unauthorized personnel is working with the animals. [Photo: Horse eating hay in a stall during an animal health emergency situation. Source: Danelle Bickett-Weddle, Iowa State University]</a:t>
            </a:r>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97D207-A8E4-425B-A07E-2BE48802A880}"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When selecting a location for temporary sheltering of equids, there are several factors to consider. These include methods of containment, facility setup, waste management and addressing any special needs housed animals will have.</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0F4022-BB12-42AD-A772-274B021018C6}"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mtClean="0">
                <a:latin typeface="Arial" charset="0"/>
                <a:cs typeface="Arial" charset="0"/>
              </a:rPr>
              <a:t>The first factor is determining how the animals will be contained within the location. This may involve the set up and use of fencing, pens, or stalls. The devices must be sturdy enough to prevent escape. Electric fencing should be avoided if possible; if unavoidable, tie strips of cloth along the wire at 4-6 foot intervals to better demarcate the fence. Upon entry, animals will test the containment boundaries looking for weak spots, so extreme vigilance will be necessary during the first few days of introduction to the area. The containment of animals serves not only to keep the animals confined, but also protects them from wildlife contact and predators. Before placing animals in the housing area, check for any items that might cause physical injury (e.g., nails, sharp objects, hazardous materials). The facility should provide adequate shelter from the elements and an appropriate temperature for the time of year, whether it be shade in the summer or warmth in the winter. Attention to ventilation will be important to maintain adequate air flow throughout the building. If animals are housed outdoors, adequate wind protection and shade should be provided. </a:t>
            </a:r>
            <a:r>
              <a:rPr lang="en-US" altLang="en-US" sz="1300" smtClean="0">
                <a:latin typeface="Arial" charset="0"/>
                <a:cs typeface="Arial" charset="0"/>
              </a:rPr>
              <a:t>[Photo: Horses being kept in a barn with pens in an emergency situation. Source: Danelle Bickett-Weddle, Iowa State University]</a:t>
            </a: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E2E98E-52C5-4E22-BB63-2104C3C968EB}"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z="1300" smtClean="0">
                <a:latin typeface="Arial" charset="0"/>
                <a:cs typeface="Arial" charset="0"/>
              </a:rPr>
              <a:t>Equine will require appropriate bedding such as wood chips or straw, if they are housed in stalls or indoor pens. The need will depend on the season. If grass areas are part of the enclosure, no bedding should be required. If animals are housed without outdoor access or in cold conditions, some bedding will be needed for the animals for cleanliness and warmth, respectively. Waste disposal measures will need to be addressed and is necessary not only to minimize disease transmission, but to provide a humane and sanitary area for the animals to be sheltered.</a:t>
            </a:r>
            <a:r>
              <a:rPr lang="en-US" altLang="en-US" smtClean="0">
                <a:latin typeface="Arial" charset="0"/>
                <a:cs typeface="Arial" charset="0"/>
              </a:rPr>
              <a:t> Isolation areas must be available to allow for the separation of ill animals if needed. Some animals, such as pregnant mares or foals, will require special care. </a:t>
            </a:r>
            <a:r>
              <a:rPr lang="en-US" altLang="en-US" sz="1300" smtClean="0">
                <a:latin typeface="Arial" charset="0"/>
                <a:cs typeface="Arial" charset="0"/>
              </a:rPr>
              <a:t>[Photo: Mare and foal in a bedded stall. Source: Danelle Bickett-Weddle, Iowa State University]</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6BBCC9-2198-4E7D-B668-01D68E9B156D}"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charset="0"/>
                <a:cs typeface="Arial" charset="0"/>
              </a:rPr>
              <a:t>Shelter sites need to be determined before disaster strikes and protocols should be in place for transportation to such sites. Possible sites can include fairgrounds, rodeo arenas, publicly owned lands, sale barns, feedlots, or fenced pastures. Proper permission needs to be obtained to address any legal issues. Some situations may require that a shelter be built on-site using portable panels. It is imperative that the shelter panels, stalls, or gates be sturdy enough to contain these animals as they can test the boundaries of their confinements.</a:t>
            </a:r>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F3747D-3396-45A8-AE0D-EB0138E61DB0}"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675" eaLnBrk="1" hangingPunct="1">
              <a:spcBef>
                <a:spcPct val="0"/>
              </a:spcBef>
            </a:pPr>
            <a:r>
              <a:rPr lang="en-US" altLang="en-US" smtClean="0">
                <a:latin typeface="Arial" charset="0"/>
                <a:cs typeface="Arial" charset="0"/>
              </a:rPr>
              <a:t>Along with the physical set up of the temporary shelter, there are various supplies that will be needed to care for the animals as well as to administratively run the shelter. Supplies, such as halters, lead ropes, feed and water buckets will be needed for animal handling and care. Cleaning supplies, including cleaning buckets, shovels, stall forks, wheelbarrows, hoses and disinfectants, should also be available at the shelter. Supplies for administrative purposes, such as computers, paper and pens, will be needed for recordkeeping, animal identification and other paperwork. Documentation of labor and supplies should be kept for indemnity payments, if applicable. [Photo: Halters needed for handling horses. Source: Patricia Futoma, Iowa State University]</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B2C94FE-D6C2-4825-A212-0F93B1CD6E8D}"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smtClean="0">
                <a:latin typeface="Arial" charset="0"/>
                <a:cs typeface="Arial" charset="0"/>
              </a:rPr>
              <a:t>Ideally access to the facility should be an all-weather surface road, which is wide enough for two lanes of traffic. Establishing a one way flow of traffic will aid in the “check-in” and unloading process. Incoming vehicles should not be allowed direct access into the shelter but should unload livestock in a reasonable distance from the shelter to minimize the risk for disease transmission. If transportation vehicles need to be left at the site, they should be thoroughly cleaned and disinfected. [Photo: Semi tractor-trailer backing up to an loading dock to unload horses. Source: Joey Astling, Iowa State University]</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66B017D-A8AA-44CF-90AD-95A3E9F42802}"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defRPr/>
            </a:pPr>
            <a:r>
              <a:rPr lang="en-US" smtClean="0"/>
              <a:t>Temporary Shelter: Equine</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pPr>
              <a:defRPr/>
            </a:pPr>
            <a:fld id="{E9FFF095-16E0-4488-BF39-9A16D566C6D3}" type="slidenum">
              <a:rPr lang="en-US" smtClean="0"/>
              <a:pPr>
                <a:defRPr/>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Temporary Shelter: Equine</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ADD874B2-46AC-41BA-8EE5-148D3B431624}"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Temporary Shelter: Equine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0A94EEEB-2EDE-4AA6-A3E0-97F4D877869F}"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Temporary Shelter: Equine</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44CF4D1F-62F4-49BC-946B-86034D0437B2}" type="slidenum">
              <a:rPr lang="en-US" smtClean="0"/>
              <a:pPr>
                <a:defRPr/>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Temporary Shelter: Equine</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3450A0C1-A961-45FB-B4B8-884A631EE7A9}" type="slidenum">
              <a:rPr lang="en-US" smtClean="0"/>
              <a:pPr>
                <a:defRPr/>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Temporary Shelter: Equine</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AE39A6A7-A1BB-4534-8E1A-C7C43C77D65E}" type="slidenum">
              <a:rPr lang="en-US" smtClean="0"/>
              <a:pPr>
                <a:defRPr/>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Just In Time Training</a:t>
            </a:r>
            <a:endParaRPr lang="en-US"/>
          </a:p>
        </p:txBody>
      </p:sp>
      <p:sp>
        <p:nvSpPr>
          <p:cNvPr id="5" name="Footer Placeholder 4"/>
          <p:cNvSpPr>
            <a:spLocks noGrp="1"/>
          </p:cNvSpPr>
          <p:nvPr>
            <p:ph type="ftr" sz="quarter" idx="11"/>
          </p:nvPr>
        </p:nvSpPr>
        <p:spPr/>
        <p:txBody>
          <a:bodyPr/>
          <a:lstStyle/>
          <a:p>
            <a:pPr>
              <a:defRPr/>
            </a:pPr>
            <a:r>
              <a:rPr lang="en-US" smtClean="0"/>
              <a:t>Temporary Shelter: Equine</a:t>
            </a:r>
            <a:endParaRPr lang="en-US" dirty="0"/>
          </a:p>
        </p:txBody>
      </p:sp>
      <p:sp>
        <p:nvSpPr>
          <p:cNvPr id="6" name="Slide Number Placeholder 5"/>
          <p:cNvSpPr>
            <a:spLocks noGrp="1"/>
          </p:cNvSpPr>
          <p:nvPr>
            <p:ph type="sldNum" sz="quarter" idx="12"/>
          </p:nvPr>
        </p:nvSpPr>
        <p:spPr/>
        <p:txBody>
          <a:bodyPr/>
          <a:lstStyle/>
          <a:p>
            <a:pPr>
              <a:defRPr/>
            </a:pPr>
            <a:fld id="{E58BE2EB-86E8-47DB-9CD1-F482027C22CA}" type="slidenum">
              <a:rPr lang="en-US" smtClean="0"/>
              <a:pPr>
                <a:defRPr/>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Temporary Shelter: Equine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D6234928-2166-446D-BC2F-280C55ED86CF}" type="slidenum">
              <a:rPr lang="en-US" smtClean="0"/>
              <a:pPr>
                <a:defRPr/>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a:blip r:embed="rId2">
            <a:extLst>
              <a:ext uri="{28A0092B-C50C-407E-A947-70E740481C1C}">
                <a14:useLocalDpi xmlns:a14="http://schemas.microsoft.com/office/drawing/2010/main" val="0"/>
              </a:ext>
            </a:extLst>
          </a:blip>
          <a:srcRect l="53075" t="53075"/>
          <a:stretch>
            <a:fillRect/>
          </a:stretch>
        </p:blipFill>
        <p:spPr bwMode="auto">
          <a:xfrm>
            <a:off x="0" y="0"/>
            <a:ext cx="11636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r>
              <a:rPr lang="en-US" smtClean="0"/>
              <a:t>Temporary Shelter: Equine</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pPr>
              <a:defRPr/>
            </a:pPr>
            <a:fld id="{4E550370-E56F-4460-B1E3-269575284BE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vma.org/disaster/emerg_prep_resp_guid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msucares.com/pubs/infosheets/is1713.pdf" TargetMode="External"/><Relationship Id="rId4" Type="http://schemas.openxmlformats.org/officeDocument/2006/relationships/hyperlink" Target="http://www.ianrpubs.unl.edu/pages/publicationD.jsp?publicationId=914"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altLang="en-US" smtClean="0"/>
              <a:t>Temporary Sheltering</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i="1" dirty="0" smtClean="0"/>
              <a:t>Equine</a:t>
            </a:r>
          </a:p>
          <a:p>
            <a:pPr eaLnBrk="1" fontAlgn="auto" hangingPunct="1">
              <a:spcAft>
                <a:spcPts val="0"/>
              </a:spcAft>
              <a:defRPr/>
            </a:pPr>
            <a:endParaRPr lang="en-US" i="1" dirty="0" smtClean="0"/>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Equine Housing</a:t>
            </a:r>
          </a:p>
        </p:txBody>
      </p:sp>
      <p:sp>
        <p:nvSpPr>
          <p:cNvPr id="21507" name="Content Placeholder 2"/>
          <p:cNvSpPr>
            <a:spLocks noGrp="1"/>
          </p:cNvSpPr>
          <p:nvPr>
            <p:ph sz="half" idx="1"/>
          </p:nvPr>
        </p:nvSpPr>
        <p:spPr/>
        <p:txBody>
          <a:bodyPr/>
          <a:lstStyle/>
          <a:p>
            <a:pPr eaLnBrk="1" hangingPunct="1"/>
            <a:r>
              <a:rPr lang="en-US" altLang="en-US" smtClean="0"/>
              <a:t>Proper stocking densities</a:t>
            </a:r>
          </a:p>
          <a:p>
            <a:pPr eaLnBrk="1" hangingPunct="1"/>
            <a:r>
              <a:rPr lang="en-US" altLang="en-US" smtClean="0"/>
              <a:t>Separate animals </a:t>
            </a:r>
            <a:br>
              <a:rPr lang="en-US" altLang="en-US" smtClean="0"/>
            </a:br>
            <a:r>
              <a:rPr lang="en-US" altLang="en-US" smtClean="0"/>
              <a:t>based on:</a:t>
            </a:r>
          </a:p>
          <a:p>
            <a:pPr lvl="1" eaLnBrk="1" hangingPunct="1"/>
            <a:r>
              <a:rPr lang="en-US" altLang="en-US" smtClean="0"/>
              <a:t>Gender, herds,</a:t>
            </a:r>
            <a:br>
              <a:rPr lang="en-US" altLang="en-US" smtClean="0"/>
            </a:br>
            <a:r>
              <a:rPr lang="en-US" altLang="en-US" smtClean="0"/>
              <a:t>species</a:t>
            </a:r>
          </a:p>
          <a:p>
            <a:pPr lvl="1" eaLnBrk="1" hangingPunct="1"/>
            <a:r>
              <a:rPr lang="en-US" altLang="en-US" smtClean="0"/>
              <a:t>Mothers with offspring, </a:t>
            </a:r>
            <a:br>
              <a:rPr lang="en-US" altLang="en-US" smtClean="0"/>
            </a:br>
            <a:r>
              <a:rPr lang="en-US" altLang="en-US" smtClean="0"/>
              <a:t>pregnant mares</a:t>
            </a:r>
          </a:p>
        </p:txBody>
      </p:sp>
      <p:sp>
        <p:nvSpPr>
          <p:cNvPr id="21508" name="Content Placeholder 5"/>
          <p:cNvSpPr>
            <a:spLocks noGrp="1"/>
          </p:cNvSpPr>
          <p:nvPr>
            <p:ph sz="half" idx="2"/>
          </p:nvPr>
        </p:nvSpPr>
        <p:spPr/>
        <p:txBody>
          <a:bodyPr/>
          <a:lstStyle/>
          <a:p>
            <a:pPr eaLnBrk="1" hangingPunct="1"/>
            <a:r>
              <a:rPr lang="en-US" altLang="en-US" smtClean="0"/>
              <a:t>Permanent identification</a:t>
            </a:r>
          </a:p>
          <a:p>
            <a:pPr eaLnBrk="1" hangingPunct="1"/>
            <a:r>
              <a:rPr lang="en-US" altLang="en-US" smtClean="0"/>
              <a:t>Isolate sick</a:t>
            </a:r>
          </a:p>
          <a:p>
            <a:pPr eaLnBrk="1" hangingPunct="1"/>
            <a:endParaRPr lang="en-US" altLang="en-US" smtClean="0"/>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21511" name="Picture 2" descr="H:\CFSPH\Communal Files\Photo Library\Equine_Horse photos\IMG_29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3505200"/>
            <a:ext cx="3657600" cy="2438400"/>
          </a:xfrm>
          <a:prstGeom prst="rect">
            <a:avLst/>
          </a:prstGeom>
          <a:noFill/>
          <a:ln w="952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Waste Management</a:t>
            </a:r>
          </a:p>
        </p:txBody>
      </p:sp>
      <p:sp>
        <p:nvSpPr>
          <p:cNvPr id="3" name="Content Placeholder 2"/>
          <p:cNvSpPr>
            <a:spLocks noGrp="1"/>
          </p:cNvSpPr>
          <p:nvPr>
            <p:ph idx="1"/>
          </p:nvPr>
        </p:nvSpPr>
        <p:spPr>
          <a:xfrm>
            <a:off x="457200" y="1600200"/>
            <a:ext cx="5105400" cy="4876800"/>
          </a:xfrm>
        </p:spPr>
        <p:txBody>
          <a:bodyPr rtlCol="0">
            <a:normAutofit fontScale="92500" lnSpcReduction="10000"/>
          </a:bodyPr>
          <a:lstStyle/>
          <a:p>
            <a:pPr eaLnBrk="1" fontAlgn="auto" hangingPunct="1">
              <a:spcAft>
                <a:spcPts val="0"/>
              </a:spcAft>
              <a:defRPr/>
            </a:pPr>
            <a:r>
              <a:rPr lang="en-US" dirty="0"/>
              <a:t>Prompt removal </a:t>
            </a:r>
            <a:r>
              <a:rPr lang="en-US" dirty="0" smtClean="0"/>
              <a:t/>
            </a:r>
            <a:br>
              <a:rPr lang="en-US" dirty="0" smtClean="0"/>
            </a:br>
            <a:r>
              <a:rPr lang="en-US" dirty="0" smtClean="0"/>
              <a:t>of </a:t>
            </a:r>
            <a:r>
              <a:rPr lang="en-US" dirty="0"/>
              <a:t>waste </a:t>
            </a:r>
          </a:p>
          <a:p>
            <a:pPr eaLnBrk="1" fontAlgn="auto" hangingPunct="1">
              <a:spcAft>
                <a:spcPts val="0"/>
              </a:spcAft>
              <a:defRPr/>
            </a:pPr>
            <a:r>
              <a:rPr lang="en-US" dirty="0"/>
              <a:t>Daily cleaning </a:t>
            </a:r>
            <a:r>
              <a:rPr lang="en-US" dirty="0" smtClean="0"/>
              <a:t/>
            </a:r>
            <a:br>
              <a:rPr lang="en-US" dirty="0" smtClean="0"/>
            </a:br>
            <a:r>
              <a:rPr lang="en-US" dirty="0" smtClean="0"/>
              <a:t>of </a:t>
            </a:r>
            <a:r>
              <a:rPr lang="en-US" dirty="0"/>
              <a:t>stalls</a:t>
            </a:r>
          </a:p>
          <a:p>
            <a:pPr eaLnBrk="1" fontAlgn="auto" hangingPunct="1">
              <a:spcAft>
                <a:spcPts val="0"/>
              </a:spcAft>
              <a:defRPr/>
            </a:pPr>
            <a:r>
              <a:rPr lang="en-US" dirty="0"/>
              <a:t>Equipment should </a:t>
            </a:r>
            <a:r>
              <a:rPr lang="en-US" dirty="0" smtClean="0"/>
              <a:t/>
            </a:r>
            <a:br>
              <a:rPr lang="en-US" dirty="0" smtClean="0"/>
            </a:br>
            <a:r>
              <a:rPr lang="en-US" dirty="0" smtClean="0"/>
              <a:t>be </a:t>
            </a:r>
            <a:r>
              <a:rPr lang="en-US" dirty="0"/>
              <a:t>cleaned and </a:t>
            </a:r>
            <a:r>
              <a:rPr lang="en-US" dirty="0" smtClean="0"/>
              <a:t/>
            </a:r>
            <a:br>
              <a:rPr lang="en-US" dirty="0" smtClean="0"/>
            </a:br>
            <a:r>
              <a:rPr lang="en-US" dirty="0" smtClean="0"/>
              <a:t>disinfected </a:t>
            </a:r>
            <a:r>
              <a:rPr lang="en-US" dirty="0"/>
              <a:t>after use</a:t>
            </a:r>
          </a:p>
          <a:p>
            <a:pPr eaLnBrk="1" fontAlgn="auto" hangingPunct="1">
              <a:spcAft>
                <a:spcPts val="0"/>
              </a:spcAft>
              <a:defRPr/>
            </a:pPr>
            <a:r>
              <a:rPr lang="en-US" dirty="0"/>
              <a:t>Separate equipment should be used for isolation </a:t>
            </a:r>
            <a:r>
              <a:rPr lang="en-US" dirty="0" smtClean="0"/>
              <a:t>animals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22534" name="Picture 2" descr="H:\CFSPH\Communal Files\Photo Library\Fomites\Manure scraper D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3556000" cy="26670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rmAutofit/>
          </a:bodyPr>
          <a:lstStyle/>
          <a:p>
            <a:pPr eaLnBrk="1" fontAlgn="auto" hangingPunct="1">
              <a:spcAft>
                <a:spcPts val="0"/>
              </a:spcAft>
              <a:defRPr/>
            </a:pPr>
            <a:r>
              <a:rPr lang="en-US" dirty="0" smtClean="0"/>
              <a:t>Animal Requirements</a:t>
            </a:r>
            <a:endParaRPr lang="en-US" dirty="0"/>
          </a:p>
        </p:txBody>
      </p:sp>
      <p:sp>
        <p:nvSpPr>
          <p:cNvPr id="10" name="Text Placeholder 9"/>
          <p:cNvSpPr>
            <a:spLocks noGrp="1"/>
          </p:cNvSpPr>
          <p:nvPr>
            <p:ph type="body" idx="1"/>
          </p:nvPr>
        </p:nvSpPr>
        <p:spPr/>
        <p:txBody>
          <a:bodyPr rtlCol="0"/>
          <a:lstStyle/>
          <a:p>
            <a:pPr eaLnBrk="1" fontAlgn="auto" hangingPunct="1">
              <a:spcAft>
                <a:spcPts val="0"/>
              </a:spcAft>
              <a:defRPr/>
            </a:pPr>
            <a:r>
              <a:rPr lang="en-US" dirty="0" smtClean="0"/>
              <a:t>Food and Water</a:t>
            </a:r>
          </a:p>
          <a:p>
            <a:pPr eaLnBrk="1" fontAlgn="auto" hangingPunct="1">
              <a:spcAft>
                <a:spcPts val="0"/>
              </a:spcAft>
              <a:defRPr/>
            </a:pPr>
            <a:r>
              <a:rPr lang="en-US" dirty="0" smtClean="0"/>
              <a:t>Isolation Areas</a:t>
            </a:r>
          </a:p>
          <a:p>
            <a:pPr eaLnBrk="1" fontAlgn="auto" hangingPunct="1">
              <a:spcAft>
                <a:spcPts val="0"/>
              </a:spcAft>
              <a:defRPr/>
            </a:pPr>
            <a:r>
              <a:rPr lang="en-US" dirty="0" smtClean="0"/>
              <a:t>Safety and Security</a:t>
            </a:r>
          </a:p>
          <a:p>
            <a:pPr eaLnBrk="1" fontAlgn="auto" hangingPunct="1">
              <a:spcAft>
                <a:spcPts val="0"/>
              </a:spcAft>
              <a:defRPr/>
            </a:pPr>
            <a:r>
              <a:rPr lang="en-US" dirty="0" smtClean="0"/>
              <a:t>Veterinary Care</a:t>
            </a:r>
          </a:p>
          <a:p>
            <a:pPr eaLnBrk="1" fontAlgn="auto" hangingPunct="1">
              <a:spcAft>
                <a:spcPts val="0"/>
              </a:spcAft>
              <a:defRPr/>
            </a:pPr>
            <a:r>
              <a:rPr lang="en-US" dirty="0" smtClean="0"/>
              <a:t>Handling</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Temporary Shelter: Equine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Animal Care</a:t>
            </a:r>
          </a:p>
        </p:txBody>
      </p:sp>
      <p:sp>
        <p:nvSpPr>
          <p:cNvPr id="24579" name="Content Placeholder 2"/>
          <p:cNvSpPr>
            <a:spLocks noGrp="1"/>
          </p:cNvSpPr>
          <p:nvPr>
            <p:ph idx="1"/>
          </p:nvPr>
        </p:nvSpPr>
        <p:spPr/>
        <p:txBody>
          <a:bodyPr/>
          <a:lstStyle/>
          <a:p>
            <a:pPr eaLnBrk="1" hangingPunct="1"/>
            <a:r>
              <a:rPr lang="en-US" altLang="en-US" smtClean="0"/>
              <a:t>Feed</a:t>
            </a:r>
          </a:p>
          <a:p>
            <a:pPr lvl="1" eaLnBrk="1" hangingPunct="1"/>
            <a:r>
              <a:rPr lang="en-US" altLang="en-US" smtClean="0"/>
              <a:t>1-2% of body weight</a:t>
            </a:r>
          </a:p>
          <a:p>
            <a:pPr lvl="1" eaLnBrk="1" hangingPunct="1"/>
            <a:r>
              <a:rPr lang="en-US" altLang="en-US" smtClean="0"/>
              <a:t>Hay or grass pastures</a:t>
            </a:r>
          </a:p>
          <a:p>
            <a:pPr lvl="2" eaLnBrk="1" hangingPunct="1"/>
            <a:r>
              <a:rPr lang="en-US" altLang="en-US" smtClean="0"/>
              <a:t>20 pounds hay/1000 pound animal</a:t>
            </a:r>
          </a:p>
          <a:p>
            <a:pPr lvl="1" eaLnBrk="1" hangingPunct="1"/>
            <a:r>
              <a:rPr lang="en-US" altLang="en-US" smtClean="0"/>
              <a:t>Be aware of grain provided</a:t>
            </a:r>
          </a:p>
          <a:p>
            <a:pPr eaLnBrk="1" hangingPunct="1"/>
            <a:r>
              <a:rPr lang="en-US" altLang="en-US" smtClean="0"/>
              <a:t>Water</a:t>
            </a:r>
          </a:p>
          <a:p>
            <a:pPr lvl="1" eaLnBrk="1" hangingPunct="1"/>
            <a:r>
              <a:rPr lang="en-US" altLang="en-US" smtClean="0"/>
              <a:t>5 gallons water/1000 pound animal</a:t>
            </a:r>
          </a:p>
          <a:p>
            <a:pPr eaLnBrk="1" hangingPunct="1"/>
            <a:r>
              <a:rPr lang="en-US" altLang="en-US" smtClean="0"/>
              <a:t>Monitor all feed and water intake</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dirty="0"/>
              <a:t>Temporary Shelter: Equine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Isolation Areas</a:t>
            </a:r>
          </a:p>
        </p:txBody>
      </p:sp>
      <p:sp>
        <p:nvSpPr>
          <p:cNvPr id="3" name="Content Placeholder 2"/>
          <p:cNvSpPr>
            <a:spLocks noGrp="1"/>
          </p:cNvSpPr>
          <p:nvPr>
            <p:ph idx="1"/>
          </p:nvPr>
        </p:nvSpPr>
        <p:spPr>
          <a:xfrm>
            <a:off x="457200" y="1600200"/>
            <a:ext cx="5029200" cy="4648200"/>
          </a:xfrm>
        </p:spPr>
        <p:txBody>
          <a:bodyPr rtlCol="0">
            <a:normAutofit lnSpcReduction="10000"/>
          </a:bodyPr>
          <a:lstStyle/>
          <a:p>
            <a:pPr eaLnBrk="1" fontAlgn="auto" hangingPunct="1">
              <a:spcAft>
                <a:spcPts val="0"/>
              </a:spcAft>
              <a:defRPr/>
            </a:pPr>
            <a:r>
              <a:rPr lang="en-US" dirty="0" smtClean="0"/>
              <a:t>Kept separate from other animals</a:t>
            </a:r>
          </a:p>
          <a:p>
            <a:pPr eaLnBrk="1" fontAlgn="auto" hangingPunct="1">
              <a:spcAft>
                <a:spcPts val="0"/>
              </a:spcAft>
              <a:defRPr/>
            </a:pPr>
            <a:r>
              <a:rPr lang="en-US" dirty="0" smtClean="0"/>
              <a:t>Keep isolation areas at a distance from main shelter areas</a:t>
            </a:r>
          </a:p>
          <a:p>
            <a:pPr eaLnBrk="1" fontAlgn="auto" hangingPunct="1">
              <a:spcAft>
                <a:spcPts val="0"/>
              </a:spcAft>
              <a:defRPr/>
            </a:pPr>
            <a:r>
              <a:rPr lang="en-US" dirty="0" smtClean="0"/>
              <a:t>Biosecurity</a:t>
            </a:r>
          </a:p>
          <a:p>
            <a:pPr eaLnBrk="1" fontAlgn="auto" hangingPunct="1">
              <a:spcAft>
                <a:spcPts val="0"/>
              </a:spcAft>
              <a:defRPr/>
            </a:pPr>
            <a:r>
              <a:rPr lang="en-US" dirty="0" smtClean="0"/>
              <a:t>Utilize proper disposal methods </a:t>
            </a:r>
            <a:br>
              <a:rPr lang="en-US" dirty="0" smtClean="0"/>
            </a:br>
            <a:r>
              <a:rPr lang="en-US" dirty="0" smtClean="0"/>
              <a:t>for dead animals  </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25606" name="Picture 3" descr="H:\CFSPH\Communal Files\Photo Library\Equine_Horse photos\Horse in stall D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2724150" cy="36322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Safety and Security</a:t>
            </a:r>
          </a:p>
        </p:txBody>
      </p:sp>
      <p:sp>
        <p:nvSpPr>
          <p:cNvPr id="3" name="Content Placeholder 2"/>
          <p:cNvSpPr>
            <a:spLocks noGrp="1"/>
          </p:cNvSpPr>
          <p:nvPr>
            <p:ph idx="1"/>
          </p:nvPr>
        </p:nvSpPr>
        <p:spPr>
          <a:xfrm>
            <a:off x="457200" y="1600200"/>
            <a:ext cx="5486400" cy="4648200"/>
          </a:xfrm>
        </p:spPr>
        <p:txBody>
          <a:bodyPr rtlCol="0">
            <a:normAutofit lnSpcReduction="10000"/>
          </a:bodyPr>
          <a:lstStyle/>
          <a:p>
            <a:pPr eaLnBrk="1" fontAlgn="auto" hangingPunct="1">
              <a:spcAft>
                <a:spcPts val="0"/>
              </a:spcAft>
              <a:defRPr/>
            </a:pPr>
            <a:r>
              <a:rPr lang="en-US" dirty="0" smtClean="0"/>
              <a:t>Can be dangerous in stressful situations</a:t>
            </a:r>
          </a:p>
          <a:p>
            <a:pPr eaLnBrk="1" fontAlgn="auto" hangingPunct="1">
              <a:spcAft>
                <a:spcPts val="0"/>
              </a:spcAft>
              <a:defRPr/>
            </a:pPr>
            <a:r>
              <a:rPr lang="en-US" dirty="0" smtClean="0"/>
              <a:t>Only allow </a:t>
            </a:r>
            <a:br>
              <a:rPr lang="en-US" dirty="0" smtClean="0"/>
            </a:br>
            <a:r>
              <a:rPr lang="en-US" dirty="0" smtClean="0"/>
              <a:t>experienced </a:t>
            </a:r>
            <a:br>
              <a:rPr lang="en-US" dirty="0" smtClean="0"/>
            </a:br>
            <a:r>
              <a:rPr lang="en-US" dirty="0" smtClean="0"/>
              <a:t>volunteers to </a:t>
            </a:r>
            <a:br>
              <a:rPr lang="en-US" dirty="0" smtClean="0"/>
            </a:br>
            <a:r>
              <a:rPr lang="en-US" dirty="0" smtClean="0"/>
              <a:t>handle horses</a:t>
            </a:r>
          </a:p>
          <a:p>
            <a:pPr eaLnBrk="1" fontAlgn="auto" hangingPunct="1">
              <a:spcAft>
                <a:spcPts val="0"/>
              </a:spcAft>
              <a:defRPr/>
            </a:pPr>
            <a:r>
              <a:rPr lang="en-US" dirty="0" smtClean="0"/>
              <a:t>Keep up with shelter security once the shelter is establish</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26630" name="Picture 2" descr="H:\CFSPH\Communal Files\Photo Library\Equine_Horse photos\Horse_ears_pinned_pf.jpg"/>
          <p:cNvPicPr>
            <a:picLocks noChangeAspect="1" noChangeArrowheads="1"/>
          </p:cNvPicPr>
          <p:nvPr/>
        </p:nvPicPr>
        <p:blipFill>
          <a:blip r:embed="rId3">
            <a:extLst>
              <a:ext uri="{28A0092B-C50C-407E-A947-70E740481C1C}">
                <a14:useLocalDpi xmlns:a14="http://schemas.microsoft.com/office/drawing/2010/main" val="0"/>
              </a:ext>
            </a:extLst>
          </a:blip>
          <a:srcRect l="20862" r="18793"/>
          <a:stretch>
            <a:fillRect/>
          </a:stretch>
        </p:blipFill>
        <p:spPr bwMode="auto">
          <a:xfrm>
            <a:off x="5243513" y="2173288"/>
            <a:ext cx="3367087" cy="2855912"/>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Veterinary Care</a:t>
            </a:r>
          </a:p>
        </p:txBody>
      </p:sp>
      <p:sp>
        <p:nvSpPr>
          <p:cNvPr id="3" name="Content Placeholder 2"/>
          <p:cNvSpPr>
            <a:spLocks noGrp="1"/>
          </p:cNvSpPr>
          <p:nvPr>
            <p:ph idx="1"/>
          </p:nvPr>
        </p:nvSpPr>
        <p:spPr>
          <a:xfrm>
            <a:off x="457200" y="1600200"/>
            <a:ext cx="5867400" cy="4648200"/>
          </a:xfrm>
        </p:spPr>
        <p:txBody>
          <a:bodyPr rtlCol="0">
            <a:normAutofit lnSpcReduction="10000"/>
          </a:bodyPr>
          <a:lstStyle/>
          <a:p>
            <a:pPr eaLnBrk="1" fontAlgn="auto" hangingPunct="1">
              <a:spcAft>
                <a:spcPts val="0"/>
              </a:spcAft>
              <a:defRPr/>
            </a:pPr>
            <a:r>
              <a:rPr lang="en-US" dirty="0" smtClean="0"/>
              <a:t>Examine animals </a:t>
            </a:r>
            <a:br>
              <a:rPr lang="en-US" dirty="0" smtClean="0"/>
            </a:br>
            <a:r>
              <a:rPr lang="en-US" dirty="0" smtClean="0"/>
              <a:t>upon entry and </a:t>
            </a:r>
            <a:br>
              <a:rPr lang="en-US" dirty="0" smtClean="0"/>
            </a:br>
            <a:r>
              <a:rPr lang="en-US" dirty="0" smtClean="0"/>
              <a:t>exit from shelter</a:t>
            </a:r>
          </a:p>
          <a:p>
            <a:pPr eaLnBrk="1" fontAlgn="auto" hangingPunct="1">
              <a:spcAft>
                <a:spcPts val="0"/>
              </a:spcAft>
              <a:defRPr/>
            </a:pPr>
            <a:r>
              <a:rPr lang="en-US" dirty="0" smtClean="0"/>
              <a:t>Isolate sick animals</a:t>
            </a:r>
          </a:p>
          <a:p>
            <a:pPr eaLnBrk="1" fontAlgn="auto" hangingPunct="1">
              <a:spcAft>
                <a:spcPts val="0"/>
              </a:spcAft>
              <a:defRPr/>
            </a:pPr>
            <a:r>
              <a:rPr lang="en-US" dirty="0" smtClean="0"/>
              <a:t>House animals </a:t>
            </a:r>
            <a:br>
              <a:rPr lang="en-US" dirty="0" smtClean="0"/>
            </a:br>
            <a:r>
              <a:rPr lang="en-US" dirty="0" smtClean="0"/>
              <a:t>based on when they </a:t>
            </a:r>
            <a:br>
              <a:rPr lang="en-US" dirty="0" smtClean="0"/>
            </a:br>
            <a:r>
              <a:rPr lang="en-US" dirty="0" smtClean="0"/>
              <a:t>entered the shelter</a:t>
            </a:r>
          </a:p>
          <a:p>
            <a:pPr eaLnBrk="1" fontAlgn="auto" hangingPunct="1">
              <a:spcAft>
                <a:spcPts val="0"/>
              </a:spcAft>
              <a:defRPr/>
            </a:pPr>
            <a:r>
              <a:rPr lang="en-US" dirty="0" smtClean="0"/>
              <a:t>Educate volunteers on disease symptoms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27654" name="Picture 2" descr="H:\CFSPH\Communal Files\Photo Library\Equine_Horse photos\Vet Examining Horses_JessicaKennicker\IMG_3351.JPG"/>
          <p:cNvPicPr>
            <a:picLocks noChangeAspect="1" noChangeArrowheads="1"/>
          </p:cNvPicPr>
          <p:nvPr/>
        </p:nvPicPr>
        <p:blipFill>
          <a:blip r:embed="rId3">
            <a:extLst>
              <a:ext uri="{28A0092B-C50C-407E-A947-70E740481C1C}">
                <a14:useLocalDpi xmlns:a14="http://schemas.microsoft.com/office/drawing/2010/main" val="0"/>
              </a:ext>
            </a:extLst>
          </a:blip>
          <a:srcRect l="26035" t="5388"/>
          <a:stretch>
            <a:fillRect/>
          </a:stretch>
        </p:blipFill>
        <p:spPr bwMode="auto">
          <a:xfrm>
            <a:off x="5257800" y="1981200"/>
            <a:ext cx="3381375" cy="2884488"/>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Equine Handling</a:t>
            </a:r>
          </a:p>
        </p:txBody>
      </p:sp>
      <p:sp>
        <p:nvSpPr>
          <p:cNvPr id="28675" name="Content Placeholder 2"/>
          <p:cNvSpPr>
            <a:spLocks noGrp="1"/>
          </p:cNvSpPr>
          <p:nvPr>
            <p:ph idx="1"/>
          </p:nvPr>
        </p:nvSpPr>
        <p:spPr>
          <a:xfrm>
            <a:off x="457200" y="1600200"/>
            <a:ext cx="6172200" cy="4648200"/>
          </a:xfrm>
        </p:spPr>
        <p:txBody>
          <a:bodyPr/>
          <a:lstStyle/>
          <a:p>
            <a:pPr eaLnBrk="1" hangingPunct="1"/>
            <a:r>
              <a:rPr lang="en-US" altLang="en-US" smtClean="0"/>
              <a:t>Herd animals</a:t>
            </a:r>
          </a:p>
          <a:p>
            <a:pPr eaLnBrk="1" hangingPunct="1"/>
            <a:r>
              <a:rPr lang="en-US" altLang="en-US" smtClean="0"/>
              <a:t>Elevated stress</a:t>
            </a:r>
          </a:p>
          <a:p>
            <a:pPr eaLnBrk="1" hangingPunct="1"/>
            <a:r>
              <a:rPr lang="en-US" altLang="en-US" smtClean="0"/>
              <a:t>Handlers must have experience with </a:t>
            </a:r>
            <a:br>
              <a:rPr lang="en-US" altLang="en-US" smtClean="0"/>
            </a:br>
            <a:r>
              <a:rPr lang="en-US" altLang="en-US" smtClean="0"/>
              <a:t>equine animals</a:t>
            </a:r>
          </a:p>
          <a:p>
            <a:pPr eaLnBrk="1" hangingPunct="1"/>
            <a:r>
              <a:rPr lang="en-US" altLang="en-US" smtClean="0"/>
              <a:t>Stressed animals </a:t>
            </a:r>
            <a:br>
              <a:rPr lang="en-US" altLang="en-US" smtClean="0"/>
            </a:br>
            <a:r>
              <a:rPr lang="en-US" altLang="en-US" smtClean="0"/>
              <a:t>become unpredictable</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28678" name="Picture 2" descr="H:\CFSPH\Communal Files\Photo Library\Equine_Horse photos\IMG_2965.JPG"/>
          <p:cNvPicPr>
            <a:picLocks noChangeAspect="1" noChangeArrowheads="1"/>
          </p:cNvPicPr>
          <p:nvPr/>
        </p:nvPicPr>
        <p:blipFill>
          <a:blip r:embed="rId3">
            <a:extLst>
              <a:ext uri="{28A0092B-C50C-407E-A947-70E740481C1C}">
                <a14:useLocalDpi xmlns:a14="http://schemas.microsoft.com/office/drawing/2010/main" val="0"/>
              </a:ext>
            </a:extLst>
          </a:blip>
          <a:srcRect l="172" t="20647" r="14484"/>
          <a:stretch>
            <a:fillRect/>
          </a:stretch>
        </p:blipFill>
        <p:spPr bwMode="auto">
          <a:xfrm>
            <a:off x="5170488" y="1933575"/>
            <a:ext cx="3765550" cy="2333625"/>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Resources</a:t>
            </a:r>
          </a:p>
        </p:txBody>
      </p:sp>
      <p:sp>
        <p:nvSpPr>
          <p:cNvPr id="3" name="Content Placeholder 2"/>
          <p:cNvSpPr>
            <a:spLocks noGrp="1"/>
          </p:cNvSpPr>
          <p:nvPr>
            <p:ph idx="1"/>
          </p:nvPr>
        </p:nvSpPr>
        <p:spPr>
          <a:xfrm>
            <a:off x="457200" y="1600200"/>
            <a:ext cx="8229600" cy="4800600"/>
          </a:xfrm>
        </p:spPr>
        <p:txBody>
          <a:bodyPr rtlCol="0">
            <a:normAutofit fontScale="92500" lnSpcReduction="20000"/>
          </a:bodyPr>
          <a:lstStyle/>
          <a:p>
            <a:pPr eaLnBrk="1" fontAlgn="auto" hangingPunct="1">
              <a:spcAft>
                <a:spcPts val="0"/>
              </a:spcAft>
              <a:defRPr/>
            </a:pPr>
            <a:r>
              <a:rPr lang="en-US" dirty="0" smtClean="0"/>
              <a:t>AVMA </a:t>
            </a:r>
            <a:r>
              <a:rPr lang="en-US" dirty="0"/>
              <a:t>Disaster Preparedness </a:t>
            </a:r>
            <a:r>
              <a:rPr lang="en-US" dirty="0" smtClean="0"/>
              <a:t/>
            </a:r>
            <a:br>
              <a:rPr lang="en-US" dirty="0" smtClean="0"/>
            </a:br>
            <a:r>
              <a:rPr lang="en-US" dirty="0" smtClean="0"/>
              <a:t>and </a:t>
            </a:r>
            <a:r>
              <a:rPr lang="en-US" dirty="0"/>
              <a:t>Response Guidebook</a:t>
            </a:r>
          </a:p>
          <a:p>
            <a:pPr lvl="1" eaLnBrk="1" fontAlgn="auto" hangingPunct="1">
              <a:spcAft>
                <a:spcPts val="0"/>
              </a:spcAft>
              <a:buFont typeface="Arial" pitchFamily="34" charset="0"/>
              <a:buChar char="–"/>
              <a:defRPr/>
            </a:pPr>
            <a:r>
              <a:rPr lang="en-US" sz="2200" dirty="0">
                <a:hlinkClick r:id="rId3"/>
              </a:rPr>
              <a:t>http://www.avma.org/disaster/emerg_prep_resp_guide.pdf</a:t>
            </a:r>
            <a:endParaRPr lang="en-US" sz="2200" dirty="0"/>
          </a:p>
          <a:p>
            <a:pPr eaLnBrk="1" fontAlgn="auto" hangingPunct="1">
              <a:spcAft>
                <a:spcPts val="0"/>
              </a:spcAft>
              <a:defRPr/>
            </a:pPr>
            <a:r>
              <a:rPr lang="en-US" dirty="0" smtClean="0"/>
              <a:t>Basics of Feeding Horses: </a:t>
            </a:r>
            <a:br>
              <a:rPr lang="en-US" dirty="0" smtClean="0"/>
            </a:br>
            <a:r>
              <a:rPr lang="en-US" dirty="0" smtClean="0"/>
              <a:t>Feeding Management. University of Nebraska-Lincoln Extension</a:t>
            </a:r>
          </a:p>
          <a:p>
            <a:pPr lvl="1" eaLnBrk="1" fontAlgn="auto" hangingPunct="1">
              <a:spcAft>
                <a:spcPts val="0"/>
              </a:spcAft>
              <a:buFont typeface="Arial" pitchFamily="34" charset="0"/>
              <a:buChar char="–"/>
              <a:defRPr/>
            </a:pPr>
            <a:r>
              <a:rPr lang="en-US" sz="2200" dirty="0">
                <a:hlinkClick r:id="rId4"/>
              </a:rPr>
              <a:t>http://</a:t>
            </a:r>
            <a:r>
              <a:rPr lang="en-US" sz="2200" dirty="0" smtClean="0">
                <a:hlinkClick r:id="rId4"/>
              </a:rPr>
              <a:t>www.ianrpubs.unl.edu/pages/publicationD.jsp?publicationId=914</a:t>
            </a:r>
            <a:endParaRPr lang="en-US" sz="2200" dirty="0" smtClean="0"/>
          </a:p>
          <a:p>
            <a:pPr eaLnBrk="1" fontAlgn="auto" hangingPunct="1">
              <a:spcAft>
                <a:spcPts val="0"/>
              </a:spcAft>
              <a:defRPr/>
            </a:pPr>
            <a:r>
              <a:rPr lang="en-US" dirty="0" smtClean="0"/>
              <a:t>Emergency </a:t>
            </a:r>
            <a:r>
              <a:rPr lang="en-US" dirty="0"/>
              <a:t>Treatment and Management of Horses Under Hurricane Conditions. Mississippi State Extension.</a:t>
            </a:r>
          </a:p>
          <a:p>
            <a:pPr lvl="1" eaLnBrk="1" fontAlgn="auto" hangingPunct="1">
              <a:spcAft>
                <a:spcPts val="0"/>
              </a:spcAft>
              <a:buFont typeface="Arial" pitchFamily="34" charset="0"/>
              <a:buChar char="–"/>
              <a:defRPr/>
            </a:pPr>
            <a:r>
              <a:rPr lang="en-US" sz="2200" u="sng" dirty="0">
                <a:hlinkClick r:id="rId5"/>
              </a:rPr>
              <a:t>http://</a:t>
            </a:r>
            <a:r>
              <a:rPr lang="en-US" sz="2200" u="sng" dirty="0" smtClean="0">
                <a:hlinkClick r:id="rId5"/>
              </a:rPr>
              <a:t>msucares.com/pubs/infosheets/is1713.pdf</a:t>
            </a:r>
            <a:endParaRPr lang="en-US" sz="2200"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6" name="Footer Placeholder 5"/>
          <p:cNvSpPr>
            <a:spLocks noGrp="1"/>
          </p:cNvSpPr>
          <p:nvPr>
            <p:ph type="ftr" sz="quarter" idx="3"/>
          </p:nvPr>
        </p:nvSpPr>
        <p:spPr/>
        <p:txBody>
          <a:bodyPr/>
          <a:lstStyle/>
          <a:p>
            <a:pPr>
              <a:defRPr/>
            </a:pPr>
            <a:r>
              <a:rPr lang="en-US"/>
              <a:t>Temporary Shelter: Equine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143000" y="457200"/>
            <a:ext cx="7772400" cy="1470025"/>
          </a:xfrm>
        </p:spPr>
        <p:txBody>
          <a:bodyPr/>
          <a:lstStyle/>
          <a:p>
            <a:pPr eaLnBrk="1" hangingPunct="1"/>
            <a:r>
              <a:rPr lang="en-US" altLang="en-US" smtClean="0"/>
              <a:t>Acknowledgments</a:t>
            </a:r>
          </a:p>
        </p:txBody>
      </p:sp>
      <p:sp>
        <p:nvSpPr>
          <p:cNvPr id="883715" name="Rectangle 3"/>
          <p:cNvSpPr>
            <a:spLocks noGrp="1" noChangeArrowheads="1"/>
          </p:cNvSpPr>
          <p:nvPr>
            <p:ph type="subTitle" idx="1"/>
          </p:nvPr>
        </p:nvSpPr>
        <p:spPr>
          <a:xfrm>
            <a:off x="1066800" y="2133600"/>
            <a:ext cx="7239000" cy="2286000"/>
          </a:xfrm>
        </p:spPr>
        <p:txBody>
          <a:bodyPr rtlCol="0">
            <a:normAutofit fontScale="70000" lnSpcReduction="20000"/>
          </a:bodyPr>
          <a:lstStyle/>
          <a:p>
            <a:pPr eaLnBrk="1" fontAlgn="auto" hangingPunct="1">
              <a:lnSpc>
                <a:spcPct val="170000"/>
              </a:lnSpc>
              <a:spcAft>
                <a:spcPts val="0"/>
              </a:spcAft>
              <a:defRPr/>
            </a:pPr>
            <a:r>
              <a:rPr lang="en-US" dirty="0" smtClean="0"/>
              <a:t>Development of this presentation was by the Center for Food Security and Public Health at Iowa State University through funding from the Multi-State Partnership for Security in Agriculture</a:t>
            </a:r>
          </a:p>
          <a:p>
            <a:pPr eaLnBrk="1" fontAlgn="auto" hangingPunct="1">
              <a:lnSpc>
                <a:spcPct val="170000"/>
              </a:lnSpc>
              <a:spcAft>
                <a:spcPts val="0"/>
              </a:spcAft>
              <a:defRPr/>
            </a:pPr>
            <a:endParaRPr lang="en-US" dirty="0" smtClean="0"/>
          </a:p>
          <a:p>
            <a:pPr eaLnBrk="1" fontAlgn="auto" hangingPunct="1">
              <a:lnSpc>
                <a:spcPct val="170000"/>
              </a:lnSpc>
              <a:spcAft>
                <a:spcPts val="0"/>
              </a:spcAft>
              <a:defRPr/>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a:p>
            <a:pPr fontAlgn="auto">
              <a:lnSpc>
                <a:spcPct val="170000"/>
              </a:lnSpc>
              <a:spcBef>
                <a:spcPts val="0"/>
              </a:spcBef>
              <a:spcAft>
                <a:spcPts val="0"/>
              </a:spcAft>
              <a:buClr>
                <a:srgbClr val="F47D5A"/>
              </a:buClr>
              <a:buSzPct val="100000"/>
              <a:buFont typeface="Verdana" pitchFamily="34" charset="0"/>
              <a:buNone/>
              <a:defRPr/>
            </a:pPr>
            <a:r>
              <a:rPr lang="en-US" sz="5600" dirty="0">
                <a:solidFill>
                  <a:schemeClr val="tx1">
                    <a:lumMod val="85000"/>
                    <a:lumOff val="15000"/>
                  </a:schemeClr>
                </a:solidFill>
                <a:latin typeface="Verdana" pitchFamily="34" charset="0"/>
                <a:cs typeface="+mn-cs"/>
              </a:rPr>
              <a:t>Authors: Abbey Smith; Glenda Dvorak, DVM, MPH, DACVPM</a:t>
            </a:r>
            <a:br>
              <a:rPr lang="en-US" sz="5600" dirty="0">
                <a:solidFill>
                  <a:schemeClr val="tx1">
                    <a:lumMod val="85000"/>
                    <a:lumOff val="15000"/>
                  </a:schemeClr>
                </a:solidFill>
                <a:latin typeface="Verdana" pitchFamily="34" charset="0"/>
                <a:cs typeface="+mn-cs"/>
              </a:rPr>
            </a:br>
            <a:endParaRPr lang="en-US" sz="3200" dirty="0">
              <a:solidFill>
                <a:schemeClr val="tx1">
                  <a:lumMod val="85000"/>
                  <a:lumOff val="15000"/>
                </a:scheme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schemeClr val="tx1">
                  <a:lumMod val="85000"/>
                  <a:lumOff val="1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Situations</a:t>
            </a:r>
          </a:p>
        </p:txBody>
      </p:sp>
      <p:sp>
        <p:nvSpPr>
          <p:cNvPr id="13315" name="Content Placeholder 2"/>
          <p:cNvSpPr>
            <a:spLocks noGrp="1"/>
          </p:cNvSpPr>
          <p:nvPr>
            <p:ph idx="1"/>
          </p:nvPr>
        </p:nvSpPr>
        <p:spPr>
          <a:xfrm>
            <a:off x="457200" y="1600200"/>
            <a:ext cx="4343400" cy="4648200"/>
          </a:xfrm>
        </p:spPr>
        <p:txBody>
          <a:bodyPr/>
          <a:lstStyle/>
          <a:p>
            <a:pPr eaLnBrk="1" hangingPunct="1"/>
            <a:r>
              <a:rPr lang="en-US" altLang="en-US" smtClean="0"/>
              <a:t>Natural Disasters</a:t>
            </a:r>
          </a:p>
          <a:p>
            <a:pPr lvl="1" eaLnBrk="1" hangingPunct="1"/>
            <a:r>
              <a:rPr lang="en-US" altLang="en-US" smtClean="0"/>
              <a:t>Displacement</a:t>
            </a:r>
          </a:p>
          <a:p>
            <a:pPr lvl="1" eaLnBrk="1" hangingPunct="1"/>
            <a:r>
              <a:rPr lang="en-US" altLang="en-US" smtClean="0"/>
              <a:t>Rescue</a:t>
            </a:r>
          </a:p>
          <a:p>
            <a:pPr eaLnBrk="1" hangingPunct="1"/>
            <a:r>
              <a:rPr lang="en-US" altLang="en-US" smtClean="0"/>
              <a:t>Animal Health</a:t>
            </a:r>
            <a:br>
              <a:rPr lang="en-US" altLang="en-US" smtClean="0"/>
            </a:br>
            <a:r>
              <a:rPr lang="en-US" altLang="en-US" smtClean="0"/>
              <a:t>Emergency</a:t>
            </a:r>
          </a:p>
          <a:p>
            <a:pPr lvl="1" eaLnBrk="1" hangingPunct="1"/>
            <a:r>
              <a:rPr lang="en-US" altLang="en-US" smtClean="0"/>
              <a:t>Quarantine</a:t>
            </a:r>
          </a:p>
          <a:p>
            <a:pPr lvl="1" eaLnBrk="1" hangingPunct="1"/>
            <a:r>
              <a:rPr lang="en-US" altLang="en-US" smtClean="0"/>
              <a:t>In-transit</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13318" name="Picture 2" descr="http://ds.dressagedaily.com/sites/default/files/imagecache/article_full_hz/12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1676400"/>
            <a:ext cx="2952750" cy="1971675"/>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4" descr="http://www.transwest.com/ckeditor_assets/pictures/401/content_horse_trailer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113" y="3962400"/>
            <a:ext cx="2952750" cy="1965325"/>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Assessment and Planning</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a:t>Location and facilities</a:t>
            </a:r>
          </a:p>
          <a:p>
            <a:pPr eaLnBrk="1" fontAlgn="auto" hangingPunct="1">
              <a:spcAft>
                <a:spcPts val="0"/>
              </a:spcAft>
              <a:defRPr/>
            </a:pPr>
            <a:r>
              <a:rPr lang="en-US" dirty="0"/>
              <a:t>Animal requirements</a:t>
            </a:r>
          </a:p>
          <a:p>
            <a:pPr lvl="1" eaLnBrk="1" fontAlgn="auto" hangingPunct="1">
              <a:spcAft>
                <a:spcPts val="0"/>
              </a:spcAft>
              <a:buFont typeface="Arial" pitchFamily="34" charset="0"/>
              <a:buChar char="–"/>
              <a:defRPr/>
            </a:pPr>
            <a:r>
              <a:rPr lang="en-US" dirty="0"/>
              <a:t>Food, water, bedding</a:t>
            </a:r>
          </a:p>
          <a:p>
            <a:pPr eaLnBrk="1" fontAlgn="auto" hangingPunct="1">
              <a:spcAft>
                <a:spcPts val="0"/>
              </a:spcAft>
              <a:defRPr/>
            </a:pPr>
            <a:r>
              <a:rPr lang="en-US" dirty="0"/>
              <a:t>Supplies</a:t>
            </a:r>
          </a:p>
          <a:p>
            <a:pPr lvl="1" eaLnBrk="1" fontAlgn="auto" hangingPunct="1">
              <a:spcAft>
                <a:spcPts val="0"/>
              </a:spcAft>
              <a:buFont typeface="Arial" pitchFamily="34" charset="0"/>
              <a:buChar char="–"/>
              <a:defRPr/>
            </a:pPr>
            <a:r>
              <a:rPr lang="en-US" dirty="0"/>
              <a:t>Cleaning</a:t>
            </a:r>
          </a:p>
          <a:p>
            <a:pPr lvl="1" eaLnBrk="1" fontAlgn="auto" hangingPunct="1">
              <a:spcAft>
                <a:spcPts val="0"/>
              </a:spcAft>
              <a:buFont typeface="Arial" pitchFamily="34" charset="0"/>
              <a:buChar char="–"/>
              <a:defRPr/>
            </a:pPr>
            <a:r>
              <a:rPr lang="en-US" dirty="0"/>
              <a:t>Administrative</a:t>
            </a:r>
          </a:p>
          <a:p>
            <a:pPr eaLnBrk="1" fontAlgn="auto" hangingPunct="1">
              <a:spcAft>
                <a:spcPts val="0"/>
              </a:spcAft>
              <a:defRPr/>
            </a:pPr>
            <a:r>
              <a:rPr lang="en-US" dirty="0"/>
              <a:t>Waste management</a:t>
            </a:r>
          </a:p>
          <a:p>
            <a:pPr eaLnBrk="1" fontAlgn="auto" hangingPunct="1">
              <a:spcAft>
                <a:spcPts val="0"/>
              </a:spcAft>
              <a:defRPr/>
            </a:pPr>
            <a:r>
              <a:rPr lang="en-US" dirty="0"/>
              <a:t>Security</a:t>
            </a:r>
          </a:p>
          <a:p>
            <a:pPr eaLnBrk="1" fontAlgn="auto" hangingPunct="1">
              <a:spcAft>
                <a:spcPts val="0"/>
              </a:spcAft>
              <a:defRPr/>
            </a:pPr>
            <a:r>
              <a:rPr lang="en-US" dirty="0" smtClean="0"/>
              <a:t>Personnel</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14342" name="Picture 2" descr="H:\CFSPH\Communal Files\Photo Library\Equine_Horse photos\Horse eating DBW.JPG"/>
          <p:cNvPicPr>
            <a:picLocks noChangeAspect="1" noChangeArrowheads="1"/>
          </p:cNvPicPr>
          <p:nvPr/>
        </p:nvPicPr>
        <p:blipFill>
          <a:blip r:embed="rId3">
            <a:extLst>
              <a:ext uri="{28A0092B-C50C-407E-A947-70E740481C1C}">
                <a14:useLocalDpi xmlns:a14="http://schemas.microsoft.com/office/drawing/2010/main" val="0"/>
              </a:ext>
            </a:extLst>
          </a:blip>
          <a:srcRect r="13028" b="15862"/>
          <a:stretch>
            <a:fillRect/>
          </a:stretch>
        </p:blipFill>
        <p:spPr bwMode="auto">
          <a:xfrm>
            <a:off x="5257800" y="2895600"/>
            <a:ext cx="3136900" cy="2452688"/>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Facilities</a:t>
            </a:r>
            <a:endParaRPr lang="en-US" dirty="0"/>
          </a:p>
        </p:txBody>
      </p:sp>
      <p:sp>
        <p:nvSpPr>
          <p:cNvPr id="3" name="Text Placeholder 2"/>
          <p:cNvSpPr>
            <a:spLocks noGrp="1"/>
          </p:cNvSpPr>
          <p:nvPr>
            <p:ph type="body" idx="1"/>
          </p:nvPr>
        </p:nvSpPr>
        <p:spPr/>
        <p:txBody>
          <a:bodyPr rtlCol="0"/>
          <a:lstStyle/>
          <a:p>
            <a:pPr eaLnBrk="1" fontAlgn="auto" hangingPunct="1">
              <a:spcAft>
                <a:spcPts val="0"/>
              </a:spcAft>
              <a:defRPr/>
            </a:pPr>
            <a:r>
              <a:rPr lang="en-US" dirty="0" smtClean="0"/>
              <a:t>Containment</a:t>
            </a:r>
          </a:p>
          <a:p>
            <a:pPr eaLnBrk="1" fontAlgn="auto" hangingPunct="1">
              <a:spcAft>
                <a:spcPts val="0"/>
              </a:spcAft>
              <a:defRPr/>
            </a:pPr>
            <a:r>
              <a:rPr lang="en-US" dirty="0" smtClean="0"/>
              <a:t>Facility Setup</a:t>
            </a:r>
          </a:p>
          <a:p>
            <a:pPr eaLnBrk="1" fontAlgn="auto" hangingPunct="1">
              <a:spcAft>
                <a:spcPts val="0"/>
              </a:spcAft>
              <a:defRPr/>
            </a:pPr>
            <a:r>
              <a:rPr lang="en-US" dirty="0" smtClean="0"/>
              <a:t>Waste Management</a:t>
            </a:r>
          </a:p>
          <a:p>
            <a:pPr eaLnBrk="1" fontAlgn="auto" hangingPunct="1">
              <a:spcAft>
                <a:spcPts val="0"/>
              </a:spcAft>
              <a:defRPr/>
            </a:pPr>
            <a:r>
              <a:rPr lang="en-US" dirty="0" smtClean="0"/>
              <a:t>Special Needs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smtClean="0"/>
              <a:t>Temporary Shelter: Equine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Shelter Requirements</a:t>
            </a:r>
          </a:p>
        </p:txBody>
      </p:sp>
      <p:sp>
        <p:nvSpPr>
          <p:cNvPr id="3" name="Content Placeholder 2"/>
          <p:cNvSpPr>
            <a:spLocks noGrp="1"/>
          </p:cNvSpPr>
          <p:nvPr>
            <p:ph idx="1"/>
          </p:nvPr>
        </p:nvSpPr>
        <p:spPr>
          <a:xfrm>
            <a:off x="457200" y="1600200"/>
            <a:ext cx="4953000" cy="4648200"/>
          </a:xfrm>
        </p:spPr>
        <p:txBody>
          <a:bodyPr rtlCol="0">
            <a:normAutofit lnSpcReduction="10000"/>
          </a:bodyPr>
          <a:lstStyle/>
          <a:p>
            <a:pPr eaLnBrk="1" fontAlgn="auto" hangingPunct="1">
              <a:spcAft>
                <a:spcPts val="0"/>
              </a:spcAft>
              <a:defRPr/>
            </a:pPr>
            <a:r>
              <a:rPr lang="en-US" dirty="0" smtClean="0"/>
              <a:t>Containment</a:t>
            </a:r>
          </a:p>
          <a:p>
            <a:pPr lvl="1" eaLnBrk="1" fontAlgn="auto" hangingPunct="1">
              <a:spcAft>
                <a:spcPts val="0"/>
              </a:spcAft>
              <a:buFont typeface="Arial" pitchFamily="34" charset="0"/>
              <a:buChar char="–"/>
              <a:defRPr/>
            </a:pPr>
            <a:r>
              <a:rPr lang="en-US" dirty="0" smtClean="0"/>
              <a:t>Sturdy fencing, </a:t>
            </a:r>
            <a:br>
              <a:rPr lang="en-US" dirty="0" smtClean="0"/>
            </a:br>
            <a:r>
              <a:rPr lang="en-US" dirty="0" smtClean="0"/>
              <a:t>pens, stalls</a:t>
            </a:r>
          </a:p>
          <a:p>
            <a:pPr lvl="1" eaLnBrk="1" fontAlgn="auto" hangingPunct="1">
              <a:spcAft>
                <a:spcPts val="0"/>
              </a:spcAft>
              <a:buFont typeface="Arial" pitchFamily="34" charset="0"/>
              <a:buChar char="–"/>
              <a:defRPr/>
            </a:pPr>
            <a:r>
              <a:rPr lang="en-US" dirty="0" smtClean="0"/>
              <a:t>Check for </a:t>
            </a:r>
            <a:br>
              <a:rPr lang="en-US" dirty="0" smtClean="0"/>
            </a:br>
            <a:r>
              <a:rPr lang="en-US" dirty="0" smtClean="0"/>
              <a:t>sharp objects</a:t>
            </a:r>
            <a:endParaRPr lang="en-US" dirty="0"/>
          </a:p>
          <a:p>
            <a:pPr eaLnBrk="1" fontAlgn="auto" hangingPunct="1">
              <a:spcAft>
                <a:spcPts val="0"/>
              </a:spcAft>
              <a:defRPr/>
            </a:pPr>
            <a:r>
              <a:rPr lang="en-US" dirty="0" smtClean="0"/>
              <a:t>Shelter from elements</a:t>
            </a:r>
            <a:endParaRPr lang="en-US" dirty="0"/>
          </a:p>
          <a:p>
            <a:pPr eaLnBrk="1" fontAlgn="auto" hangingPunct="1">
              <a:spcAft>
                <a:spcPts val="0"/>
              </a:spcAft>
              <a:defRPr/>
            </a:pPr>
            <a:r>
              <a:rPr lang="en-US" dirty="0"/>
              <a:t>Temperature control</a:t>
            </a:r>
          </a:p>
          <a:p>
            <a:pPr eaLnBrk="1" fontAlgn="auto" hangingPunct="1">
              <a:spcAft>
                <a:spcPts val="0"/>
              </a:spcAft>
              <a:defRPr/>
            </a:pPr>
            <a:r>
              <a:rPr lang="en-US" dirty="0" smtClean="0"/>
              <a:t>Ventilation</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16390" name="Picture 2" descr="H:\CFSPH\Communal Files\Photo Library\Equine_Horse photos\Horses Mt Hope Ohio_D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505200" cy="2628900"/>
          </a:xfrm>
          <a:prstGeom prst="rect">
            <a:avLst/>
          </a:prstGeom>
          <a:noFill/>
          <a:ln w="952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Shelter Requirements</a:t>
            </a:r>
          </a:p>
        </p:txBody>
      </p:sp>
      <p:sp>
        <p:nvSpPr>
          <p:cNvPr id="17411" name="Content Placeholder 2"/>
          <p:cNvSpPr>
            <a:spLocks noGrp="1"/>
          </p:cNvSpPr>
          <p:nvPr>
            <p:ph idx="1"/>
          </p:nvPr>
        </p:nvSpPr>
        <p:spPr/>
        <p:txBody>
          <a:bodyPr/>
          <a:lstStyle/>
          <a:p>
            <a:pPr eaLnBrk="1" hangingPunct="1"/>
            <a:r>
              <a:rPr lang="en-US" altLang="en-US" smtClean="0"/>
              <a:t>Wood chip or straw bedding</a:t>
            </a:r>
          </a:p>
          <a:p>
            <a:pPr eaLnBrk="1" hangingPunct="1"/>
            <a:r>
              <a:rPr lang="en-US" altLang="en-US" smtClean="0"/>
              <a:t>Waste disposal</a:t>
            </a:r>
          </a:p>
          <a:p>
            <a:pPr eaLnBrk="1" hangingPunct="1"/>
            <a:r>
              <a:rPr lang="en-US" altLang="en-US" smtClean="0"/>
              <a:t>Isolation areas</a:t>
            </a:r>
          </a:p>
          <a:p>
            <a:pPr lvl="1" eaLnBrk="1" hangingPunct="1"/>
            <a:r>
              <a:rPr lang="en-US" altLang="en-US" smtClean="0"/>
              <a:t>Sick animals</a:t>
            </a:r>
          </a:p>
          <a:p>
            <a:pPr lvl="1" eaLnBrk="1" hangingPunct="1"/>
            <a:r>
              <a:rPr lang="en-US" altLang="en-US" smtClean="0"/>
              <a:t>Disease quarantine</a:t>
            </a:r>
          </a:p>
          <a:p>
            <a:pPr eaLnBrk="1" hangingPunct="1"/>
            <a:r>
              <a:rPr lang="en-US" altLang="en-US" smtClean="0"/>
              <a:t>Special care</a:t>
            </a:r>
          </a:p>
          <a:p>
            <a:pPr lvl="1" eaLnBrk="1" hangingPunct="1"/>
            <a:r>
              <a:rPr lang="en-US" altLang="en-US" smtClean="0"/>
              <a:t>Mothers with offspring</a:t>
            </a:r>
          </a:p>
          <a:p>
            <a:pPr lvl="1" eaLnBrk="1" hangingPunct="1"/>
            <a:r>
              <a:rPr lang="en-US" altLang="en-US" smtClean="0"/>
              <a:t>Young animals</a:t>
            </a:r>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17414" name="Picture 2" descr="H:\CFSPH\Communal Files\Photo Library\Equine_Horse photos\Daisy_Kid_DBW.JPG"/>
          <p:cNvPicPr>
            <a:picLocks noChangeAspect="1" noChangeArrowheads="1"/>
          </p:cNvPicPr>
          <p:nvPr/>
        </p:nvPicPr>
        <p:blipFill>
          <a:blip r:embed="rId3">
            <a:extLst>
              <a:ext uri="{28A0092B-C50C-407E-A947-70E740481C1C}">
                <a14:useLocalDpi xmlns:a14="http://schemas.microsoft.com/office/drawing/2010/main" val="0"/>
              </a:ext>
            </a:extLst>
          </a:blip>
          <a:srcRect t="13333"/>
          <a:stretch>
            <a:fillRect/>
          </a:stretch>
        </p:blipFill>
        <p:spPr bwMode="auto">
          <a:xfrm>
            <a:off x="5715000" y="2362200"/>
            <a:ext cx="2617788" cy="3024188"/>
          </a:xfrm>
          <a:prstGeom prst="rect">
            <a:avLst/>
          </a:prstGeom>
          <a:noFill/>
          <a:ln w="952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Possible Shelter Sites</a:t>
            </a:r>
          </a:p>
        </p:txBody>
      </p:sp>
      <p:sp>
        <p:nvSpPr>
          <p:cNvPr id="18435" name="Content Placeholder 2"/>
          <p:cNvSpPr>
            <a:spLocks noGrp="1"/>
          </p:cNvSpPr>
          <p:nvPr>
            <p:ph sz="half" idx="1"/>
          </p:nvPr>
        </p:nvSpPr>
        <p:spPr/>
        <p:txBody>
          <a:bodyPr/>
          <a:lstStyle/>
          <a:p>
            <a:pPr eaLnBrk="1" hangingPunct="1"/>
            <a:r>
              <a:rPr lang="en-US" altLang="en-US" smtClean="0"/>
              <a:t>Sites</a:t>
            </a:r>
          </a:p>
          <a:p>
            <a:pPr lvl="1" eaLnBrk="1" hangingPunct="1"/>
            <a:r>
              <a:rPr lang="en-US" altLang="en-US" sz="2600" smtClean="0"/>
              <a:t>Fairgrounds</a:t>
            </a:r>
          </a:p>
          <a:p>
            <a:pPr lvl="1" eaLnBrk="1" hangingPunct="1"/>
            <a:r>
              <a:rPr lang="en-US" altLang="en-US" sz="2600" smtClean="0"/>
              <a:t>Rodeo arenas</a:t>
            </a:r>
          </a:p>
          <a:p>
            <a:pPr lvl="1" eaLnBrk="1" hangingPunct="1"/>
            <a:r>
              <a:rPr lang="en-US" altLang="en-US" sz="2600" smtClean="0"/>
              <a:t>Public lands</a:t>
            </a:r>
          </a:p>
          <a:p>
            <a:pPr lvl="1" eaLnBrk="1" hangingPunct="1"/>
            <a:r>
              <a:rPr lang="en-US" altLang="en-US" sz="2600" smtClean="0"/>
              <a:t>Sale barns</a:t>
            </a:r>
          </a:p>
          <a:p>
            <a:pPr lvl="1" eaLnBrk="1" hangingPunct="1"/>
            <a:r>
              <a:rPr lang="en-US" altLang="en-US" sz="2600" smtClean="0"/>
              <a:t>Feedlots</a:t>
            </a:r>
          </a:p>
          <a:p>
            <a:pPr lvl="1" eaLnBrk="1" hangingPunct="1"/>
            <a:r>
              <a:rPr lang="en-US" altLang="en-US" sz="2600" smtClean="0"/>
              <a:t>Fenced pastures</a:t>
            </a:r>
          </a:p>
        </p:txBody>
      </p:sp>
      <p:sp>
        <p:nvSpPr>
          <p:cNvPr id="18436" name="Content Placeholder 5"/>
          <p:cNvSpPr>
            <a:spLocks noGrp="1"/>
          </p:cNvSpPr>
          <p:nvPr>
            <p:ph sz="half" idx="2"/>
          </p:nvPr>
        </p:nvSpPr>
        <p:spPr/>
        <p:txBody>
          <a:bodyPr/>
          <a:lstStyle/>
          <a:p>
            <a:pPr eaLnBrk="1" hangingPunct="1"/>
            <a:r>
              <a:rPr lang="en-US" altLang="en-US" smtClean="0"/>
              <a:t>Get proper permission for shelter use</a:t>
            </a:r>
          </a:p>
          <a:p>
            <a:pPr eaLnBrk="1" hangingPunct="1"/>
            <a:r>
              <a:rPr lang="en-US" altLang="en-US" smtClean="0"/>
              <a:t>Shelters built </a:t>
            </a:r>
            <a:br>
              <a:rPr lang="en-US" altLang="en-US" smtClean="0"/>
            </a:br>
            <a:r>
              <a:rPr lang="en-US" altLang="en-US" smtClean="0"/>
              <a:t>on-site</a:t>
            </a:r>
          </a:p>
          <a:p>
            <a:pPr eaLnBrk="1" hangingPunct="1"/>
            <a:r>
              <a:rPr lang="en-US" altLang="en-US" smtClean="0"/>
              <a:t>Sturdy panels, stalls, and gates</a:t>
            </a:r>
          </a:p>
        </p:txBody>
      </p:sp>
      <p:sp>
        <p:nvSpPr>
          <p:cNvPr id="4" name="Date Placeholder 3"/>
          <p:cNvSpPr>
            <a:spLocks noGrp="1"/>
          </p:cNvSpPr>
          <p:nvPr>
            <p:ph type="dt" sz="half" idx="10"/>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Supplies</a:t>
            </a:r>
          </a:p>
        </p:txBody>
      </p:sp>
      <p:sp>
        <p:nvSpPr>
          <p:cNvPr id="3" name="Content Placeholder 2"/>
          <p:cNvSpPr>
            <a:spLocks noGrp="1"/>
          </p:cNvSpPr>
          <p:nvPr>
            <p:ph idx="1"/>
          </p:nvPr>
        </p:nvSpPr>
        <p:spPr>
          <a:xfrm>
            <a:off x="457200" y="1600200"/>
            <a:ext cx="6248400" cy="4876800"/>
          </a:xfrm>
        </p:spPr>
        <p:txBody>
          <a:bodyPr rtlCol="0">
            <a:normAutofit lnSpcReduction="10000"/>
          </a:bodyPr>
          <a:lstStyle/>
          <a:p>
            <a:pPr eaLnBrk="1" fontAlgn="auto" hangingPunct="1">
              <a:spcAft>
                <a:spcPts val="0"/>
              </a:spcAft>
              <a:defRPr/>
            </a:pPr>
            <a:r>
              <a:rPr lang="en-US" dirty="0" smtClean="0"/>
              <a:t>Animal supplies</a:t>
            </a:r>
          </a:p>
          <a:p>
            <a:pPr lvl="1" eaLnBrk="1" fontAlgn="auto" hangingPunct="1">
              <a:spcAft>
                <a:spcPts val="0"/>
              </a:spcAft>
              <a:buFont typeface="Arial" pitchFamily="34" charset="0"/>
              <a:buChar char="–"/>
              <a:defRPr/>
            </a:pPr>
            <a:r>
              <a:rPr lang="en-US" dirty="0" smtClean="0"/>
              <a:t>Halters, lead ropes, buckets</a:t>
            </a:r>
            <a:endParaRPr lang="en-US" dirty="0"/>
          </a:p>
          <a:p>
            <a:pPr eaLnBrk="1" fontAlgn="auto" hangingPunct="1">
              <a:spcAft>
                <a:spcPts val="0"/>
              </a:spcAft>
              <a:defRPr/>
            </a:pPr>
            <a:r>
              <a:rPr lang="en-US" dirty="0" smtClean="0"/>
              <a:t>Cleaning supplies</a:t>
            </a:r>
          </a:p>
          <a:p>
            <a:pPr lvl="1" eaLnBrk="1" fontAlgn="auto" hangingPunct="1">
              <a:spcAft>
                <a:spcPts val="0"/>
              </a:spcAft>
              <a:buFont typeface="Arial" pitchFamily="34" charset="0"/>
              <a:buChar char="–"/>
              <a:defRPr/>
            </a:pPr>
            <a:r>
              <a:rPr lang="en-US" dirty="0" smtClean="0"/>
              <a:t>Buckets, shovels, </a:t>
            </a:r>
            <a:br>
              <a:rPr lang="en-US" dirty="0" smtClean="0"/>
            </a:br>
            <a:r>
              <a:rPr lang="en-US" dirty="0" smtClean="0"/>
              <a:t>stall forks, rakes, wheelbarrows, hoses</a:t>
            </a:r>
            <a:endParaRPr lang="en-US" dirty="0"/>
          </a:p>
          <a:p>
            <a:pPr eaLnBrk="1" fontAlgn="auto" hangingPunct="1">
              <a:spcAft>
                <a:spcPts val="0"/>
              </a:spcAft>
              <a:defRPr/>
            </a:pPr>
            <a:r>
              <a:rPr lang="en-US" dirty="0" smtClean="0"/>
              <a:t>Administrative supplies</a:t>
            </a:r>
          </a:p>
          <a:p>
            <a:pPr lvl="1" eaLnBrk="1" fontAlgn="auto" hangingPunct="1">
              <a:spcAft>
                <a:spcPts val="0"/>
              </a:spcAft>
              <a:buFont typeface="Arial" pitchFamily="34" charset="0"/>
              <a:buChar char="–"/>
              <a:defRPr/>
            </a:pPr>
            <a:r>
              <a:rPr lang="en-US" dirty="0" smtClean="0"/>
              <a:t>Computer, paper, pens, </a:t>
            </a:r>
            <a:br>
              <a:rPr lang="en-US" dirty="0" smtClean="0"/>
            </a:br>
            <a:r>
              <a:rPr lang="en-US" dirty="0" smtClean="0"/>
              <a:t>paperwork forms</a:t>
            </a:r>
          </a:p>
          <a:p>
            <a:pPr lvl="1" eaLnBrk="1" fontAlgn="auto" hangingPunct="1">
              <a:spcAft>
                <a:spcPts val="0"/>
              </a:spcAft>
              <a:buFont typeface="Arial" pitchFamily="34" charset="0"/>
              <a:buChar char="–"/>
              <a:defRPr/>
            </a:pPr>
            <a:r>
              <a:rPr lang="en-US" dirty="0" smtClean="0"/>
              <a:t>Document labor and supplies</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19462" name="Picture 2" descr="H:\CFSPH\Communal Files\Photo Library\Equine_Horse photos\IMG_3010.JPG"/>
          <p:cNvPicPr>
            <a:picLocks noChangeAspect="1" noChangeArrowheads="1"/>
          </p:cNvPicPr>
          <p:nvPr/>
        </p:nvPicPr>
        <p:blipFill>
          <a:blip r:embed="rId3">
            <a:extLst>
              <a:ext uri="{28A0092B-C50C-407E-A947-70E740481C1C}">
                <a14:useLocalDpi xmlns:a14="http://schemas.microsoft.com/office/drawing/2010/main" val="0"/>
              </a:ext>
            </a:extLst>
          </a:blip>
          <a:srcRect l="69827" t="47285"/>
          <a:stretch>
            <a:fillRect/>
          </a:stretch>
        </p:blipFill>
        <p:spPr bwMode="auto">
          <a:xfrm>
            <a:off x="6019800" y="2844800"/>
            <a:ext cx="2332038" cy="2717800"/>
          </a:xfrm>
          <a:prstGeom prst="rect">
            <a:avLst/>
          </a:prstGeom>
          <a:noFill/>
          <a:ln w="2857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Transportation</a:t>
            </a:r>
          </a:p>
        </p:txBody>
      </p:sp>
      <p:sp>
        <p:nvSpPr>
          <p:cNvPr id="3" name="Content Placeholder 2"/>
          <p:cNvSpPr>
            <a:spLocks noGrp="1"/>
          </p:cNvSpPr>
          <p:nvPr>
            <p:ph idx="1"/>
          </p:nvPr>
        </p:nvSpPr>
        <p:spPr>
          <a:xfrm>
            <a:off x="457200" y="1600200"/>
            <a:ext cx="5638800" cy="4648200"/>
          </a:xfrm>
        </p:spPr>
        <p:txBody>
          <a:bodyPr rtlCol="0">
            <a:normAutofit lnSpcReduction="10000"/>
          </a:bodyPr>
          <a:lstStyle/>
          <a:p>
            <a:pPr eaLnBrk="1" fontAlgn="auto" hangingPunct="1">
              <a:spcAft>
                <a:spcPts val="0"/>
              </a:spcAft>
              <a:defRPr/>
            </a:pPr>
            <a:r>
              <a:rPr lang="en-US" dirty="0"/>
              <a:t>All-weather surface road</a:t>
            </a:r>
          </a:p>
          <a:p>
            <a:pPr lvl="1" eaLnBrk="1" fontAlgn="auto" hangingPunct="1">
              <a:spcAft>
                <a:spcPts val="0"/>
              </a:spcAft>
              <a:buFont typeface="Arial" pitchFamily="34" charset="0"/>
              <a:buChar char="–"/>
              <a:defRPr/>
            </a:pPr>
            <a:r>
              <a:rPr lang="en-US" dirty="0"/>
              <a:t>Two lane </a:t>
            </a:r>
          </a:p>
          <a:p>
            <a:pPr lvl="1" eaLnBrk="1" fontAlgn="auto" hangingPunct="1">
              <a:spcAft>
                <a:spcPts val="0"/>
              </a:spcAft>
              <a:buFont typeface="Arial" pitchFamily="34" charset="0"/>
              <a:buChar char="–"/>
              <a:defRPr/>
            </a:pPr>
            <a:r>
              <a:rPr lang="en-US" dirty="0"/>
              <a:t>One way traffic flow</a:t>
            </a:r>
          </a:p>
          <a:p>
            <a:pPr eaLnBrk="1" fontAlgn="auto" hangingPunct="1">
              <a:spcAft>
                <a:spcPts val="0"/>
              </a:spcAft>
              <a:defRPr/>
            </a:pPr>
            <a:r>
              <a:rPr lang="en-US" dirty="0"/>
              <a:t>Unload animals </a:t>
            </a:r>
            <a:r>
              <a:rPr lang="en-US" dirty="0" smtClean="0"/>
              <a:t/>
            </a:r>
            <a:br>
              <a:rPr lang="en-US" dirty="0" smtClean="0"/>
            </a:br>
            <a:r>
              <a:rPr lang="en-US" dirty="0" smtClean="0"/>
              <a:t>at distance from </a:t>
            </a:r>
            <a:br>
              <a:rPr lang="en-US" dirty="0" smtClean="0"/>
            </a:br>
            <a:r>
              <a:rPr lang="en-US" dirty="0" smtClean="0"/>
              <a:t>the </a:t>
            </a:r>
            <a:r>
              <a:rPr lang="en-US" dirty="0"/>
              <a:t>shelter</a:t>
            </a:r>
          </a:p>
          <a:p>
            <a:pPr eaLnBrk="1" fontAlgn="auto" hangingPunct="1">
              <a:spcAft>
                <a:spcPts val="0"/>
              </a:spcAft>
              <a:defRPr/>
            </a:pPr>
            <a:r>
              <a:rPr lang="en-US" dirty="0"/>
              <a:t>Vehicles left at shelter should be cleaned and </a:t>
            </a:r>
            <a:r>
              <a:rPr lang="en-US" dirty="0" smtClean="0"/>
              <a:t>disinfected</a:t>
            </a:r>
            <a:endParaRPr lang="en-US" dirty="0"/>
          </a:p>
        </p:txBody>
      </p:sp>
      <p:sp>
        <p:nvSpPr>
          <p:cNvPr id="4" name="Date Placeholder 3"/>
          <p:cNvSpPr>
            <a:spLocks noGrp="1"/>
          </p:cNvSpPr>
          <p:nvPr>
            <p:ph type="dt" sz="half" idx="2"/>
          </p:nvPr>
        </p:nvSpPr>
        <p:spPr/>
        <p:txBody>
          <a:bodyPr/>
          <a:lstStyle/>
          <a:p>
            <a:pPr>
              <a:defRPr/>
            </a:pPr>
            <a:r>
              <a:rPr lang="en-US" smtClean="0"/>
              <a:t>Just In Time Training</a:t>
            </a:r>
            <a:endParaRPr lang="en-US" dirty="0"/>
          </a:p>
        </p:txBody>
      </p:sp>
      <p:sp>
        <p:nvSpPr>
          <p:cNvPr id="5" name="Footer Placeholder 4"/>
          <p:cNvSpPr>
            <a:spLocks noGrp="1"/>
          </p:cNvSpPr>
          <p:nvPr>
            <p:ph type="ftr" sz="quarter" idx="3"/>
          </p:nvPr>
        </p:nvSpPr>
        <p:spPr/>
        <p:txBody>
          <a:bodyPr/>
          <a:lstStyle/>
          <a:p>
            <a:pPr>
              <a:defRPr/>
            </a:pPr>
            <a:r>
              <a:rPr lang="en-US"/>
              <a:t>Temporary Shelter: Equine</a:t>
            </a:r>
            <a:endParaRPr lang="en-US" dirty="0"/>
          </a:p>
        </p:txBody>
      </p:sp>
      <p:pic>
        <p:nvPicPr>
          <p:cNvPr id="20486" name="Picture 2" descr="H:\CFSPH\Communal Files\Photo Library\Equine_Horse photos\HST_JoeyAstling\DSC00058.JPG"/>
          <p:cNvPicPr>
            <a:picLocks noChangeAspect="1" noChangeArrowheads="1"/>
          </p:cNvPicPr>
          <p:nvPr/>
        </p:nvPicPr>
        <p:blipFill>
          <a:blip r:embed="rId3">
            <a:extLst>
              <a:ext uri="{28A0092B-C50C-407E-A947-70E740481C1C}">
                <a14:useLocalDpi xmlns:a14="http://schemas.microsoft.com/office/drawing/2010/main" val="0"/>
              </a:ext>
            </a:extLst>
          </a:blip>
          <a:srcRect l="7761" t="28966" r="13359" b="30804"/>
          <a:stretch>
            <a:fillRect/>
          </a:stretch>
        </p:blipFill>
        <p:spPr bwMode="auto">
          <a:xfrm>
            <a:off x="5105400" y="3021013"/>
            <a:ext cx="3657600" cy="1398587"/>
          </a:xfrm>
          <a:prstGeom prst="rect">
            <a:avLst/>
          </a:prstGeom>
          <a:noFill/>
          <a:ln w="9525">
            <a:solidFill>
              <a:srgbClr val="F47D5A"/>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7664</TotalTime>
  <Words>2560</Words>
  <Application>Microsoft Office PowerPoint</Application>
  <PresentationFormat>On-screen Show (4:3)</PresentationFormat>
  <Paragraphs>195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Verdana</vt:lpstr>
      <vt:lpstr>Wingdings</vt:lpstr>
      <vt:lpstr>Just In Time 2014</vt:lpstr>
      <vt:lpstr>Temporary Sheltering</vt:lpstr>
      <vt:lpstr>Situations</vt:lpstr>
      <vt:lpstr>Assessment and Planning</vt:lpstr>
      <vt:lpstr>Facilities</vt:lpstr>
      <vt:lpstr>Shelter Requirements</vt:lpstr>
      <vt:lpstr>Shelter Requirements</vt:lpstr>
      <vt:lpstr>Possible Shelter Sites</vt:lpstr>
      <vt:lpstr>Supplies</vt:lpstr>
      <vt:lpstr>Transportation</vt:lpstr>
      <vt:lpstr>Equine Housing</vt:lpstr>
      <vt:lpstr>Waste Management</vt:lpstr>
      <vt:lpstr>Animal Requirements</vt:lpstr>
      <vt:lpstr>Animal Care</vt:lpstr>
      <vt:lpstr>Isolation Areas</vt:lpstr>
      <vt:lpstr>Safety and Security</vt:lpstr>
      <vt:lpstr>Veterinary Care</vt:lpstr>
      <vt:lpstr>Equine Handling</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Sheltering: Equine</dc:title>
  <dc:subject>Just In Time Training Resources</dc:subject>
  <dc:creator>Glenda Dvorak, DVM, MPH, DACVPM;Abbey Smith</dc:creator>
  <dc:description>Developed June 2010
Reviewed by: JPMogan, DVM, L Cole, DVM,</dc:description>
  <cp:lastModifiedBy>Glenda Dvorak</cp:lastModifiedBy>
  <cp:revision>463</cp:revision>
  <cp:lastPrinted>2014-01-09T22:54:18Z</cp:lastPrinted>
  <dcterms:created xsi:type="dcterms:W3CDTF">2010-02-26T02:19:00Z</dcterms:created>
  <dcterms:modified xsi:type="dcterms:W3CDTF">2014-07-07T21:23:20Z</dcterms:modified>
  <cp:category>MSP Just-In-Time Training</cp:category>
</cp:coreProperties>
</file>