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98" r:id="rId2"/>
  </p:sldMasterIdLst>
  <p:notesMasterIdLst>
    <p:notesMasterId r:id="rId24"/>
  </p:notesMasterIdLst>
  <p:handoutMasterIdLst>
    <p:handoutMasterId r:id="rId25"/>
  </p:handoutMasterIdLst>
  <p:sldIdLst>
    <p:sldId id="388" r:id="rId3"/>
    <p:sldId id="389" r:id="rId4"/>
    <p:sldId id="444" r:id="rId5"/>
    <p:sldId id="425" r:id="rId6"/>
    <p:sldId id="441" r:id="rId7"/>
    <p:sldId id="409" r:id="rId8"/>
    <p:sldId id="431" r:id="rId9"/>
    <p:sldId id="417" r:id="rId10"/>
    <p:sldId id="451" r:id="rId11"/>
    <p:sldId id="442" r:id="rId12"/>
    <p:sldId id="445" r:id="rId13"/>
    <p:sldId id="413" r:id="rId14"/>
    <p:sldId id="432" r:id="rId15"/>
    <p:sldId id="416" r:id="rId16"/>
    <p:sldId id="427" r:id="rId17"/>
    <p:sldId id="450" r:id="rId18"/>
    <p:sldId id="418" r:id="rId19"/>
    <p:sldId id="436" r:id="rId20"/>
    <p:sldId id="422" r:id="rId21"/>
    <p:sldId id="423" r:id="rId22"/>
    <p:sldId id="40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D5A"/>
    <a:srgbClr val="F26336"/>
    <a:srgbClr val="FAAA6E"/>
    <a:srgbClr val="FBC093"/>
    <a:srgbClr val="FFE6B9"/>
    <a:srgbClr val="FFD07D"/>
    <a:srgbClr val="FFFF99"/>
    <a:srgbClr val="C1DDF5"/>
    <a:srgbClr val="F99951"/>
    <a:srgbClr val="F48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73022" autoAdjust="0"/>
  </p:normalViewPr>
  <p:slideViewPr>
    <p:cSldViewPr>
      <p:cViewPr varScale="1">
        <p:scale>
          <a:sx n="48" d="100"/>
          <a:sy n="48" d="100"/>
        </p:scale>
        <p:origin x="-1470" y="-102"/>
      </p:cViewPr>
      <p:guideLst>
        <p:guide orient="horz" pos="2160"/>
        <p:guide pos="2880"/>
      </p:guideLst>
    </p:cSldViewPr>
  </p:slideViewPr>
  <p:outlineViewPr>
    <p:cViewPr>
      <p:scale>
        <a:sx n="33" d="100"/>
        <a:sy n="33" d="100"/>
      </p:scale>
      <p:origin x="0" y="1173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76" d="100"/>
          <a:sy n="76" d="100"/>
        </p:scale>
        <p:origin x="-268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0" y="228225"/>
            <a:ext cx="3169920" cy="480060"/>
          </a:xfrm>
          <a:prstGeom prst="rect">
            <a:avLst/>
          </a:prstGeom>
        </p:spPr>
        <p:txBody>
          <a:bodyPr vert="horz" lIns="95721" tIns="47861" rIns="95721" bIns="47861" rtlCol="0"/>
          <a:lstStyle>
            <a:lvl1pPr algn="l">
              <a:defRPr sz="1300"/>
            </a:lvl1pPr>
          </a:lstStyle>
          <a:p>
            <a:r>
              <a:rPr lang="en-US" sz="1000" dirty="0"/>
              <a:t>Just-In-Time Training for Animal Disease Emergencies</a:t>
            </a:r>
          </a:p>
        </p:txBody>
      </p:sp>
      <p:sp>
        <p:nvSpPr>
          <p:cNvPr id="3" name="Date Placeholder 2"/>
          <p:cNvSpPr>
            <a:spLocks noGrp="1"/>
          </p:cNvSpPr>
          <p:nvPr>
            <p:ph type="dt" sz="quarter" idx="1"/>
          </p:nvPr>
        </p:nvSpPr>
        <p:spPr>
          <a:xfrm>
            <a:off x="3901440" y="228225"/>
            <a:ext cx="3169920" cy="480060"/>
          </a:xfrm>
          <a:prstGeom prst="rect">
            <a:avLst/>
          </a:prstGeom>
        </p:spPr>
        <p:txBody>
          <a:bodyPr vert="horz" lIns="95721" tIns="47861" rIns="95721" bIns="47861" rtlCol="0"/>
          <a:lstStyle>
            <a:lvl1pPr algn="r">
              <a:defRPr sz="1300"/>
            </a:lvl1pPr>
          </a:lstStyle>
          <a:p>
            <a:r>
              <a:rPr lang="en-US" sz="1000" dirty="0"/>
              <a:t>Temporary Sheltering: Companion Animals</a:t>
            </a:r>
          </a:p>
        </p:txBody>
      </p:sp>
      <p:sp>
        <p:nvSpPr>
          <p:cNvPr id="4" name="Footer Placeholder 3"/>
          <p:cNvSpPr>
            <a:spLocks noGrp="1"/>
          </p:cNvSpPr>
          <p:nvPr>
            <p:ph type="ftr" sz="quarter" idx="2"/>
          </p:nvPr>
        </p:nvSpPr>
        <p:spPr>
          <a:xfrm>
            <a:off x="243840" y="8892915"/>
            <a:ext cx="3169920" cy="480060"/>
          </a:xfrm>
          <a:prstGeom prst="rect">
            <a:avLst/>
          </a:prstGeom>
        </p:spPr>
        <p:txBody>
          <a:bodyPr vert="horz" lIns="95721" tIns="47861" rIns="95721" bIns="47861" rtlCol="0" anchor="b"/>
          <a:lstStyle>
            <a:lvl1pPr algn="l">
              <a:defRPr sz="1300"/>
            </a:lvl1pPr>
          </a:lstStyle>
          <a:p>
            <a:r>
              <a:rPr lang="en-US" sz="1000" dirty="0"/>
              <a:t>Multi-State Partnership for Security in Agriculture; </a:t>
            </a:r>
          </a:p>
          <a:p>
            <a:r>
              <a:rPr lang="en-US" sz="1000" dirty="0"/>
              <a:t>Center for Food Security and Public Health</a:t>
            </a:r>
          </a:p>
        </p:txBody>
      </p:sp>
      <p:sp>
        <p:nvSpPr>
          <p:cNvPr id="5" name="Slide Number Placeholder 4"/>
          <p:cNvSpPr>
            <a:spLocks noGrp="1"/>
          </p:cNvSpPr>
          <p:nvPr>
            <p:ph type="sldNum" sz="quarter" idx="3"/>
          </p:nvPr>
        </p:nvSpPr>
        <p:spPr>
          <a:xfrm>
            <a:off x="3901440" y="8892915"/>
            <a:ext cx="3169920" cy="480060"/>
          </a:xfrm>
          <a:prstGeom prst="rect">
            <a:avLst/>
          </a:prstGeom>
        </p:spPr>
        <p:txBody>
          <a:bodyPr vert="horz" lIns="95721" tIns="47861" rIns="95721" bIns="47861" rtlCol="0" anchor="b"/>
          <a:lstStyle>
            <a:lvl1pPr algn="r">
              <a:defRPr sz="1300"/>
            </a:lvl1pPr>
          </a:lstStyle>
          <a:p>
            <a:r>
              <a:rPr lang="en-US" sz="1000" dirty="0"/>
              <a:t>December 2012</a:t>
            </a:r>
          </a:p>
          <a:p>
            <a:fld id="{E43E7F44-CF60-445B-AADF-8F267F8193CA}" type="slidenum">
              <a:rPr lang="en-US" sz="1000"/>
              <a:pPr/>
              <a:t>‹#›</a:t>
            </a:fld>
            <a:endParaRPr lang="en-US" sz="1000" dirty="0"/>
          </a:p>
        </p:txBody>
      </p:sp>
    </p:spTree>
    <p:extLst>
      <p:ext uri="{BB962C8B-B14F-4D97-AF65-F5344CB8AC3E}">
        <p14:creationId xmlns:p14="http://schemas.microsoft.com/office/powerpoint/2010/main" val="8233135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169920" cy="480060"/>
          </a:xfrm>
          <a:prstGeom prst="rect">
            <a:avLst/>
          </a:prstGeom>
        </p:spPr>
        <p:txBody>
          <a:bodyPr vert="horz" lIns="95721" tIns="47861" rIns="95721" bIns="47861" rtlCol="0"/>
          <a:lstStyle>
            <a:lvl1pPr algn="l">
              <a:defRPr sz="1300"/>
            </a:lvl1pPr>
          </a:lstStyle>
          <a:p>
            <a:endParaRPr lang="en-US"/>
          </a:p>
        </p:txBody>
      </p:sp>
      <p:sp>
        <p:nvSpPr>
          <p:cNvPr id="3" name="Date Placeholder 2"/>
          <p:cNvSpPr>
            <a:spLocks noGrp="1"/>
          </p:cNvSpPr>
          <p:nvPr>
            <p:ph type="dt" idx="1"/>
          </p:nvPr>
        </p:nvSpPr>
        <p:spPr>
          <a:xfrm>
            <a:off x="4143587" y="6"/>
            <a:ext cx="3169920" cy="480060"/>
          </a:xfrm>
          <a:prstGeom prst="rect">
            <a:avLst/>
          </a:prstGeom>
        </p:spPr>
        <p:txBody>
          <a:bodyPr vert="horz" lIns="95721" tIns="47861" rIns="95721" bIns="47861"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5721" tIns="47861" rIns="95721" bIns="47861"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721" tIns="47861" rIns="95721" bIns="4786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5721" tIns="47861" rIns="95721" bIns="47861" rtlCol="0" anchor="b"/>
          <a:lstStyle>
            <a:lvl1pPr algn="l">
              <a:defRPr sz="1300"/>
            </a:lvl1pPr>
          </a:lstStyle>
          <a:p>
            <a:r>
              <a:rPr lang="en-US" smtClean="0"/>
              <a:t>MSP, CFSPH - 2010</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21" tIns="47861" rIns="95721" bIns="47861"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14103693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0" dirty="0" smtClean="0"/>
              <a:t>The temporary sheltering of companion</a:t>
            </a:r>
            <a:r>
              <a:rPr lang="en-US" b="0" baseline="0" dirty="0" smtClean="0"/>
              <a:t> animal</a:t>
            </a:r>
            <a:r>
              <a:rPr lang="en-US" b="0" dirty="0" smtClean="0"/>
              <a:t> species may be a</a:t>
            </a:r>
            <a:r>
              <a:rPr lang="en-US" b="0" baseline="0" dirty="0" smtClean="0"/>
              <a:t> necessary action following a natural disaster</a:t>
            </a:r>
            <a:r>
              <a:rPr lang="en-US" b="0" dirty="0" smtClean="0"/>
              <a:t>. This </a:t>
            </a:r>
            <a:r>
              <a:rPr lang="en-US" b="0" baseline="0" dirty="0" smtClean="0"/>
              <a:t>Just-In-Time training presentation will focus on issues to address when planning for and implementing temporary sheltering situations for companion animal species.</a:t>
            </a:r>
            <a:endParaRPr lang="en-US" b="0" i="1" dirty="0" smtClean="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57468">
              <a:defRPr/>
            </a:pPr>
            <a:r>
              <a:rPr lang="en-US" sz="1300" dirty="0"/>
              <a:t>The pet shelter should be staffed by qualified animal care personnel with animal handling experience. If at all possible, these individuals should have been vaccinated against rabies prior to the event. </a:t>
            </a:r>
            <a:r>
              <a:rPr lang="en-US" b="0" baseline="0" dirty="0" smtClean="0"/>
              <a:t>Records regarding vaccination status for rabies and tetanus for staff members should be maintained. </a:t>
            </a:r>
            <a:r>
              <a:rPr lang="en-US" sz="1300" dirty="0"/>
              <a:t>If volunteers will be used to maintain the shelter, it is best that these individuals be registered and trained before a disaster situation.  If this is not possible, volunteers assisting at the shelter should receive proper training prior to caring for the animals. A volunteer coordinator should be designated to manage volunteer recruitment, registration, job assignments, orientation and training. Training for volunteers should include the Incident Command System, animal handling procedures, personal protection measures, and infection control policies. The Incident Command System (ICS) will be critical to the operation and success of the shelter; therefore all managerial and volunteer personnel involved should be familiar with ICS terminology and assignments for the shelter. Proper </a:t>
            </a:r>
            <a:r>
              <a:rPr lang="en-US" b="0" i="0" baseline="0" dirty="0" smtClean="0"/>
              <a:t>animal handling procedures should be reviewed to insure the safety of the animals and handlers. P</a:t>
            </a:r>
            <a:r>
              <a:rPr lang="en-US" b="0" baseline="0" dirty="0" smtClean="0"/>
              <a:t>ersonnel should wear proper PPE when needed. The type of PPE to be worn will vary depending on the situation and risk of exposure. Infection control policies will also be essential for the shelter and should be followed by all p</a:t>
            </a:r>
            <a:r>
              <a:rPr lang="en-US" b="0" i="0" baseline="0" dirty="0" smtClean="0"/>
              <a:t>ersonnel, including volunteers. </a:t>
            </a:r>
            <a:r>
              <a:rPr lang="en-US" b="0" baseline="0" dirty="0" smtClean="0"/>
              <a:t>Any bites or injuries must be reported immediately. First aid supplies should be available, with guidelines detailing procedures to follow in case of a bite, suspected zoonotic disease exposure, or medical emergency.</a:t>
            </a:r>
            <a:endParaRPr lang="en-US" sz="1300"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74968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look at procedures to use once</a:t>
            </a:r>
            <a:r>
              <a:rPr lang="en-US" baseline="0" dirty="0" smtClean="0"/>
              <a:t> animals start arriving at the temporary shelter. </a:t>
            </a:r>
            <a:r>
              <a:rPr lang="en-US" sz="1300" dirty="0"/>
              <a:t>The intake and registration area will be the location where pet owners arrive with their animals and fill out the paperwork necessary to house their pets in the shelter. During the intake process a copy of the shelter’s rules and owner’s responsibilities should be distributed.</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315868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dirty="0" smtClean="0"/>
              <a:t>All</a:t>
            </a:r>
            <a:r>
              <a:rPr lang="en-US" b="0" baseline="0" dirty="0" smtClean="0"/>
              <a:t> animals entering the shelter must be assigned an identification or tracking number to be used while at the facility. This number should be placed on a color-coded temporary identification collar placed around the animal’s neck. Each family should be give a matching colored band to place on their wrists. This band must be worn for the owner to access their animal(s) while at the shelter. All animals entering the facility should also have a record sheet. This page of data should include the animal’s identification number and a complete description of the animal (including the animal’s name (if known), sex, color, age, breed, scars, injuries, and any other identifying characteristics). If the animal was brought in by its owner, owner information (name, cell phone number) and any vaccination information should be documented. In the case of displaced or rescued animals, the location where the animal was found, by whom, and on what date should be recorded. The animal’s record sheet should be placed in vinyl sheet protector with a zip tie to attach to its cage or kennel. All rescued or displaced animals entering the facility should be photographed. A book of photographs can then be made available to owners looking for lost pets, rather than walking through the animal shelter facility. </a:t>
            </a:r>
            <a:r>
              <a:rPr lang="en-US" b="0" dirty="0" smtClean="0"/>
              <a:t>To ensure that animals are returned to their rightful owners,</a:t>
            </a:r>
            <a:r>
              <a:rPr lang="en-US" b="0" baseline="0" dirty="0" smtClean="0"/>
              <a:t> an identification number should be the only information displayed with the photograph. </a:t>
            </a:r>
          </a:p>
          <a:p>
            <a:pPr defTabSz="957468">
              <a:defRPr/>
            </a:pPr>
            <a:endParaRPr lang="en-US" b="0" baseline="0" dirty="0" smtClean="0"/>
          </a:p>
          <a:p>
            <a:r>
              <a:rPr lang="en-US" b="0" baseline="0" dirty="0" smtClean="0"/>
              <a:t>[Photo shows a cat with a temporary animal identification collar. Photo from www.tabband.com]</a:t>
            </a:r>
            <a:endParaRPr lang="en-US" b="0"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dirty="0"/>
          </a:p>
        </p:txBody>
      </p:sp>
    </p:spTree>
    <p:extLst>
      <p:ext uri="{BB962C8B-B14F-4D97-AF65-F5344CB8AC3E}">
        <p14:creationId xmlns:p14="http://schemas.microsoft.com/office/powerpoint/2010/main" val="143655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all animals should be assessed and given a physical examination by a veterinarian. </a:t>
            </a:r>
            <a:r>
              <a:rPr lang="en-US" baseline="0" dirty="0" smtClean="0"/>
              <a:t>All lost or displaced animals should be scanned for a microchip. </a:t>
            </a:r>
            <a:r>
              <a:rPr lang="en-US" dirty="0" smtClean="0"/>
              <a:t>Actions taken after intake and assessment will</a:t>
            </a:r>
            <a:r>
              <a:rPr lang="en-US" b="1" baseline="0" dirty="0" smtClean="0"/>
              <a:t> </a:t>
            </a:r>
            <a:r>
              <a:rPr lang="en-US" dirty="0" smtClean="0"/>
              <a:t>differ depending on the disaster</a:t>
            </a:r>
            <a:r>
              <a:rPr lang="en-US" baseline="0" dirty="0" smtClean="0"/>
              <a:t> situation. If animals have been exposed to flood waters or skin contaminants, bathing may be necessary. Animals exposed to smoke may require oxygen treatment. </a:t>
            </a:r>
            <a:r>
              <a:rPr lang="en-US" sz="1300" dirty="0"/>
              <a:t>Dogs and cats should be treated for intestinal parasites while staying at the shelter. This is particularly important when the pet is younger than 6 months old. </a:t>
            </a:r>
            <a:r>
              <a:rPr lang="en-US" baseline="0" dirty="0" smtClean="0"/>
              <a:t>External parasite treatments (i.e., flea and tick preventives) may be needed depending on the season and region. </a:t>
            </a:r>
            <a:r>
              <a:rPr lang="en-US" sz="1300" dirty="0"/>
              <a:t>All dogs, cats, and ferrets must have proof of current vaccination against rabies, or be vaccinated upon entry to the shelter. </a:t>
            </a:r>
            <a:r>
              <a:rPr lang="en-US" baseline="0" dirty="0" smtClean="0"/>
              <a:t>Vaccinations for additional infectious diseases may be indicated, especially if prolonged housing is anticipated.</a:t>
            </a:r>
            <a:r>
              <a:rPr lang="en-US" dirty="0" smtClean="0"/>
              <a:t> Sick or injured animals presented to the shelter must</a:t>
            </a:r>
            <a:r>
              <a:rPr lang="en-US" baseline="0" dirty="0" smtClean="0"/>
              <a:t> be triaged. C</a:t>
            </a:r>
            <a:r>
              <a:rPr lang="en-US" sz="1300" dirty="0"/>
              <a:t>ases requiring care beyond the resources of the temporary shelter may need to be transferred to appropriate facilities, if possible.</a:t>
            </a:r>
            <a:r>
              <a:rPr lang="en-US" dirty="0" smtClean="0"/>
              <a:t> </a:t>
            </a:r>
            <a:endParaRPr lang="en-US" sz="1300" dirty="0"/>
          </a:p>
          <a:p>
            <a:endParaRPr lang="en-US" baseline="0" dirty="0" smtClean="0"/>
          </a:p>
          <a:p>
            <a:pPr defTabSz="957468">
              <a:defRPr/>
            </a:pPr>
            <a:r>
              <a:rPr lang="en-US" baseline="0" dirty="0" smtClean="0"/>
              <a:t>[Top photo shows veterinarian looking for a microchip. Photo from Kevan Flaming, Iowa State University; Bottom photo shows a cat being vaccinated. Photo from Andrew Kingsbury,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3082853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dirty="0" smtClean="0"/>
              <a:t>It is important to remember that animal behavior can be abnormal in times of stress. New surroundings coupled with an increase in handling may alter the way animals act. Normally docile animals</a:t>
            </a:r>
            <a:r>
              <a:rPr lang="en-US" b="0" baseline="0" dirty="0" smtClean="0"/>
              <a:t> may become aggressive due to fear or stress from the situation, and therefore more apt to bite or scratch caretakers. Volunteers will have a </a:t>
            </a:r>
            <a:r>
              <a:rPr lang="en-US" sz="1300" dirty="0"/>
              <a:t>wide range of experience, skills, and abilities of handling animals, providing training in animal handling and safety prior to helping in the shelter can </a:t>
            </a:r>
            <a:r>
              <a:rPr lang="en-US" b="0" baseline="0" dirty="0" smtClean="0"/>
              <a:t>minimize stress for the animal and </a:t>
            </a:r>
            <a:r>
              <a:rPr lang="en-US" sz="1300" dirty="0"/>
              <a:t>decrease the risk of injury to the volunteer. Any known, highly aggressive animal should only be handled by experienced personnel. Cages of these animals should be indicated with signage. Any bite or scratch must be reported immediately. </a:t>
            </a:r>
            <a:r>
              <a:rPr lang="en-US" b="0" baseline="0" dirty="0" smtClean="0"/>
              <a:t>Many animals brought to the shelter will be coming with unknown histories. In addition to the risk of bacterial infection, some animal bites may carry a risk of rabies. Reporting the incident will allow for assessment of risk and need for post-exposure rabies vaccination if warranted. </a:t>
            </a:r>
          </a:p>
          <a:p>
            <a:pPr defTabSz="957468">
              <a:defRPr/>
            </a:pPr>
            <a:endParaRPr lang="en-US" b="0" baseline="0" dirty="0" smtClean="0"/>
          </a:p>
          <a:p>
            <a:r>
              <a:rPr lang="en-US" b="0" baseline="0" dirty="0" smtClean="0"/>
              <a:t>[Photo show a cat being isolated for observation. Photo from </a:t>
            </a:r>
            <a:r>
              <a:rPr lang="en-US" b="0" baseline="0" dirty="0" err="1" smtClean="0"/>
              <a:t>Dani</a:t>
            </a:r>
            <a:r>
              <a:rPr lang="en-US" b="0" baseline="0" dirty="0" smtClean="0"/>
              <a:t> </a:t>
            </a:r>
            <a:r>
              <a:rPr lang="en-US" b="0" baseline="0" dirty="0" err="1" smtClean="0"/>
              <a:t>Ausen</a:t>
            </a:r>
            <a:r>
              <a:rPr lang="en-US" b="0" baseline="0" dirty="0" smtClean="0"/>
              <a:t>, Iowa State University]</a:t>
            </a:r>
            <a:endParaRPr lang="en-US" b="0"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124785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dirty="0" smtClean="0"/>
              <a:t>Every animal brought to the shelter  needs its own housing</a:t>
            </a:r>
            <a:r>
              <a:rPr lang="en-US" b="0" baseline="0" dirty="0" smtClean="0"/>
              <a:t>. </a:t>
            </a:r>
            <a:r>
              <a:rPr lang="en-US" b="0" dirty="0" smtClean="0"/>
              <a:t>If possible, o</a:t>
            </a:r>
            <a:r>
              <a:rPr lang="en-US" b="0" baseline="0" dirty="0" smtClean="0"/>
              <a:t>wners bringing their pets to</a:t>
            </a:r>
            <a:r>
              <a:rPr lang="en-US" b="0" dirty="0" smtClean="0"/>
              <a:t>  a temporary shelter should be asked to provide</a:t>
            </a:r>
            <a:r>
              <a:rPr lang="en-US" b="0" baseline="0" dirty="0" smtClean="0"/>
              <a:t> a clearly labeled cage or carrier for their pets. </a:t>
            </a:r>
            <a:r>
              <a:rPr lang="en-US" b="0" dirty="0" smtClean="0"/>
              <a:t>Humane organizations may have a number of cages available for use during a disaster. </a:t>
            </a:r>
            <a:r>
              <a:rPr lang="en-US" b="0" baseline="0" dirty="0" smtClean="0"/>
              <a:t>Crates or cages must be of adequate size to allow the animals movement and room to rest. </a:t>
            </a:r>
            <a:r>
              <a:rPr lang="en-US" b="0" dirty="0" smtClean="0"/>
              <a:t>Plastic crates are</a:t>
            </a:r>
            <a:r>
              <a:rPr lang="en-US" b="0" baseline="0" dirty="0" smtClean="0"/>
              <a:t> commonly used; </a:t>
            </a:r>
            <a:r>
              <a:rPr lang="en-US" b="0" dirty="0" smtClean="0"/>
              <a:t>wire cages and collapsible cages provide better ventilation which</a:t>
            </a:r>
            <a:r>
              <a:rPr lang="en-US" b="0" baseline="0" dirty="0" smtClean="0"/>
              <a:t> is </a:t>
            </a:r>
            <a:r>
              <a:rPr lang="en-US" b="0" dirty="0" smtClean="0"/>
              <a:t>especially important in hot climates and they can be easier to clean.</a:t>
            </a:r>
            <a:r>
              <a:rPr lang="en-US" b="0" baseline="0" dirty="0" smtClean="0"/>
              <a:t> </a:t>
            </a:r>
            <a:r>
              <a:rPr lang="en-US" b="0" dirty="0" smtClean="0"/>
              <a:t>Dog kennels should be large enough to hold 2 no-spill bowls and allow enough room for dogs to stand and turn around. Cages for cats should be large enough to hold a small litter pan and two small dishes and allow cats enough room to lie down. </a:t>
            </a:r>
          </a:p>
          <a:p>
            <a:pPr defTabSz="957468">
              <a:defRPr/>
            </a:pPr>
            <a:endParaRPr lang="en-US" b="0" baseline="0" dirty="0" smtClean="0"/>
          </a:p>
          <a:p>
            <a:r>
              <a:rPr lang="en-US" sz="1300" dirty="0"/>
              <a:t>The animal housing areas should be established in an area that is easy to clean and disinfect. Facilities with concrete, tile, or vinyl floors with floor drainage can allow for easy cleaning during operation and after closing the shelter. </a:t>
            </a:r>
            <a:r>
              <a:rPr lang="en-US" b="0" baseline="0" dirty="0" smtClean="0"/>
              <a:t>S</a:t>
            </a:r>
            <a:r>
              <a:rPr lang="en-US" sz="1300" dirty="0"/>
              <a:t>eparate housing areas should be established for each species (e.g., dog area, cat area), as well as having areas for elderly animals and animals sensitive to noise; animals that are too aggressive to handle; sick and injured animals; and animals in heat. Each housing area will typically consists of rows and stacks of the animal crates or kennels. Each animal housing area should be set up so that shelter staff and visitors are able to travel unobstructed to the shelter’s emergency exits. </a:t>
            </a:r>
            <a:r>
              <a:rPr lang="en-US" b="0" dirty="0" smtClean="0"/>
              <a:t>If possible, cages should be positioned so animals have a</a:t>
            </a:r>
            <a:r>
              <a:rPr lang="en-US" b="0" baseline="0" dirty="0" smtClean="0"/>
              <a:t> limited view of other animals to help minimize stress. </a:t>
            </a:r>
            <a:r>
              <a:rPr lang="en-US" sz="1300" dirty="0"/>
              <a:t>Covering the animals’ crates with blankets, towels, or sheets can also reduce the animals’ stress levels by decreasing their exposure to bright lights and distractions. However, this may not be practicable in hot, un-air-conditioned environments where air circulation should be maximized.</a:t>
            </a:r>
          </a:p>
          <a:p>
            <a:pPr defTabSz="957468">
              <a:defRPr/>
            </a:pPr>
            <a:endParaRPr lang="en-US" b="0" baseline="0" dirty="0" smtClean="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dirty="0"/>
          </a:p>
        </p:txBody>
      </p:sp>
    </p:spTree>
    <p:extLst>
      <p:ext uri="{BB962C8B-B14F-4D97-AF65-F5344CB8AC3E}">
        <p14:creationId xmlns:p14="http://schemas.microsoft.com/office/powerpoint/2010/main" val="3591025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Proper sanitation</a:t>
            </a:r>
            <a:r>
              <a:rPr lang="en-US" b="0" baseline="0" dirty="0" smtClean="0"/>
              <a:t> will help control the spread of disease and make the shelter a safe environment for the animals and shelter staff. Incoming animal processing areas and exam areas should be cleaned between each animal, and the whole area should be cleaned and disinfected at least once a day. High traffic areas should be cleaned frequently throughout the day and thoroughly disinfected at least once a day. Feces should be cleaned up at least once a day in runs and cages, and should be removed immediately from common play areas and disposed of properly. Proper PPE should be worn at all times. Any broad spectrum disinfectant, such as bleach (diluted 1:32) or quaternary ammonium compounds, will be effective against most bacteria and viruses and can be used for routine disinfection. Isolation areas with known infectious disease agents may require different disinfection products. Disinfection solutions should be used according to product label. New solutions should be made daily or when the container becomes visibly dirty. </a:t>
            </a:r>
            <a:r>
              <a:rPr lang="en-US" b="0" dirty="0" smtClean="0"/>
              <a:t>Any equipment (e.g. shovels, rakes, buckets, pooper scoopers) used for waste management should be cleaned and disinfected after each use. In areas housing isolated</a:t>
            </a:r>
            <a:r>
              <a:rPr lang="en-US" b="0" baseline="0" dirty="0" smtClean="0"/>
              <a:t> animals, dedicated cleaning equipment should be used and disinfected afterwards.</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3466073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aseline="0" dirty="0" smtClean="0"/>
              <a:t>Every animal must be taken care of while at the shelter. For each animal, these tasks will  include daily food and water, cleaning of bowls and crates and feces removal. Dogs will need to be let out and walked at least twice a day. Daily visual health checks should be performed by veterinary personnel and/or volunteers. Medical treatments and bathing will need to be provided as needed. </a:t>
            </a:r>
            <a:r>
              <a:rPr lang="en-US" sz="1300" dirty="0"/>
              <a:t>When possible, pet owners should assume most of the responsibility for the care of their animal. Pet owners should not handle or touch pets other than their own. The shelter should have designated walking areas with plastic bags available for feces pickup and disposal. Daily care, including any medical treatments, should be marked on the animal’s record sheet. </a:t>
            </a:r>
            <a:endParaRPr lang="en-US" dirty="0" smtClean="0"/>
          </a:p>
          <a:p>
            <a:pPr defTabSz="957468">
              <a:defRPr/>
            </a:pPr>
            <a:endParaRPr lang="en-US" baseline="0" dirty="0" smtClean="0"/>
          </a:p>
          <a:p>
            <a:pPr defTabSz="957468">
              <a:defRPr/>
            </a:pPr>
            <a:r>
              <a:rPr lang="en-US" baseline="0" dirty="0" smtClean="0"/>
              <a:t>[Photo shows two owners and their dog. Photo from Garry </a:t>
            </a:r>
            <a:r>
              <a:rPr lang="en-US" baseline="0" dirty="0" err="1" smtClean="0"/>
              <a:t>Goemann</a:t>
            </a:r>
            <a:r>
              <a:rPr lang="en-US" baseline="0" dirty="0" smtClean="0"/>
              <a:t>, Veterinary Medical Assistance Team 5]</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257554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With large groups of animals, from many various</a:t>
            </a:r>
            <a:r>
              <a:rPr lang="en-US" b="0" baseline="0" dirty="0" smtClean="0"/>
              <a:t> sources, gathered at one location, the potential for disease spread is possible. </a:t>
            </a:r>
            <a:r>
              <a:rPr lang="en-US" b="0" dirty="0" smtClean="0"/>
              <a:t>Disease transmission can be a serious issue in shelters</a:t>
            </a:r>
            <a:r>
              <a:rPr lang="en-US" b="0" baseline="0" dirty="0" smtClean="0"/>
              <a:t> caring for animals, therefore proper actions must be taken in order to detect and control the spread of disease. Daily monitoring of the each animal’s health can enhance detection of disease should it develop. Implementing cleaning and disinfection procedures in animal areas can aid to minimize disease occurrence and spread. </a:t>
            </a:r>
          </a:p>
          <a:p>
            <a:endParaRPr lang="en-US" b="0" dirty="0" smtClean="0"/>
          </a:p>
          <a:p>
            <a:r>
              <a:rPr lang="en-US" b="0" baseline="0" dirty="0" smtClean="0"/>
              <a:t>If an infectious disease is diagnosed or suspected, the animal should be moved to the isolation area. Information on the disease, along with any precautionary measures for handling the animal should be placed on the animal’s cage. The number of individuals caring for animals in the isolation area should be limited to only those necessary for direct care. Protective clothing should be worn and then removed before leaving the isolation area.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1247852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helpful resources available for setting up temporary shelters for companion animals. The next two slides list a few.</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19</a:t>
            </a:fld>
            <a:endParaRPr lang="en-US"/>
          </a:p>
        </p:txBody>
      </p:sp>
    </p:spTree>
    <p:extLst>
      <p:ext uri="{BB962C8B-B14F-4D97-AF65-F5344CB8AC3E}">
        <p14:creationId xmlns:p14="http://schemas.microsoft.com/office/powerpoint/2010/main" val="75349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0" baseline="0" dirty="0" smtClean="0"/>
              <a:t>The temporary sheltering of companion animal species may be needed for a variety of natural disaster situations. Preceding a disaster, the evacuation of people and their pets will raise the need for temporary housing locations. </a:t>
            </a:r>
            <a:r>
              <a:rPr lang="en-US" sz="1300" dirty="0"/>
              <a:t>Most human evacuation facilities will not allow pets.  As a result, people may refuse to evacuate if they are not allowed to take their pets with them. This occurred during Hurricane Katrina. </a:t>
            </a:r>
            <a:r>
              <a:rPr lang="en-US" b="0" baseline="0" dirty="0" smtClean="0"/>
              <a:t>Following a disaster, animals left behind may be injured or displaced, requiring rescue and subsequent sheltering until reunited with their owner. Companion animals that may need temporary sheltering during a disaster include dogs, cats, small mammals or pocket pets and pet birds.</a:t>
            </a:r>
          </a:p>
          <a:p>
            <a:r>
              <a:rPr lang="en-US" b="0" baseline="0" dirty="0" smtClean="0"/>
              <a:t> </a:t>
            </a:r>
          </a:p>
          <a:p>
            <a:r>
              <a:rPr lang="en-US" b="0" baseline="0" dirty="0" smtClean="0"/>
              <a:t>[Top photo shows pet birds being rescued. Photo from Tom </a:t>
            </a:r>
            <a:r>
              <a:rPr lang="en-US" b="0" baseline="0" dirty="0" err="1" smtClean="0"/>
              <a:t>Ratke</a:t>
            </a:r>
            <a:r>
              <a:rPr lang="en-US" b="0" baseline="0" dirty="0" smtClean="0"/>
              <a:t>; Middle photo shows a dog in need of rescue following Hurricane Katrina. Photo from Garry </a:t>
            </a:r>
            <a:r>
              <a:rPr lang="en-US" b="0" baseline="0" dirty="0" err="1" smtClean="0"/>
              <a:t>Goemann</a:t>
            </a:r>
            <a:r>
              <a:rPr lang="en-US" b="0" baseline="0" dirty="0" smtClean="0"/>
              <a:t>, Veterinary Medical Assistance Team (VMAT) 5; Bottom photo shows a boy and his dog at an evacuation shelter. Photo from Tom </a:t>
            </a:r>
            <a:r>
              <a:rPr lang="en-US" b="0" baseline="0" dirty="0" err="1" smtClean="0"/>
              <a:t>Ratke</a:t>
            </a:r>
            <a:r>
              <a:rPr lang="en-US" b="0" baseline="0" dirty="0" smtClean="0"/>
              <a:t>]</a:t>
            </a:r>
            <a:endParaRPr lang="en-US" b="0" i="1"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7468">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look at the requirements for</a:t>
            </a:r>
            <a:r>
              <a:rPr lang="en-US" baseline="0" dirty="0" smtClean="0"/>
              <a:t> setting up a temporary animal shelter.</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82066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468">
              <a:defRPr/>
            </a:pPr>
            <a:r>
              <a:rPr lang="en-US" b="0" i="0" dirty="0" smtClean="0"/>
              <a:t>The</a:t>
            </a:r>
            <a:r>
              <a:rPr lang="en-US" b="0" i="0" baseline="0" dirty="0" smtClean="0"/>
              <a:t> establishment of temporary housing facilities for companion animals will require careful assessment and planning.</a:t>
            </a:r>
            <a:r>
              <a:rPr lang="en-US" sz="1300" dirty="0"/>
              <a:t> A number of factors must be addressed prior to the arrival of animals. These include locations and facilities for the temporary shelter; ways to meet animal requirements, such as food and water; and procedures for sanitation and security. A variety of supplies for the care and maintenance of animals at the shelter, including housing, will also need to be obtained. Additionally, a plan for the training and coordination of volunteers helping at the shelter should be determined. Ideally, all of these factors would be determined prior to any disaster situation. </a:t>
            </a:r>
            <a:r>
              <a:rPr lang="en-US" b="0" i="0" baseline="0" dirty="0" smtClean="0"/>
              <a:t>Planning for these factors will be affected by the length of time the animals will need to be housed. Depending on the situation, this may be as short as a few days or as long as several weeks.</a:t>
            </a:r>
            <a:endParaRPr lang="en-US" b="0" i="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57468">
              <a:defRPr/>
            </a:pPr>
            <a:r>
              <a:rPr lang="en-US" b="0" baseline="0" dirty="0" smtClean="0"/>
              <a:t>L</a:t>
            </a:r>
            <a:r>
              <a:rPr lang="en-US" b="0" i="0" baseline="0" dirty="0" smtClean="0"/>
              <a:t>ocations and facilities for sheltering animals must first be identified. The number of locations needed will depend on the quantity of animals anticipated as well as the number of different species involved. </a:t>
            </a:r>
            <a:r>
              <a:rPr lang="en-US" b="0" baseline="0" dirty="0" smtClean="0"/>
              <a:t>S</a:t>
            </a:r>
            <a:r>
              <a:rPr lang="en-US" b="0" dirty="0" smtClean="0"/>
              <a:t>helter locations should be outside the affected</a:t>
            </a:r>
            <a:r>
              <a:rPr lang="en-US" b="0" baseline="0" dirty="0" smtClean="0"/>
              <a:t> area and if possible, located near human shelters. This will not only reduce pet owner’s stress about their animals, but can provide assistance for animal care within the shelter, as pet owners may be utilized for some or all of their pet’s care. </a:t>
            </a:r>
            <a:r>
              <a:rPr lang="en-US" b="0" dirty="0" smtClean="0"/>
              <a:t>Local</a:t>
            </a:r>
            <a:r>
              <a:rPr lang="en-US" b="0" baseline="0" dirty="0" smtClean="0"/>
              <a:t> a</a:t>
            </a:r>
            <a:r>
              <a:rPr lang="en-US" b="0" dirty="0" smtClean="0"/>
              <a:t>nimal control and/or</a:t>
            </a:r>
            <a:r>
              <a:rPr lang="en-US" b="0" baseline="0" dirty="0" smtClean="0"/>
              <a:t> humane</a:t>
            </a:r>
            <a:r>
              <a:rPr lang="en-US" b="0" dirty="0" smtClean="0"/>
              <a:t> society shelters may</a:t>
            </a:r>
            <a:r>
              <a:rPr lang="en-US" b="0" baseline="0" dirty="0" smtClean="0"/>
              <a:t> serve as possible sheltering locations; h</a:t>
            </a:r>
            <a:r>
              <a:rPr lang="en-US" b="0" dirty="0" smtClean="0"/>
              <a:t>owever, depending</a:t>
            </a:r>
            <a:r>
              <a:rPr lang="en-US" b="0" baseline="0" dirty="0" smtClean="0"/>
              <a:t> on the scale of the event, </a:t>
            </a:r>
            <a:r>
              <a:rPr lang="en-US" b="0" dirty="0" smtClean="0"/>
              <a:t>these locations may have been damaged during the disaster,</a:t>
            </a:r>
            <a:r>
              <a:rPr lang="en-US" b="0" baseline="0" dirty="0" smtClean="0"/>
              <a:t> or may already be </a:t>
            </a:r>
            <a:r>
              <a:rPr lang="en-US" b="0" dirty="0" smtClean="0"/>
              <a:t>at capacity and therefore,</a:t>
            </a:r>
            <a:r>
              <a:rPr lang="en-US" b="0" baseline="0" dirty="0" smtClean="0"/>
              <a:t>  </a:t>
            </a:r>
            <a:r>
              <a:rPr lang="en-US" b="0" dirty="0" smtClean="0"/>
              <a:t>unable to take in additional animals. Other possible locations for use as</a:t>
            </a:r>
            <a:r>
              <a:rPr lang="en-US" b="0" baseline="0" dirty="0" smtClean="0"/>
              <a:t> temporary shelters for companion animals may include local veterinary hospitals, pet boarding facilities, or dog training centers. If large capacity areas are needed, fairgrounds, school gyms, parking garages, or warehouses may be alternative solutions. </a:t>
            </a:r>
            <a:endParaRPr lang="en-US" b="0"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dirty="0"/>
          </a:p>
        </p:txBody>
      </p:sp>
    </p:spTree>
    <p:extLst>
      <p:ext uri="{BB962C8B-B14F-4D97-AF65-F5344CB8AC3E}">
        <p14:creationId xmlns:p14="http://schemas.microsoft.com/office/powerpoint/2010/main" val="3986708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baseline="0" dirty="0" smtClean="0"/>
              <a:t>When choosing the location for a temporary shelter, several factors must be met. The facility should have access to an adequate and safe water source for animal care and sanitation purposes. The facility must be of adequate size for the incoming volume of animals. Overcrowding situations should be avoided to reduce stress to the animals as well as decrease potential for disease transmission. Ventilation and climate control will be needed to provide optimum living conditions for the housed animals.  Additionally, means of sanitation and waste disposal will need to be determined. The </a:t>
            </a:r>
            <a:r>
              <a:rPr lang="en-US" b="0" dirty="0" smtClean="0"/>
              <a:t>facilities should</a:t>
            </a:r>
            <a:r>
              <a:rPr lang="en-US" b="0" baseline="0" dirty="0" smtClean="0"/>
              <a:t> also </a:t>
            </a:r>
            <a:r>
              <a:rPr lang="en-US" b="0" dirty="0" smtClean="0"/>
              <a:t>allow for segregation of species and </a:t>
            </a:r>
            <a:r>
              <a:rPr lang="en-US" b="0" baseline="0" dirty="0" smtClean="0"/>
              <a:t>age groups, as well as have areas to separate ill or aggressive animals. </a:t>
            </a:r>
          </a:p>
          <a:p>
            <a:pPr defTabSz="957468">
              <a:defRPr/>
            </a:pPr>
            <a:endParaRPr lang="en-US" b="0" baseline="0" dirty="0" smtClean="0"/>
          </a:p>
          <a:p>
            <a:pPr defTabSz="957468">
              <a:defRPr/>
            </a:pPr>
            <a:r>
              <a:rPr lang="en-US" b="0" baseline="0" dirty="0" smtClean="0"/>
              <a:t>[Photo shows temporary sheltering setup during Hurricane Katrina. Photo from Dr. Heather Case, American Veterinary Medical Association</a:t>
            </a:r>
            <a:r>
              <a:rPr lang="en-US" b="0" i="0" baseline="0" dirty="0" smtClean="0"/>
              <a:t>]</a:t>
            </a:r>
            <a:endParaRPr lang="en-US" b="0" i="0"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dirty="0"/>
          </a:p>
        </p:txBody>
      </p:sp>
    </p:spTree>
    <p:extLst>
      <p:ext uri="{BB962C8B-B14F-4D97-AF65-F5344CB8AC3E}">
        <p14:creationId xmlns:p14="http://schemas.microsoft.com/office/powerpoint/2010/main" val="266923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 variety of supplies will need to be procured and stored at the facility. Pet food, kennels and crates, collars, leashes, bowls, muzzles, equipment for waste removal and cat litter may be purchased, donated, or provided by pet owners. Pet food donations are often made during disaster situations and can often overwhelm an emergency shelter if storage options are not considered. Medical supplies including gloves, bandaging material, IV fluids and medications will be needed to care for any sick or injured animals. Cleaning supplies including buckets, hoses, mops, scrub brushes, cloths, detergent and disinfectants will need to be obtained and safely stored. Office supplies, such as pens and pencils, permanent markers, duct tape, clip boards, will be needed for animal identification and management procedures. </a:t>
            </a:r>
          </a:p>
          <a:p>
            <a:endParaRPr lang="en-US" b="0" baseline="0" dirty="0" smtClean="0"/>
          </a:p>
          <a:p>
            <a:r>
              <a:rPr lang="en-US" b="0" baseline="0" dirty="0" smtClean="0"/>
              <a:t>[Photo shows a supply of dog food during Hurricane Katrina. Photo from Dr. Heather Case, American Veterinary Medical Association]</a:t>
            </a:r>
            <a:endParaRPr lang="en-US" b="0" dirty="0"/>
          </a:p>
        </p:txBody>
      </p:sp>
      <p:sp>
        <p:nvSpPr>
          <p:cNvPr id="4" name="Footer Placeholder 3"/>
          <p:cNvSpPr>
            <a:spLocks noGrp="1"/>
          </p:cNvSpPr>
          <p:nvPr>
            <p:ph type="ftr" sz="quarter" idx="10"/>
          </p:nvPr>
        </p:nvSpPr>
        <p:spPr/>
        <p:txBody>
          <a:bodyPr/>
          <a:lstStyle/>
          <a:p>
            <a:r>
              <a:rPr lang="en-US" dirty="0" smtClean="0"/>
              <a:t>MSP, CFSPH - 2010</a:t>
            </a:r>
            <a:endParaRPr lang="en-US" dirty="0"/>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dirty="0"/>
          </a:p>
        </p:txBody>
      </p:sp>
    </p:spTree>
    <p:extLst>
      <p:ext uri="{BB962C8B-B14F-4D97-AF65-F5344CB8AC3E}">
        <p14:creationId xmlns:p14="http://schemas.microsoft.com/office/powerpoint/2010/main" val="179426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b="0" dirty="0" smtClean="0"/>
              <a:t>Proper sanitation</a:t>
            </a:r>
            <a:r>
              <a:rPr lang="en-US" b="0" baseline="0" dirty="0" smtClean="0"/>
              <a:t> will help control the spread of disease within the shelter environment. L</a:t>
            </a:r>
            <a:r>
              <a:rPr lang="en-US" b="0" i="0" baseline="0" dirty="0" smtClean="0"/>
              <a:t>ocations for waste removal and  disposal will need to be identified and procedures for waste clean up determined. A variety of equipment, such as shovels or scoopers, buckets, hoses, and mops, and scrub brushes should be obtained. Sawdust may be useful to contain and remove urine. Trash cans with liners (or trash bags) should be placed throughout the animal housing areas. Detergent, broad spectrum disinfectants, and disposable cleaning cloths or paper towels will also be needed for clean up activities. Disposable gloves should be available to protect owner or personnel from direct contact with fecal material during cleaning procedures. Areas that will house isolated or ill animals will require dedicated cleaning equipment.</a:t>
            </a:r>
            <a:endParaRPr lang="en-US" b="0" baseline="0"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346607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7468">
              <a:defRPr/>
            </a:pPr>
            <a:r>
              <a:rPr lang="en-US" sz="1300" dirty="0"/>
              <a:t>Site security measures must be considered when establishing a temporary animal shelter. These measures are needed to limit unauthorized access to the facility and animals on-site</a:t>
            </a:r>
            <a:r>
              <a:rPr lang="en-US" b="0" i="0" baseline="0" dirty="0" smtClean="0"/>
              <a:t>, as well as prevent pillage of stored supplies. Additionally, c</a:t>
            </a:r>
            <a:r>
              <a:rPr lang="en-US" sz="1300" dirty="0"/>
              <a:t>ontrolled substances used for the medical treatment of animals at the shelter site should be secured within locked cabinets or rooms; access should be limited to only authorized veterinary personnel. </a:t>
            </a:r>
          </a:p>
          <a:p>
            <a:pPr defTabSz="957468">
              <a:defRPr/>
            </a:pPr>
            <a:endParaRPr lang="en-US" sz="1300" dirty="0"/>
          </a:p>
          <a:p>
            <a:r>
              <a:rPr lang="en-US" b="0" baseline="0" dirty="0" smtClean="0"/>
              <a:t>Site security is primarily established by controlling the entry and exit to the premises. Response sites should maintain a log book to record individuals entering and exiting the shelter. Control of s</a:t>
            </a:r>
            <a:r>
              <a:rPr lang="en-US" sz="1300" dirty="0"/>
              <a:t>helter access can be facilitated by scheduling designated visiting and care hours for the pets. </a:t>
            </a:r>
            <a:r>
              <a:rPr lang="en-US" b="0" baseline="0" dirty="0" smtClean="0"/>
              <a:t>It is also important to ensure shelter areas are well lit, especially in the evening. </a:t>
            </a:r>
            <a:r>
              <a:rPr lang="en-US" sz="1300" dirty="0"/>
              <a:t>Shelter staff should also develop procedures for nighttime operations that include locking doors and having a staff member present during all hours. If the shelter is going to be open for a significant period of time, shelter managers should consider providing security personnel to maintain a 24-hour presence at the shelter.</a:t>
            </a:r>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888788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993" y="5410200"/>
            <a:ext cx="1066807" cy="1066807"/>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00200" y="5562600"/>
            <a:ext cx="1769532" cy="838200"/>
          </a:xfrm>
          <a:prstGeom prst="rect">
            <a:avLst/>
          </a:prstGeom>
        </p:spPr>
      </p:pic>
    </p:spTree>
    <p:extLst>
      <p:ext uri="{BB962C8B-B14F-4D97-AF65-F5344CB8AC3E}">
        <p14:creationId xmlns:p14="http://schemas.microsoft.com/office/powerpoint/2010/main" val="400560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Temporary Sheltering: Companion Animals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95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Temporary Sheltering: Companion Animals</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365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Temporary Sheltering: Companion Animals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09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338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Temporary Sheltering: Companion Animals</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11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6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extLst>
      <p:ext uri="{BB962C8B-B14F-4D97-AF65-F5344CB8AC3E}">
        <p14:creationId xmlns:p14="http://schemas.microsoft.com/office/powerpoint/2010/main" val="10480885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Temporary Sheltering: Companion Animals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ebusiness.avma.org/EBusiness50/files/productdownloads/emerg_prep_resp_guide.pdf"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www.lsart.org/sites/site-1707/documents/ShelterOperations-PetFriendlyShelters2.pdf" TargetMode="External"/><Relationship Id="rId4" Type="http://schemas.openxmlformats.org/officeDocument/2006/relationships/hyperlink" Target="https://www.llis.dhs.gov/member/secure/detail.cfm?content_id=1971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http://www.lsart.org/refId,12776/refDownload.pml" TargetMode="External"/><Relationship Id="rId2" Type="http://schemas.openxmlformats.org/officeDocument/2006/relationships/hyperlink" Target="http://www.lsuemergencyanimalshelter.org/" TargetMode="External"/><Relationship Id="rId1" Type="http://schemas.openxmlformats.org/officeDocument/2006/relationships/slideLayout" Target="../slideLayouts/slideLayout12.xml"/><Relationship Id="rId4" Type="http://schemas.openxmlformats.org/officeDocument/2006/relationships/hyperlink" Target="http://www.aspcapro.org/sample-plans-for-evacuation-and-shelteri.ph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Temporary Sheltering</a:t>
            </a:r>
            <a:endParaRPr lang="en-US" dirty="0"/>
          </a:p>
        </p:txBody>
      </p:sp>
      <p:sp>
        <p:nvSpPr>
          <p:cNvPr id="3" name="Subtitle 2"/>
          <p:cNvSpPr>
            <a:spLocks noGrp="1"/>
          </p:cNvSpPr>
          <p:nvPr>
            <p:ph type="subTitle" idx="1"/>
          </p:nvPr>
        </p:nvSpPr>
        <p:spPr/>
        <p:txBody>
          <a:bodyPr/>
          <a:lstStyle/>
          <a:p>
            <a:r>
              <a:rPr lang="en-US" smtClean="0"/>
              <a:t>Companion Animals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Volunteers</a:t>
            </a:r>
            <a:endParaRPr lang="en-US" dirty="0"/>
          </a:p>
        </p:txBody>
      </p:sp>
      <p:sp>
        <p:nvSpPr>
          <p:cNvPr id="3" name="Content Placeholder 2"/>
          <p:cNvSpPr>
            <a:spLocks noGrp="1"/>
          </p:cNvSpPr>
          <p:nvPr>
            <p:ph idx="1"/>
          </p:nvPr>
        </p:nvSpPr>
        <p:spPr/>
        <p:txBody>
          <a:bodyPr>
            <a:normAutofit lnSpcReduction="10000"/>
          </a:bodyPr>
          <a:lstStyle/>
          <a:p>
            <a:r>
              <a:rPr lang="en-US" dirty="0" smtClean="0"/>
              <a:t>Animal handling experience</a:t>
            </a:r>
          </a:p>
          <a:p>
            <a:pPr lvl="1"/>
            <a:r>
              <a:rPr lang="en-US" dirty="0" smtClean="0"/>
              <a:t>Pre-exposure rabies vaccination desirable</a:t>
            </a:r>
          </a:p>
          <a:p>
            <a:r>
              <a:rPr lang="en-US" dirty="0" smtClean="0"/>
              <a:t>Register all volunteers</a:t>
            </a:r>
          </a:p>
          <a:p>
            <a:r>
              <a:rPr lang="en-US" dirty="0" smtClean="0"/>
              <a:t>Training and coordination</a:t>
            </a:r>
          </a:p>
          <a:p>
            <a:pPr lvl="1"/>
            <a:r>
              <a:rPr lang="en-US" dirty="0" smtClean="0"/>
              <a:t>Incident Command System critical</a:t>
            </a:r>
          </a:p>
          <a:p>
            <a:pPr lvl="1"/>
            <a:r>
              <a:rPr lang="en-US" dirty="0" smtClean="0"/>
              <a:t>Animal handling</a:t>
            </a:r>
          </a:p>
          <a:p>
            <a:pPr lvl="1"/>
            <a:r>
              <a:rPr lang="en-US" dirty="0" smtClean="0"/>
              <a:t>Personal protection and appropriate PPE</a:t>
            </a:r>
          </a:p>
          <a:p>
            <a:pPr lvl="1"/>
            <a:r>
              <a:rPr lang="en-US" dirty="0" smtClean="0"/>
              <a:t>Infection control procedures</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327748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Animal arrival</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Companion Animals</a:t>
            </a:r>
            <a:endParaRPr lang="en-US" dirty="0"/>
          </a:p>
        </p:txBody>
      </p:sp>
    </p:spTree>
    <p:extLst>
      <p:ext uri="{BB962C8B-B14F-4D97-AF65-F5344CB8AC3E}">
        <p14:creationId xmlns:p14="http://schemas.microsoft.com/office/powerpoint/2010/main" val="385105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Identification</a:t>
            </a:r>
            <a:endParaRPr lang="en-US" dirty="0"/>
          </a:p>
        </p:txBody>
      </p:sp>
      <p:sp>
        <p:nvSpPr>
          <p:cNvPr id="3" name="Content Placeholder 2"/>
          <p:cNvSpPr>
            <a:spLocks noGrp="1"/>
          </p:cNvSpPr>
          <p:nvPr>
            <p:ph idx="1"/>
          </p:nvPr>
        </p:nvSpPr>
        <p:spPr/>
        <p:txBody>
          <a:bodyPr>
            <a:normAutofit/>
          </a:bodyPr>
          <a:lstStyle/>
          <a:p>
            <a:r>
              <a:rPr lang="en-US" dirty="0" smtClean="0"/>
              <a:t>Identification number and collar</a:t>
            </a:r>
          </a:p>
          <a:p>
            <a:r>
              <a:rPr lang="en-US" dirty="0" smtClean="0"/>
              <a:t>Record sheet</a:t>
            </a:r>
          </a:p>
          <a:p>
            <a:pPr lvl="1"/>
            <a:r>
              <a:rPr lang="en-US" dirty="0" smtClean="0"/>
              <a:t>Animal description</a:t>
            </a:r>
          </a:p>
          <a:p>
            <a:pPr lvl="1"/>
            <a:r>
              <a:rPr lang="en-US" dirty="0" smtClean="0"/>
              <a:t>Owner’s name, cell</a:t>
            </a:r>
          </a:p>
          <a:p>
            <a:pPr lvl="1"/>
            <a:r>
              <a:rPr lang="en-US" dirty="0" smtClean="0"/>
              <a:t>Location found</a:t>
            </a:r>
          </a:p>
          <a:p>
            <a:pPr lvl="1"/>
            <a:r>
              <a:rPr lang="en-US" dirty="0" smtClean="0"/>
              <a:t>Date found</a:t>
            </a:r>
          </a:p>
          <a:p>
            <a:r>
              <a:rPr lang="en-US" dirty="0" smtClean="0"/>
              <a:t>Photograph</a:t>
            </a:r>
          </a:p>
          <a:p>
            <a:pPr lvl="1"/>
            <a:r>
              <a:rPr lang="en-US" dirty="0" smtClean="0"/>
              <a:t>Book of photos for owners to find pets</a:t>
            </a:r>
          </a:p>
          <a:p>
            <a:pPr lvl="1"/>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pic>
        <p:nvPicPr>
          <p:cNvPr id="3074" name="Picture 2" descr="Write on TabBand Max with ballpoint or penci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0" y="2332862"/>
            <a:ext cx="3619500" cy="277253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419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Incoming Assessment</a:t>
            </a:r>
            <a:endParaRPr lang="en-US" dirty="0"/>
          </a:p>
        </p:txBody>
      </p:sp>
      <p:sp>
        <p:nvSpPr>
          <p:cNvPr id="3" name="Content Placeholder 2"/>
          <p:cNvSpPr>
            <a:spLocks noGrp="1"/>
          </p:cNvSpPr>
          <p:nvPr>
            <p:ph sz="half" idx="1"/>
          </p:nvPr>
        </p:nvSpPr>
        <p:spPr>
          <a:xfrm>
            <a:off x="457200" y="1600200"/>
            <a:ext cx="4038600" cy="4800600"/>
          </a:xfrm>
        </p:spPr>
        <p:txBody>
          <a:bodyPr>
            <a:normAutofit lnSpcReduction="10000"/>
          </a:bodyPr>
          <a:lstStyle/>
          <a:p>
            <a:r>
              <a:rPr lang="en-US" dirty="0" smtClean="0"/>
              <a:t>Physical exam</a:t>
            </a:r>
          </a:p>
          <a:p>
            <a:pPr lvl="1"/>
            <a:r>
              <a:rPr lang="en-US" dirty="0" smtClean="0"/>
              <a:t>Veterinarian </a:t>
            </a:r>
          </a:p>
          <a:p>
            <a:r>
              <a:rPr lang="en-US" dirty="0" smtClean="0"/>
              <a:t>Microchip scan</a:t>
            </a:r>
          </a:p>
          <a:p>
            <a:r>
              <a:rPr lang="en-US" dirty="0" smtClean="0"/>
              <a:t>Triage </a:t>
            </a:r>
          </a:p>
          <a:p>
            <a:pPr lvl="1"/>
            <a:r>
              <a:rPr lang="en-US" dirty="0"/>
              <a:t>S</a:t>
            </a:r>
            <a:r>
              <a:rPr lang="en-US" dirty="0" smtClean="0"/>
              <a:t>ick and injured animals</a:t>
            </a:r>
          </a:p>
          <a:p>
            <a:r>
              <a:rPr lang="en-US" dirty="0" smtClean="0"/>
              <a:t>Potential procedures</a:t>
            </a:r>
          </a:p>
          <a:p>
            <a:pPr lvl="1"/>
            <a:r>
              <a:rPr lang="en-US" dirty="0" smtClean="0"/>
              <a:t>Bathing</a:t>
            </a:r>
          </a:p>
          <a:p>
            <a:pPr lvl="1"/>
            <a:r>
              <a:rPr lang="en-US" dirty="0"/>
              <a:t>P</a:t>
            </a:r>
            <a:r>
              <a:rPr lang="en-US" dirty="0" smtClean="0"/>
              <a:t>arasite treatment</a:t>
            </a:r>
          </a:p>
          <a:p>
            <a:pPr lvl="1"/>
            <a:r>
              <a:rPr lang="en-US" dirty="0" smtClean="0"/>
              <a:t>Vaccination</a:t>
            </a:r>
          </a:p>
        </p:txBody>
      </p:sp>
      <p:pic>
        <p:nvPicPr>
          <p:cNvPr id="7" name="Content Placehold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75860" y="2735421"/>
            <a:ext cx="3383280" cy="2255520"/>
          </a:xfrm>
          <a:prstGeom prst="rect">
            <a:avLst/>
          </a:prstGeom>
          <a:noFill/>
          <a:ln w="28575">
            <a:solidFill>
              <a:srgbClr val="F26336"/>
            </a:solidFill>
          </a:ln>
        </p:spPr>
      </p:pic>
      <p:sp>
        <p:nvSpPr>
          <p:cNvPr id="5" name="Date Placeholder 4"/>
          <p:cNvSpPr>
            <a:spLocks noGrp="1"/>
          </p:cNvSpPr>
          <p:nvPr>
            <p:ph type="dt" sz="half" idx="10"/>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Companion Animals</a:t>
            </a:r>
            <a:endParaRPr lang="en-US" dirty="0"/>
          </a:p>
        </p:txBody>
      </p:sp>
      <p:pic>
        <p:nvPicPr>
          <p:cNvPr id="8" name="Content Placeholder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57800" y="1600200"/>
            <a:ext cx="3383280" cy="2537460"/>
          </a:xfrm>
          <a:prstGeom prst="rect">
            <a:avLst/>
          </a:prstGeom>
          <a:noFill/>
          <a:ln w="28575">
            <a:solidFill>
              <a:srgbClr val="F26336"/>
            </a:solidFill>
          </a:ln>
        </p:spPr>
      </p:pic>
    </p:spTree>
    <p:extLst>
      <p:ext uri="{BB962C8B-B14F-4D97-AF65-F5344CB8AC3E}">
        <p14:creationId xmlns:p14="http://schemas.microsoft.com/office/powerpoint/2010/main" val="138990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Animal Handling</a:t>
            </a:r>
            <a:endParaRPr lang="en-US" dirty="0"/>
          </a:p>
        </p:txBody>
      </p:sp>
      <p:sp>
        <p:nvSpPr>
          <p:cNvPr id="3" name="Content Placeholder 2"/>
          <p:cNvSpPr>
            <a:spLocks noGrp="1"/>
          </p:cNvSpPr>
          <p:nvPr>
            <p:ph idx="1"/>
          </p:nvPr>
        </p:nvSpPr>
        <p:spPr/>
        <p:txBody>
          <a:bodyPr>
            <a:normAutofit fontScale="92500"/>
          </a:bodyPr>
          <a:lstStyle/>
          <a:p>
            <a:r>
              <a:rPr lang="en-US" dirty="0" smtClean="0"/>
              <a:t>Stressed and fearful</a:t>
            </a:r>
          </a:p>
          <a:p>
            <a:r>
              <a:rPr lang="en-US" dirty="0" smtClean="0"/>
              <a:t>Proper handling </a:t>
            </a:r>
            <a:br>
              <a:rPr lang="en-US" dirty="0" smtClean="0"/>
            </a:br>
            <a:r>
              <a:rPr lang="en-US" dirty="0" smtClean="0"/>
              <a:t>minimizes stress </a:t>
            </a:r>
          </a:p>
          <a:p>
            <a:r>
              <a:rPr lang="en-US" dirty="0" smtClean="0"/>
              <a:t>Decrease risk </a:t>
            </a:r>
            <a:br>
              <a:rPr lang="en-US" dirty="0" smtClean="0"/>
            </a:br>
            <a:r>
              <a:rPr lang="en-US" dirty="0" smtClean="0"/>
              <a:t>through training</a:t>
            </a:r>
          </a:p>
          <a:p>
            <a:r>
              <a:rPr lang="en-US" dirty="0"/>
              <a:t>Report all </a:t>
            </a:r>
            <a:r>
              <a:rPr lang="en-US" dirty="0" smtClean="0"/>
              <a:t>animal </a:t>
            </a:r>
            <a:br>
              <a:rPr lang="en-US" dirty="0" smtClean="0"/>
            </a:br>
            <a:r>
              <a:rPr lang="en-US" dirty="0" smtClean="0"/>
              <a:t>bites </a:t>
            </a:r>
            <a:r>
              <a:rPr lang="en-US" dirty="0"/>
              <a:t>and scratches</a:t>
            </a:r>
          </a:p>
          <a:p>
            <a:r>
              <a:rPr lang="en-US" dirty="0" smtClean="0"/>
              <a:t>Highly aggressive animals should only be handled by experienced personnel</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pic>
        <p:nvPicPr>
          <p:cNvPr id="7" name="Content Placeholder 6"/>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5410200" y="2236788"/>
            <a:ext cx="3733800" cy="2487612"/>
          </a:xfrm>
          <a:prstGeom prst="rect">
            <a:avLst/>
          </a:prstGeom>
          <a:noFill/>
          <a:ln w="28575">
            <a:solidFill>
              <a:srgbClr val="F26336"/>
            </a:solidFill>
          </a:ln>
        </p:spPr>
      </p:pic>
    </p:spTree>
    <p:extLst>
      <p:ext uri="{BB962C8B-B14F-4D97-AF65-F5344CB8AC3E}">
        <p14:creationId xmlns:p14="http://schemas.microsoft.com/office/powerpoint/2010/main" val="17358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Housing</a:t>
            </a:r>
            <a:endParaRPr lang="en-US" dirty="0"/>
          </a:p>
        </p:txBody>
      </p:sp>
      <p:sp>
        <p:nvSpPr>
          <p:cNvPr id="3" name="Content Placeholder 2"/>
          <p:cNvSpPr>
            <a:spLocks noGrp="1"/>
          </p:cNvSpPr>
          <p:nvPr>
            <p:ph sz="half" idx="1"/>
          </p:nvPr>
        </p:nvSpPr>
        <p:spPr>
          <a:xfrm>
            <a:off x="457200" y="1600200"/>
            <a:ext cx="4114800" cy="4525963"/>
          </a:xfrm>
        </p:spPr>
        <p:txBody>
          <a:bodyPr>
            <a:normAutofit lnSpcReduction="10000"/>
          </a:bodyPr>
          <a:lstStyle/>
          <a:p>
            <a:r>
              <a:rPr lang="en-US" dirty="0" smtClean="0"/>
              <a:t>Every pet needs</a:t>
            </a:r>
            <a:br>
              <a:rPr lang="en-US" dirty="0" smtClean="0"/>
            </a:br>
            <a:r>
              <a:rPr lang="en-US" dirty="0" smtClean="0"/>
              <a:t>a cage</a:t>
            </a:r>
          </a:p>
          <a:p>
            <a:r>
              <a:rPr lang="en-US" dirty="0"/>
              <a:t>P</a:t>
            </a:r>
            <a:r>
              <a:rPr lang="en-US" dirty="0" smtClean="0"/>
              <a:t>lastic, collapsible, wire</a:t>
            </a:r>
          </a:p>
          <a:p>
            <a:r>
              <a:rPr lang="en-US" dirty="0" smtClean="0"/>
              <a:t>Large enough for</a:t>
            </a:r>
          </a:p>
          <a:p>
            <a:pPr lvl="1"/>
            <a:r>
              <a:rPr lang="en-US" dirty="0"/>
              <a:t>F</a:t>
            </a:r>
            <a:r>
              <a:rPr lang="en-US" dirty="0" smtClean="0"/>
              <a:t>ood dishes</a:t>
            </a:r>
          </a:p>
          <a:p>
            <a:pPr lvl="1"/>
            <a:r>
              <a:rPr lang="en-US" dirty="0" smtClean="0"/>
              <a:t>Standing</a:t>
            </a:r>
          </a:p>
          <a:p>
            <a:pPr lvl="1"/>
            <a:r>
              <a:rPr lang="en-US" dirty="0" smtClean="0"/>
              <a:t>Lying down</a:t>
            </a:r>
          </a:p>
          <a:p>
            <a:pPr lvl="1"/>
            <a:r>
              <a:rPr lang="en-US" dirty="0" smtClean="0"/>
              <a:t>Litter box for cats</a:t>
            </a:r>
          </a:p>
          <a:p>
            <a:r>
              <a:rPr lang="en-US" dirty="0" smtClean="0"/>
              <a:t>Appropriate density</a:t>
            </a:r>
            <a:endParaRPr lang="en-US" dirty="0"/>
          </a:p>
        </p:txBody>
      </p:sp>
      <p:pic>
        <p:nvPicPr>
          <p:cNvPr id="7" name="Content Placeholder 6"/>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tretch/>
        </p:blipFill>
        <p:spPr>
          <a:xfrm>
            <a:off x="4648200" y="2339583"/>
            <a:ext cx="4038600" cy="3047196"/>
          </a:xfrm>
          <a:prstGeom prst="rect">
            <a:avLst/>
          </a:prstGeom>
          <a:noFill/>
          <a:ln w="28575">
            <a:solidFill>
              <a:srgbClr val="F26336"/>
            </a:solidFill>
          </a:ln>
        </p:spPr>
      </p:pic>
      <p:sp>
        <p:nvSpPr>
          <p:cNvPr id="5" name="Date Placeholder 4"/>
          <p:cNvSpPr>
            <a:spLocks noGrp="1"/>
          </p:cNvSpPr>
          <p:nvPr>
            <p:ph type="dt" sz="half" idx="10"/>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379631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Sanitation</a:t>
            </a:r>
            <a:endParaRPr lang="en-US" dirty="0"/>
          </a:p>
        </p:txBody>
      </p:sp>
      <p:sp>
        <p:nvSpPr>
          <p:cNvPr id="3" name="Content Placeholder 2"/>
          <p:cNvSpPr>
            <a:spLocks noGrp="1"/>
          </p:cNvSpPr>
          <p:nvPr>
            <p:ph sz="half" idx="1"/>
          </p:nvPr>
        </p:nvSpPr>
        <p:spPr>
          <a:xfrm>
            <a:off x="457200" y="1600200"/>
            <a:ext cx="7696200" cy="4525963"/>
          </a:xfrm>
        </p:spPr>
        <p:txBody>
          <a:bodyPr>
            <a:normAutofit fontScale="92500" lnSpcReduction="10000"/>
          </a:bodyPr>
          <a:lstStyle/>
          <a:p>
            <a:r>
              <a:rPr lang="en-US" dirty="0" smtClean="0"/>
              <a:t>Processing areas, high traffic areas</a:t>
            </a:r>
          </a:p>
          <a:p>
            <a:pPr lvl="1"/>
            <a:r>
              <a:rPr lang="en-US" dirty="0" smtClean="0"/>
              <a:t>Between each animal</a:t>
            </a:r>
          </a:p>
          <a:p>
            <a:pPr lvl="1"/>
            <a:r>
              <a:rPr lang="en-US" dirty="0" smtClean="0"/>
              <a:t>Entire area once a day</a:t>
            </a:r>
          </a:p>
          <a:p>
            <a:r>
              <a:rPr lang="en-US" dirty="0"/>
              <a:t>Feces</a:t>
            </a:r>
          </a:p>
          <a:p>
            <a:pPr lvl="1"/>
            <a:r>
              <a:rPr lang="en-US" dirty="0"/>
              <a:t>Removed </a:t>
            </a:r>
            <a:r>
              <a:rPr lang="en-US" dirty="0" smtClean="0"/>
              <a:t>daily from </a:t>
            </a:r>
            <a:r>
              <a:rPr lang="en-US" dirty="0"/>
              <a:t>runs and cages</a:t>
            </a:r>
          </a:p>
          <a:p>
            <a:pPr lvl="1"/>
            <a:r>
              <a:rPr lang="en-US" dirty="0"/>
              <a:t>Removed immediately from play areas</a:t>
            </a:r>
          </a:p>
          <a:p>
            <a:r>
              <a:rPr lang="en-US" dirty="0" smtClean="0"/>
              <a:t>Broad spectrum disinfection</a:t>
            </a:r>
          </a:p>
          <a:p>
            <a:pPr lvl="1"/>
            <a:r>
              <a:rPr lang="en-US" dirty="0" smtClean="0"/>
              <a:t>Use according to product label</a:t>
            </a:r>
          </a:p>
          <a:p>
            <a:pPr lvl="1"/>
            <a:r>
              <a:rPr lang="en-US" dirty="0" smtClean="0"/>
              <a:t>New solutions daily or when visibly dirty</a:t>
            </a:r>
          </a:p>
          <a:p>
            <a:r>
              <a:rPr lang="en-US" dirty="0" smtClean="0"/>
              <a:t>Clean and disinfect equipment after </a:t>
            </a:r>
            <a:r>
              <a:rPr lang="en-US" dirty="0"/>
              <a:t>use</a:t>
            </a:r>
          </a:p>
          <a:p>
            <a:r>
              <a:rPr lang="en-US" dirty="0"/>
              <a:t>Separate equipment </a:t>
            </a:r>
            <a:r>
              <a:rPr lang="en-US" dirty="0" smtClean="0"/>
              <a:t>for </a:t>
            </a:r>
            <a:r>
              <a:rPr lang="en-US" dirty="0"/>
              <a:t>isolation </a:t>
            </a:r>
            <a:r>
              <a:rPr lang="en-US" dirty="0" smtClean="0"/>
              <a:t>animals</a:t>
            </a:r>
            <a:endParaRPr lang="en-US" dirty="0"/>
          </a:p>
        </p:txBody>
      </p:sp>
      <p:sp>
        <p:nvSpPr>
          <p:cNvPr id="5" name="Date Placeholder 4"/>
          <p:cNvSpPr>
            <a:spLocks noGrp="1"/>
          </p:cNvSpPr>
          <p:nvPr>
            <p:ph type="dt" sz="half" idx="10"/>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Companion Animals</a:t>
            </a:r>
            <a:endParaRPr lang="en-US" dirty="0"/>
          </a:p>
        </p:txBody>
      </p:sp>
    </p:spTree>
    <p:extLst>
      <p:ext uri="{BB962C8B-B14F-4D97-AF65-F5344CB8AC3E}">
        <p14:creationId xmlns:p14="http://schemas.microsoft.com/office/powerpoint/2010/main" val="2348903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Management</a:t>
            </a:r>
            <a:endParaRPr lang="en-US" dirty="0"/>
          </a:p>
        </p:txBody>
      </p:sp>
      <p:sp>
        <p:nvSpPr>
          <p:cNvPr id="3" name="Content Placeholder 2"/>
          <p:cNvSpPr>
            <a:spLocks noGrp="1"/>
          </p:cNvSpPr>
          <p:nvPr>
            <p:ph idx="1"/>
          </p:nvPr>
        </p:nvSpPr>
        <p:spPr>
          <a:xfrm>
            <a:off x="304800" y="1600200"/>
            <a:ext cx="4495800" cy="4648200"/>
          </a:xfrm>
        </p:spPr>
        <p:txBody>
          <a:bodyPr>
            <a:normAutofit fontScale="92500" lnSpcReduction="10000"/>
          </a:bodyPr>
          <a:lstStyle/>
          <a:p>
            <a:r>
              <a:rPr lang="en-US" dirty="0" smtClean="0"/>
              <a:t>Daily</a:t>
            </a:r>
          </a:p>
          <a:p>
            <a:pPr lvl="1"/>
            <a:r>
              <a:rPr lang="en-US" dirty="0" smtClean="0"/>
              <a:t>Food and water</a:t>
            </a:r>
          </a:p>
          <a:p>
            <a:pPr lvl="1"/>
            <a:r>
              <a:rPr lang="en-US" dirty="0" smtClean="0"/>
              <a:t>Clean bowls and cages</a:t>
            </a:r>
          </a:p>
          <a:p>
            <a:pPr lvl="1"/>
            <a:r>
              <a:rPr lang="en-US" dirty="0" smtClean="0"/>
              <a:t>Dogs walked </a:t>
            </a:r>
          </a:p>
          <a:p>
            <a:pPr lvl="1"/>
            <a:r>
              <a:rPr lang="en-US" dirty="0" smtClean="0"/>
              <a:t>Visual health checks</a:t>
            </a:r>
          </a:p>
          <a:p>
            <a:r>
              <a:rPr lang="en-US" dirty="0" smtClean="0"/>
              <a:t>As needed</a:t>
            </a:r>
          </a:p>
          <a:p>
            <a:pPr lvl="1"/>
            <a:r>
              <a:rPr lang="en-US" dirty="0" smtClean="0"/>
              <a:t>Medical treatment</a:t>
            </a:r>
          </a:p>
          <a:p>
            <a:pPr lvl="1"/>
            <a:r>
              <a:rPr lang="en-US" dirty="0" smtClean="0"/>
              <a:t>Bathing</a:t>
            </a:r>
          </a:p>
          <a:p>
            <a:r>
              <a:rPr lang="en-US" dirty="0" smtClean="0"/>
              <a:t>Record sheet</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pic>
        <p:nvPicPr>
          <p:cNvPr id="7" name="Content Placeholder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0911" y="2279255"/>
            <a:ext cx="3948289" cy="2826145"/>
          </a:xfrm>
          <a:prstGeom prst="rect">
            <a:avLst/>
          </a:prstGeom>
          <a:noFill/>
          <a:ln w="28575">
            <a:solidFill>
              <a:srgbClr val="F26336"/>
            </a:solidFill>
          </a:ln>
        </p:spPr>
      </p:pic>
    </p:spTree>
    <p:extLst>
      <p:ext uri="{BB962C8B-B14F-4D97-AF65-F5344CB8AC3E}">
        <p14:creationId xmlns:p14="http://schemas.microsoft.com/office/powerpoint/2010/main" val="2489681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Infection Control</a:t>
            </a:r>
            <a:endParaRPr lang="en-US" dirty="0"/>
          </a:p>
        </p:txBody>
      </p:sp>
      <p:sp>
        <p:nvSpPr>
          <p:cNvPr id="3" name="Content Placeholder 2"/>
          <p:cNvSpPr>
            <a:spLocks noGrp="1"/>
          </p:cNvSpPr>
          <p:nvPr>
            <p:ph idx="1"/>
          </p:nvPr>
        </p:nvSpPr>
        <p:spPr/>
        <p:txBody>
          <a:bodyPr>
            <a:normAutofit/>
          </a:bodyPr>
          <a:lstStyle/>
          <a:p>
            <a:r>
              <a:rPr lang="en-US" dirty="0" smtClean="0"/>
              <a:t>Infectious disease</a:t>
            </a:r>
          </a:p>
          <a:p>
            <a:pPr lvl="1"/>
            <a:r>
              <a:rPr lang="en-US" dirty="0" smtClean="0"/>
              <a:t>Cleaning and disinfection</a:t>
            </a:r>
          </a:p>
          <a:p>
            <a:pPr lvl="1"/>
            <a:r>
              <a:rPr lang="en-US" dirty="0" smtClean="0"/>
              <a:t>Isolation area</a:t>
            </a:r>
            <a:endParaRPr lang="en-US" dirty="0"/>
          </a:p>
          <a:p>
            <a:pPr lvl="1"/>
            <a:r>
              <a:rPr lang="en-US" dirty="0" smtClean="0"/>
              <a:t>Clear </a:t>
            </a:r>
            <a:r>
              <a:rPr lang="en-US" dirty="0"/>
              <a:t>posting on cage</a:t>
            </a:r>
          </a:p>
          <a:p>
            <a:pPr lvl="1"/>
            <a:r>
              <a:rPr lang="en-US" dirty="0"/>
              <a:t>Limit contact</a:t>
            </a:r>
          </a:p>
          <a:p>
            <a:pPr lvl="1"/>
            <a:r>
              <a:rPr lang="en-US" dirty="0" smtClean="0"/>
              <a:t>Protective clothing</a:t>
            </a:r>
          </a:p>
          <a:p>
            <a:r>
              <a:rPr lang="en-US" dirty="0" smtClean="0"/>
              <a:t>Visual health checks before handling </a:t>
            </a:r>
            <a:endParaRPr lang="en-US" dirty="0"/>
          </a:p>
          <a:p>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Companion Animals</a:t>
            </a:r>
            <a:endParaRPr lang="en-US" dirty="0"/>
          </a:p>
        </p:txBody>
      </p:sp>
    </p:spTree>
    <p:extLst>
      <p:ext uri="{BB962C8B-B14F-4D97-AF65-F5344CB8AC3E}">
        <p14:creationId xmlns:p14="http://schemas.microsoft.com/office/powerpoint/2010/main" val="1645708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American Veterinary Medical Association. Emergency: Preparedness and Response Guide</a:t>
            </a:r>
          </a:p>
          <a:p>
            <a:pPr lvl="1"/>
            <a:r>
              <a:rPr lang="en-US" dirty="0" smtClean="0">
                <a:hlinkClick r:id="rId3"/>
              </a:rPr>
              <a:t>https://ebusiness.avma.org/EBusiness50/files/productdownloads/emerg_prep_resp_guide.pdf</a:t>
            </a:r>
            <a:endParaRPr lang="en-US" dirty="0" smtClean="0"/>
          </a:p>
          <a:p>
            <a:endParaRPr lang="en-US" dirty="0" smtClean="0"/>
          </a:p>
          <a:p>
            <a:r>
              <a:rPr lang="en-US" dirty="0" smtClean="0"/>
              <a:t>AVMA and CDC. Interim Guidelines for Animal Health and Control of Disease Transmission in Pet Shelters</a:t>
            </a:r>
          </a:p>
          <a:p>
            <a:pPr lvl="1"/>
            <a:r>
              <a:rPr lang="en-US" dirty="0" smtClean="0">
                <a:hlinkClick r:id="rId4"/>
              </a:rPr>
              <a:t>https://www.llis.dhs.gov/member/secure/detail.cfm?content_id=19712</a:t>
            </a:r>
            <a:endParaRPr lang="en-US" dirty="0" smtClean="0"/>
          </a:p>
          <a:p>
            <a:endParaRPr lang="en-US" dirty="0" smtClean="0"/>
          </a:p>
          <a:p>
            <a:r>
              <a:rPr lang="en-US" dirty="0" smtClean="0"/>
              <a:t>U.S. Department of Homeland Security</a:t>
            </a:r>
          </a:p>
          <a:p>
            <a:pPr lvl="1"/>
            <a:r>
              <a:rPr lang="en-US" dirty="0" smtClean="0"/>
              <a:t>Lessons Learned Information Sharing: Shelter Operations – Pet-Friendly Shelters</a:t>
            </a:r>
            <a:br>
              <a:rPr lang="en-US" dirty="0" smtClean="0"/>
            </a:br>
            <a:r>
              <a:rPr lang="en-US" dirty="0" smtClean="0">
                <a:hlinkClick r:id="rId5"/>
              </a:rPr>
              <a:t>http://www.lsart.org/sites/site-1707/documents/ShelterOperations-PetFriendlyShelters2.pdf</a:t>
            </a:r>
            <a:endParaRPr lang="en-US" dirty="0" smtClean="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360561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Disasters</a:t>
            </a:r>
            <a:endParaRPr lang="en-US" dirty="0"/>
          </a:p>
        </p:txBody>
      </p:sp>
      <p:sp>
        <p:nvSpPr>
          <p:cNvPr id="3" name="Content Placeholder 2"/>
          <p:cNvSpPr>
            <a:spLocks noGrp="1"/>
          </p:cNvSpPr>
          <p:nvPr>
            <p:ph sz="half" idx="1"/>
          </p:nvPr>
        </p:nvSpPr>
        <p:spPr>
          <a:xfrm>
            <a:off x="304800" y="1600200"/>
            <a:ext cx="4267200" cy="4525963"/>
          </a:xfrm>
        </p:spPr>
        <p:txBody>
          <a:bodyPr>
            <a:normAutofit fontScale="92500" lnSpcReduction="10000"/>
          </a:bodyPr>
          <a:lstStyle/>
          <a:p>
            <a:r>
              <a:rPr lang="en-US" dirty="0" smtClean="0"/>
              <a:t>People evacuating with their pets</a:t>
            </a:r>
          </a:p>
          <a:p>
            <a:pPr lvl="1"/>
            <a:r>
              <a:rPr lang="en-US" dirty="0"/>
              <a:t>Evacuation facilities do not allow pets</a:t>
            </a:r>
          </a:p>
          <a:p>
            <a:pPr lvl="1"/>
            <a:r>
              <a:rPr lang="en-US" dirty="0"/>
              <a:t>Pet owners may refuse to evacuate</a:t>
            </a:r>
          </a:p>
          <a:p>
            <a:r>
              <a:rPr lang="en-US" dirty="0" smtClean="0"/>
              <a:t>Pets </a:t>
            </a:r>
            <a:r>
              <a:rPr lang="en-US" dirty="0"/>
              <a:t>left </a:t>
            </a:r>
            <a:r>
              <a:rPr lang="en-US" dirty="0" smtClean="0"/>
              <a:t>behind</a:t>
            </a:r>
            <a:endParaRPr lang="en-US" dirty="0"/>
          </a:p>
          <a:p>
            <a:r>
              <a:rPr lang="en-US" dirty="0" smtClean="0"/>
              <a:t>Injured, displaced</a:t>
            </a:r>
            <a:br>
              <a:rPr lang="en-US" dirty="0" smtClean="0"/>
            </a:br>
            <a:r>
              <a:rPr lang="en-US" dirty="0" smtClean="0"/>
              <a:t>or lost pets</a:t>
            </a:r>
          </a:p>
          <a:p>
            <a:r>
              <a:rPr lang="en-US" dirty="0" smtClean="0"/>
              <a:t>Dogs, cats, pocket pets, birds</a:t>
            </a:r>
          </a:p>
        </p:txBody>
      </p:sp>
      <p:pic>
        <p:nvPicPr>
          <p:cNvPr id="7" name="Content Placeholder 6"/>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876800" y="2819400"/>
            <a:ext cx="1850538" cy="2286000"/>
          </a:xfrm>
          <a:prstGeom prst="rect">
            <a:avLst/>
          </a:prstGeom>
          <a:noFill/>
          <a:ln w="28575">
            <a:solidFill>
              <a:srgbClr val="F26336"/>
            </a:solidFill>
          </a:ln>
        </p:spPr>
      </p:pic>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Temporary Sheltering: Companion Animals</a:t>
            </a:r>
            <a:endParaRPr lang="en-US" dirty="0"/>
          </a:p>
        </p:txBody>
      </p:sp>
      <p:pic>
        <p:nvPicPr>
          <p:cNvPr id="8" name="Picture 3" descr="H:\CFSPH\Communal Files\Photo Library\Animal Disaster Response\Thomas_J_Ratke pics\IMG_1630_TJRatke.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8400" y="1600200"/>
            <a:ext cx="2438400" cy="1828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6" name="Picture 2" descr="H:\CFSPH\Communal Files\Photo Library\Animal Disaster Response\Thomas_J_Ratke pics\IMG_1726_TJRatke.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39301" y="4419600"/>
            <a:ext cx="2438400" cy="1828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 (cont’d)</a:t>
            </a:r>
            <a:endParaRPr lang="en-US" dirty="0"/>
          </a:p>
        </p:txBody>
      </p:sp>
      <p:sp>
        <p:nvSpPr>
          <p:cNvPr id="3" name="Content Placeholder 2"/>
          <p:cNvSpPr>
            <a:spLocks noGrp="1"/>
          </p:cNvSpPr>
          <p:nvPr>
            <p:ph idx="1"/>
          </p:nvPr>
        </p:nvSpPr>
        <p:spPr/>
        <p:txBody>
          <a:bodyPr>
            <a:normAutofit/>
          </a:bodyPr>
          <a:lstStyle/>
          <a:p>
            <a:r>
              <a:rPr lang="en-US" sz="2200" dirty="0" smtClean="0"/>
              <a:t>LSU Emergency Animal Shelter Disaster Response Manual</a:t>
            </a:r>
          </a:p>
          <a:p>
            <a:pPr lvl="1"/>
            <a:r>
              <a:rPr lang="en-US" sz="2000" dirty="0" smtClean="0">
                <a:hlinkClick r:id="rId2"/>
              </a:rPr>
              <a:t>http://www.lsuemergencyanimalshelter.org/</a:t>
            </a:r>
            <a:endParaRPr lang="en-US" sz="2000" dirty="0" smtClean="0"/>
          </a:p>
          <a:p>
            <a:r>
              <a:rPr lang="en-US" sz="2200" dirty="0" smtClean="0"/>
              <a:t>Louisiana State Animal Response Team</a:t>
            </a:r>
          </a:p>
          <a:p>
            <a:pPr lvl="1"/>
            <a:r>
              <a:rPr lang="en-US" sz="2200" dirty="0" smtClean="0"/>
              <a:t>Companion Animal Evacuation and Sheltering Manual</a:t>
            </a:r>
            <a:br>
              <a:rPr lang="en-US" sz="2200" dirty="0" smtClean="0"/>
            </a:br>
            <a:r>
              <a:rPr lang="en-US" sz="2000" dirty="0" smtClean="0">
                <a:hlinkClick r:id="rId3"/>
              </a:rPr>
              <a:t>www.lsart.org/refId,12776/refDownload.pml</a:t>
            </a:r>
            <a:endParaRPr lang="en-US" sz="2000" dirty="0" smtClean="0"/>
          </a:p>
          <a:p>
            <a:r>
              <a:rPr lang="en-US" sz="2200" dirty="0" smtClean="0"/>
              <a:t>ASPCA (American Society for the Prevention of Cruelty to Animals)</a:t>
            </a:r>
          </a:p>
          <a:p>
            <a:pPr lvl="1"/>
            <a:r>
              <a:rPr lang="en-US" sz="2200" dirty="0" smtClean="0"/>
              <a:t>Sample Plans for Evacuation and Sheltering</a:t>
            </a:r>
            <a:br>
              <a:rPr lang="en-US" sz="2200" dirty="0" smtClean="0"/>
            </a:br>
            <a:r>
              <a:rPr lang="en-US" sz="2000" dirty="0" smtClean="0">
                <a:hlinkClick r:id="rId4"/>
              </a:rPr>
              <a:t>http://www.aspcapro.org/sample-plans-for-evacuation-and-shelteri.php</a:t>
            </a:r>
            <a:endParaRPr lang="en-US" sz="2000" dirty="0" smtClean="0"/>
          </a:p>
          <a:p>
            <a:pPr lvl="1"/>
            <a:endParaRPr lang="en-US" dirty="0" smtClean="0"/>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2558965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t>
            </a:r>
            <a:r>
              <a:rPr lang="en-US" sz="5600" dirty="0" smtClean="0">
                <a:solidFill>
                  <a:schemeClr val="tx1">
                    <a:lumMod val="85000"/>
                    <a:lumOff val="15000"/>
                  </a:schemeClr>
                </a:solidFill>
                <a:latin typeface="Verdana" pitchFamily="34" charset="0"/>
              </a:rPr>
              <a:t>Sarah Weiland; </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Katie </a:t>
            </a:r>
            <a:r>
              <a:rPr kumimoji="0" lang="en-US" sz="5600" b="0" i="0" u="none" strike="noStrike" kern="1200" cap="none" spc="0" normalizeH="0" baseline="0" noProof="0" dirty="0" err="1" smtClean="0">
                <a:ln>
                  <a:noFill/>
                </a:ln>
                <a:solidFill>
                  <a:schemeClr val="tx1">
                    <a:lumMod val="85000"/>
                    <a:lumOff val="15000"/>
                  </a:schemeClr>
                </a:solidFill>
                <a:effectLst/>
                <a:uLnTx/>
                <a:uFillTx/>
                <a:latin typeface="Verdana" pitchFamily="34" charset="0"/>
                <a:ea typeface="+mn-ea"/>
                <a:cs typeface="+mn-cs"/>
              </a:rPr>
              <a:t>Steneroden</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t>
            </a:r>
            <a:r>
              <a:rPr kumimoji="0" lang="en-US" sz="5600" b="0" i="0" u="none" strike="noStrike" kern="1200" cap="none" spc="0" normalizeH="0" noProof="0" dirty="0" smtClean="0">
                <a:ln>
                  <a:noFill/>
                </a:ln>
                <a:solidFill>
                  <a:schemeClr val="tx1">
                    <a:lumMod val="85000"/>
                    <a:lumOff val="15000"/>
                  </a:schemeClr>
                </a:solidFill>
                <a:effectLst/>
                <a:uLnTx/>
                <a:uFillTx/>
                <a:latin typeface="Verdana" pitchFamily="34" charset="0"/>
                <a:ea typeface="+mn-ea"/>
                <a:cs typeface="+mn-cs"/>
              </a:rPr>
              <a:t> DVM, MPH, PhD,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Setting up a shelter</a:t>
            </a:r>
            <a:endParaRPr lang="en-US" dirty="0"/>
          </a:p>
        </p:txBody>
      </p:sp>
      <p:sp>
        <p:nvSpPr>
          <p:cNvPr id="8" name="Text Placeholder 7"/>
          <p:cNvSpPr>
            <a:spLocks noGrp="1"/>
          </p:cNvSpPr>
          <p:nvPr>
            <p:ph type="body" idx="1"/>
          </p:nvPr>
        </p:nvSpPr>
        <p:spPr/>
        <p:txBody>
          <a:bodyPr/>
          <a:lstStyle/>
          <a:p>
            <a:endParaRPr lang="en-US"/>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Temporary Sheltering: Companion Animals</a:t>
            </a:r>
            <a:endParaRPr lang="en-US" dirty="0"/>
          </a:p>
        </p:txBody>
      </p:sp>
    </p:spTree>
    <p:extLst>
      <p:ext uri="{BB962C8B-B14F-4D97-AF65-F5344CB8AC3E}">
        <p14:creationId xmlns:p14="http://schemas.microsoft.com/office/powerpoint/2010/main" val="332312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Planning</a:t>
            </a:r>
            <a:endParaRPr lang="en-US" dirty="0"/>
          </a:p>
        </p:txBody>
      </p:sp>
      <p:sp>
        <p:nvSpPr>
          <p:cNvPr id="3" name="Content Placeholder 2"/>
          <p:cNvSpPr>
            <a:spLocks noGrp="1"/>
          </p:cNvSpPr>
          <p:nvPr>
            <p:ph idx="1"/>
          </p:nvPr>
        </p:nvSpPr>
        <p:spPr/>
        <p:txBody>
          <a:bodyPr>
            <a:normAutofit/>
          </a:bodyPr>
          <a:lstStyle/>
          <a:p>
            <a:r>
              <a:rPr lang="en-US" dirty="0" smtClean="0"/>
              <a:t>Location and facilities</a:t>
            </a:r>
          </a:p>
          <a:p>
            <a:r>
              <a:rPr lang="en-US" dirty="0" smtClean="0"/>
              <a:t>Animal </a:t>
            </a:r>
            <a:r>
              <a:rPr lang="en-US" dirty="0"/>
              <a:t>requirements</a:t>
            </a:r>
          </a:p>
          <a:p>
            <a:r>
              <a:rPr lang="en-US" dirty="0" smtClean="0"/>
              <a:t>Supplies and housing</a:t>
            </a:r>
          </a:p>
          <a:p>
            <a:r>
              <a:rPr lang="en-US" dirty="0" smtClean="0"/>
              <a:t>Sanitation</a:t>
            </a:r>
          </a:p>
          <a:p>
            <a:r>
              <a:rPr lang="en-US" dirty="0" smtClean="0"/>
              <a:t>Security</a:t>
            </a:r>
          </a:p>
          <a:p>
            <a:r>
              <a:rPr lang="en-US" dirty="0"/>
              <a:t>Volunteer training and </a:t>
            </a:r>
            <a:r>
              <a:rPr lang="en-US" dirty="0" smtClean="0"/>
              <a:t>coordination</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Temporary Sheltering: Companion Animals</a:t>
            </a:r>
            <a:endParaRPr lang="en-US" dirty="0"/>
          </a:p>
        </p:txBody>
      </p:sp>
    </p:spTree>
    <p:extLst>
      <p:ext uri="{BB962C8B-B14F-4D97-AF65-F5344CB8AC3E}">
        <p14:creationId xmlns:p14="http://schemas.microsoft.com/office/powerpoint/2010/main" val="1344620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Location</a:t>
            </a:r>
            <a:endParaRPr lang="en-US" dirty="0"/>
          </a:p>
        </p:txBody>
      </p:sp>
      <p:sp>
        <p:nvSpPr>
          <p:cNvPr id="8" name="Content Placeholder 7"/>
          <p:cNvSpPr>
            <a:spLocks noGrp="1"/>
          </p:cNvSpPr>
          <p:nvPr>
            <p:ph idx="1"/>
          </p:nvPr>
        </p:nvSpPr>
        <p:spPr/>
        <p:txBody>
          <a:bodyPr>
            <a:normAutofit fontScale="92500"/>
          </a:bodyPr>
          <a:lstStyle/>
          <a:p>
            <a:r>
              <a:rPr lang="en-US" dirty="0" smtClean="0"/>
              <a:t>Out of affected area</a:t>
            </a:r>
          </a:p>
          <a:p>
            <a:r>
              <a:rPr lang="en-US" dirty="0" smtClean="0"/>
              <a:t>Near human shelters</a:t>
            </a:r>
          </a:p>
          <a:p>
            <a:r>
              <a:rPr lang="en-US" dirty="0" smtClean="0"/>
              <a:t>Possible locations</a:t>
            </a:r>
          </a:p>
          <a:p>
            <a:pPr lvl="1"/>
            <a:r>
              <a:rPr lang="en-US" dirty="0" smtClean="0"/>
              <a:t>Animal control or humane society shelters</a:t>
            </a:r>
          </a:p>
          <a:p>
            <a:pPr lvl="1"/>
            <a:r>
              <a:rPr lang="en-US" dirty="0" smtClean="0"/>
              <a:t>Veterinary hospitals</a:t>
            </a:r>
          </a:p>
          <a:p>
            <a:pPr lvl="1"/>
            <a:r>
              <a:rPr lang="en-US" dirty="0" smtClean="0"/>
              <a:t>Pet boarding facilities</a:t>
            </a:r>
          </a:p>
          <a:p>
            <a:pPr lvl="1"/>
            <a:r>
              <a:rPr lang="en-US" dirty="0" smtClean="0"/>
              <a:t>Dog training centers</a:t>
            </a:r>
          </a:p>
          <a:p>
            <a:pPr lvl="1"/>
            <a:r>
              <a:rPr lang="en-US" dirty="0" smtClean="0"/>
              <a:t>Fairgrounds, school gyms, parking garage, warehouses </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249459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Water source</a:t>
            </a:r>
          </a:p>
          <a:p>
            <a:r>
              <a:rPr lang="en-US" dirty="0" smtClean="0"/>
              <a:t>Adequate size</a:t>
            </a:r>
          </a:p>
          <a:p>
            <a:r>
              <a:rPr lang="en-US" dirty="0" smtClean="0"/>
              <a:t>Ventilation and</a:t>
            </a:r>
            <a:br>
              <a:rPr lang="en-US" dirty="0" smtClean="0"/>
            </a:br>
            <a:r>
              <a:rPr lang="en-US" dirty="0" smtClean="0"/>
              <a:t>climate control</a:t>
            </a:r>
          </a:p>
          <a:p>
            <a:r>
              <a:rPr lang="en-US" dirty="0" smtClean="0"/>
              <a:t>Sanitation and </a:t>
            </a:r>
            <a:br>
              <a:rPr lang="en-US" dirty="0" smtClean="0"/>
            </a:br>
            <a:r>
              <a:rPr lang="en-US" dirty="0" smtClean="0"/>
              <a:t>waste disposal</a:t>
            </a:r>
          </a:p>
          <a:p>
            <a:r>
              <a:rPr lang="en-US" dirty="0" smtClean="0"/>
              <a:t>Allow for animal segregation</a:t>
            </a:r>
          </a:p>
          <a:p>
            <a:pPr lvl="1"/>
            <a:r>
              <a:rPr lang="en-US" dirty="0" smtClean="0"/>
              <a:t>Species, age, </a:t>
            </a:r>
            <a:br>
              <a:rPr lang="en-US" dirty="0" smtClean="0"/>
            </a:br>
            <a:r>
              <a:rPr lang="en-US" dirty="0" smtClean="0"/>
              <a:t>illness, aggression</a:t>
            </a:r>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pic>
        <p:nvPicPr>
          <p:cNvPr id="2050" name="Picture 2" descr="H:\CFSPH\Communal Files\Photo Library\Animal Disaster Response\Heather_Case pics\Katrina DMAT 2 091_HeatherCas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76800" y="1676401"/>
            <a:ext cx="3785016" cy="2850444"/>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61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Supplies</a:t>
            </a:r>
            <a:endParaRPr lang="en-US" dirty="0"/>
          </a:p>
        </p:txBody>
      </p:sp>
      <p:sp>
        <p:nvSpPr>
          <p:cNvPr id="3" name="Content Placeholder 2"/>
          <p:cNvSpPr>
            <a:spLocks noGrp="1"/>
          </p:cNvSpPr>
          <p:nvPr>
            <p:ph sz="half" idx="1"/>
          </p:nvPr>
        </p:nvSpPr>
        <p:spPr/>
        <p:txBody>
          <a:bodyPr>
            <a:normAutofit/>
          </a:bodyPr>
          <a:lstStyle/>
          <a:p>
            <a:r>
              <a:rPr lang="en-US" dirty="0" smtClean="0"/>
              <a:t>Animal supplies</a:t>
            </a:r>
          </a:p>
          <a:p>
            <a:pPr lvl="1"/>
            <a:r>
              <a:rPr lang="en-US" dirty="0" smtClean="0"/>
              <a:t>Food and water</a:t>
            </a:r>
          </a:p>
          <a:p>
            <a:pPr lvl="1"/>
            <a:r>
              <a:rPr lang="en-US" dirty="0" smtClean="0"/>
              <a:t>Kennels and crates</a:t>
            </a:r>
          </a:p>
          <a:p>
            <a:pPr lvl="1"/>
            <a:r>
              <a:rPr lang="en-US" dirty="0" smtClean="0"/>
              <a:t>Collars, leashes</a:t>
            </a:r>
          </a:p>
          <a:p>
            <a:pPr lvl="1"/>
            <a:r>
              <a:rPr lang="en-US" dirty="0" smtClean="0"/>
              <a:t>Bowls</a:t>
            </a:r>
          </a:p>
          <a:p>
            <a:pPr lvl="1"/>
            <a:r>
              <a:rPr lang="en-US" dirty="0" smtClean="0"/>
              <a:t>Cat litter</a:t>
            </a:r>
          </a:p>
          <a:p>
            <a:r>
              <a:rPr lang="en-US" dirty="0" smtClean="0"/>
              <a:t>Medical supplies</a:t>
            </a:r>
          </a:p>
          <a:p>
            <a:r>
              <a:rPr lang="en-US" dirty="0" smtClean="0"/>
              <a:t>Cleaning supplies</a:t>
            </a:r>
          </a:p>
          <a:p>
            <a:r>
              <a:rPr lang="en-US" dirty="0" smtClean="0"/>
              <a:t>Office Supplies</a:t>
            </a:r>
          </a:p>
        </p:txBody>
      </p:sp>
      <p:pic>
        <p:nvPicPr>
          <p:cNvPr id="7"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963668" y="1601565"/>
            <a:ext cx="3407664" cy="4523232"/>
          </a:xfrm>
          <a:prstGeom prst="rect">
            <a:avLst/>
          </a:prstGeom>
          <a:noFill/>
          <a:ln w="28575">
            <a:solidFill>
              <a:srgbClr val="F26336"/>
            </a:solidFill>
          </a:ln>
        </p:spPr>
      </p:pic>
      <p:sp>
        <p:nvSpPr>
          <p:cNvPr id="5" name="Date Placeholder 4"/>
          <p:cNvSpPr>
            <a:spLocks noGrp="1"/>
          </p:cNvSpPr>
          <p:nvPr>
            <p:ph type="dt" sz="half" idx="10"/>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33683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Sanitation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Prevent spread of disease</a:t>
            </a:r>
          </a:p>
          <a:p>
            <a:r>
              <a:rPr lang="en-US" dirty="0" smtClean="0"/>
              <a:t>Keep environment clean</a:t>
            </a:r>
          </a:p>
          <a:p>
            <a:r>
              <a:rPr lang="en-US" dirty="0" smtClean="0"/>
              <a:t>Procedures for </a:t>
            </a:r>
          </a:p>
          <a:p>
            <a:pPr lvl="1"/>
            <a:r>
              <a:rPr lang="en-US" dirty="0" smtClean="0"/>
              <a:t>Waste removal and disposal</a:t>
            </a:r>
          </a:p>
          <a:p>
            <a:pPr lvl="1"/>
            <a:r>
              <a:rPr lang="en-US" dirty="0" smtClean="0"/>
              <a:t>Cleaning and disinfection</a:t>
            </a:r>
          </a:p>
          <a:p>
            <a:r>
              <a:rPr lang="en-US" dirty="0" smtClean="0"/>
              <a:t>Shovels or scoopers, buckets and mops, hoses, scrub brushes, trash cans, sawdust</a:t>
            </a:r>
          </a:p>
          <a:p>
            <a:r>
              <a:rPr lang="en-US" dirty="0" smtClean="0"/>
              <a:t>Detergent, broad spectrum disinfectants, paper towels, disposable gloves</a:t>
            </a:r>
          </a:p>
          <a:p>
            <a:r>
              <a:rPr lang="en-US" dirty="0" smtClean="0"/>
              <a:t>Separate equipment should be used for isolated animals</a:t>
            </a:r>
            <a:endParaRPr lang="en-US" dirty="0"/>
          </a:p>
        </p:txBody>
      </p:sp>
      <p:sp>
        <p:nvSpPr>
          <p:cNvPr id="5" name="Date Placeholder 4"/>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dirty="0" smtClean="0"/>
              <a:t>Temporary Sheltering: Companion Animals</a:t>
            </a:r>
            <a:endParaRPr lang="en-US" dirty="0"/>
          </a:p>
        </p:txBody>
      </p:sp>
    </p:spTree>
    <p:extLst>
      <p:ext uri="{BB962C8B-B14F-4D97-AF65-F5344CB8AC3E}">
        <p14:creationId xmlns:p14="http://schemas.microsoft.com/office/powerpoint/2010/main" val="1332557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Security</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Needed to limit unauthorized access</a:t>
            </a:r>
          </a:p>
          <a:p>
            <a:pPr lvl="1"/>
            <a:r>
              <a:rPr lang="en-US" smtClean="0"/>
              <a:t>Protect animals on-site</a:t>
            </a:r>
          </a:p>
          <a:p>
            <a:pPr lvl="1"/>
            <a:r>
              <a:rPr lang="en-US" smtClean="0"/>
              <a:t>Prevent pillage of stored supplies</a:t>
            </a:r>
          </a:p>
          <a:p>
            <a:pPr lvl="1"/>
            <a:r>
              <a:rPr lang="en-US" smtClean="0"/>
              <a:t>Controlled substances</a:t>
            </a:r>
          </a:p>
          <a:p>
            <a:pPr lvl="2"/>
            <a:r>
              <a:rPr lang="en-US" smtClean="0"/>
              <a:t>Locked cabinets</a:t>
            </a:r>
          </a:p>
          <a:p>
            <a:pPr lvl="2"/>
            <a:r>
              <a:rPr lang="en-US" smtClean="0"/>
              <a:t>Authorized veterinary personnel</a:t>
            </a:r>
          </a:p>
          <a:p>
            <a:r>
              <a:rPr lang="en-US" smtClean="0"/>
              <a:t>Methods</a:t>
            </a:r>
          </a:p>
          <a:p>
            <a:pPr lvl="1"/>
            <a:r>
              <a:rPr lang="en-US" smtClean="0"/>
              <a:t>Shelter is well lit, especially in evening</a:t>
            </a:r>
          </a:p>
          <a:p>
            <a:pPr lvl="1"/>
            <a:r>
              <a:rPr lang="en-US" smtClean="0"/>
              <a:t>Control entry and exit points</a:t>
            </a:r>
          </a:p>
          <a:p>
            <a:pPr lvl="1"/>
            <a:r>
              <a:rPr lang="en-US" smtClean="0"/>
              <a:t>Log book of persons entering/exiting shelter</a:t>
            </a:r>
          </a:p>
          <a:p>
            <a:pPr lvl="1"/>
            <a:r>
              <a:rPr lang="en-US" smtClean="0"/>
              <a:t>Locked doors at nighttime</a:t>
            </a:r>
          </a:p>
          <a:p>
            <a:pPr lvl="1"/>
            <a:r>
              <a:rPr lang="en-US" smtClean="0"/>
              <a:t>Personnel present at all times of day</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a:t>Temporary Sheltering: Companion Animals</a:t>
            </a:r>
          </a:p>
        </p:txBody>
      </p:sp>
    </p:spTree>
    <p:extLst>
      <p:ext uri="{BB962C8B-B14F-4D97-AF65-F5344CB8AC3E}">
        <p14:creationId xmlns:p14="http://schemas.microsoft.com/office/powerpoint/2010/main" val="3831446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SP JIT PPT FINAL Template White 2012">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10303</TotalTime>
  <Words>4047</Words>
  <Application>Microsoft Office PowerPoint</Application>
  <PresentationFormat>On-screen Show (4:3)</PresentationFormat>
  <Paragraphs>273</Paragraphs>
  <Slides>21</Slides>
  <Notes>20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1_MSP JIT PPT FINAL Template White 2012</vt:lpstr>
      <vt:lpstr>Just In Time 2014</vt:lpstr>
      <vt:lpstr>Temporary Sheltering</vt:lpstr>
      <vt:lpstr>Natural Disasters</vt:lpstr>
      <vt:lpstr>Setting up a shelter</vt:lpstr>
      <vt:lpstr>Assessment and Planning</vt:lpstr>
      <vt:lpstr>Location</vt:lpstr>
      <vt:lpstr>Facilities</vt:lpstr>
      <vt:lpstr>Supplies</vt:lpstr>
      <vt:lpstr>Sanitation</vt:lpstr>
      <vt:lpstr>Site Security</vt:lpstr>
      <vt:lpstr>Volunteers</vt:lpstr>
      <vt:lpstr>Animal arrival</vt:lpstr>
      <vt:lpstr>Animal Identification</vt:lpstr>
      <vt:lpstr>Incoming Assessment</vt:lpstr>
      <vt:lpstr>Animal Handling</vt:lpstr>
      <vt:lpstr>Animal Housing</vt:lpstr>
      <vt:lpstr>Sanitation</vt:lpstr>
      <vt:lpstr>Animal Management</vt:lpstr>
      <vt:lpstr>Infection Control</vt:lpstr>
      <vt:lpstr>Resources</vt:lpstr>
      <vt:lpstr>Resources (cont’d)</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Temporary Sheltering of Companion Animals</dc:title>
  <dc:subject>Just In Time Training Resources</dc:subject>
  <dc:creator>Sarah Weiland;Katie Steneroden, DVM, MPH, PhD, DACVPM;Glenda Dvorak, DVM, MPH, DACVPM</dc:creator>
  <dc:description>Developed June 2010</dc:description>
  <cp:lastModifiedBy>Glenda Dvorak</cp:lastModifiedBy>
  <cp:revision>584</cp:revision>
  <cp:lastPrinted>2013-02-03T16:49:59Z</cp:lastPrinted>
  <dcterms:created xsi:type="dcterms:W3CDTF">2010-02-26T02:19:00Z</dcterms:created>
  <dcterms:modified xsi:type="dcterms:W3CDTF">2014-07-07T21:28:52Z</dcterms:modified>
</cp:coreProperties>
</file>