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58" r:id="rId2"/>
  </p:sldMasterIdLst>
  <p:notesMasterIdLst>
    <p:notesMasterId r:id="rId29"/>
  </p:notesMasterIdLst>
  <p:handoutMasterIdLst>
    <p:handoutMasterId r:id="rId30"/>
  </p:handoutMasterIdLst>
  <p:sldIdLst>
    <p:sldId id="388" r:id="rId3"/>
    <p:sldId id="462" r:id="rId4"/>
    <p:sldId id="463" r:id="rId5"/>
    <p:sldId id="464" r:id="rId6"/>
    <p:sldId id="468" r:id="rId7"/>
    <p:sldId id="490" r:id="rId8"/>
    <p:sldId id="493" r:id="rId9"/>
    <p:sldId id="489" r:id="rId10"/>
    <p:sldId id="465" r:id="rId11"/>
    <p:sldId id="466" r:id="rId12"/>
    <p:sldId id="471" r:id="rId13"/>
    <p:sldId id="479" r:id="rId14"/>
    <p:sldId id="485" r:id="rId15"/>
    <p:sldId id="478" r:id="rId16"/>
    <p:sldId id="477" r:id="rId17"/>
    <p:sldId id="491" r:id="rId18"/>
    <p:sldId id="484" r:id="rId19"/>
    <p:sldId id="472" r:id="rId20"/>
    <p:sldId id="481" r:id="rId21"/>
    <p:sldId id="492" r:id="rId22"/>
    <p:sldId id="494" r:id="rId23"/>
    <p:sldId id="496" r:id="rId24"/>
    <p:sldId id="495" r:id="rId25"/>
    <p:sldId id="497" r:id="rId26"/>
    <p:sldId id="483" r:id="rId27"/>
    <p:sldId id="467"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5A"/>
    <a:srgbClr val="F26336"/>
    <a:srgbClr val="FAAA6E"/>
    <a:srgbClr val="FBC093"/>
    <a:srgbClr val="FFE6B9"/>
    <a:srgbClr val="FFD07D"/>
    <a:srgbClr val="FFFF99"/>
    <a:srgbClr val="C1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2" autoAdjust="0"/>
    <p:restoredTop sz="77825" autoAdjust="0"/>
  </p:normalViewPr>
  <p:slideViewPr>
    <p:cSldViewPr>
      <p:cViewPr varScale="1">
        <p:scale>
          <a:sx n="52" d="100"/>
          <a:sy n="52" d="100"/>
        </p:scale>
        <p:origin x="-1128" y="-90"/>
      </p:cViewPr>
      <p:guideLst>
        <p:guide orient="horz" pos="2160"/>
        <p:guide pos="2880"/>
      </p:guideLst>
    </p:cSldViewPr>
  </p:slideViewPr>
  <p:outlineViewPr>
    <p:cViewPr>
      <p:scale>
        <a:sx n="33" d="100"/>
        <a:sy n="33" d="100"/>
      </p:scale>
      <p:origin x="0" y="11730"/>
    </p:cViewPr>
  </p:outlineViewPr>
  <p:notesTextViewPr>
    <p:cViewPr>
      <p:scale>
        <a:sx n="100" d="100"/>
        <a:sy n="100" d="100"/>
      </p:scale>
      <p:origin x="0" y="0"/>
    </p:cViewPr>
  </p:notesTextViewPr>
  <p:sorterViewPr>
    <p:cViewPr>
      <p:scale>
        <a:sx n="72" d="100"/>
        <a:sy n="72" d="100"/>
      </p:scale>
      <p:origin x="0" y="0"/>
    </p:cViewPr>
  </p:sorterViewPr>
  <p:notesViewPr>
    <p:cSldViewPr>
      <p:cViewPr varScale="1">
        <p:scale>
          <a:sx n="91" d="100"/>
          <a:sy n="91" d="100"/>
        </p:scale>
        <p:origin x="-171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228600"/>
            <a:ext cx="3168650" cy="479425"/>
          </a:xfrm>
          <a:prstGeom prst="rect">
            <a:avLst/>
          </a:prstGeom>
        </p:spPr>
        <p:txBody>
          <a:bodyPr vert="horz" lIns="95053" tIns="47527" rIns="95053" bIns="47527" rtlCol="0"/>
          <a:lstStyle>
            <a:lvl1pPr algn="l" fontAlgn="auto">
              <a:spcBef>
                <a:spcPts val="0"/>
              </a:spcBef>
              <a:spcAft>
                <a:spcPts val="0"/>
              </a:spcAft>
              <a:defRPr sz="1000">
                <a:latin typeface="+mn-lt"/>
                <a:cs typeface="+mn-cs"/>
              </a:defRPr>
            </a:lvl1pPr>
          </a:lstStyle>
          <a:p>
            <a:pPr>
              <a:defRPr/>
            </a:pPr>
            <a:r>
              <a:rPr lang="en-US"/>
              <a:t>Just-In-Time Training for Animal Disease Emergencies</a:t>
            </a:r>
          </a:p>
        </p:txBody>
      </p:sp>
      <p:sp>
        <p:nvSpPr>
          <p:cNvPr id="3" name="Date Placeholder 2"/>
          <p:cNvSpPr>
            <a:spLocks noGrp="1"/>
          </p:cNvSpPr>
          <p:nvPr>
            <p:ph type="dt" sz="quarter" idx="1"/>
          </p:nvPr>
        </p:nvSpPr>
        <p:spPr>
          <a:xfrm>
            <a:off x="3497263" y="228600"/>
            <a:ext cx="3573462" cy="479425"/>
          </a:xfrm>
          <a:prstGeom prst="rect">
            <a:avLst/>
          </a:prstGeom>
        </p:spPr>
        <p:txBody>
          <a:bodyPr vert="horz" lIns="95053" tIns="47527" rIns="95053" bIns="47527" rtlCol="0"/>
          <a:lstStyle>
            <a:lvl1pPr algn="r" fontAlgn="auto">
              <a:spcBef>
                <a:spcPts val="0"/>
              </a:spcBef>
              <a:spcAft>
                <a:spcPts val="0"/>
              </a:spcAft>
              <a:defRPr sz="1000">
                <a:latin typeface="+mn-lt"/>
                <a:cs typeface="+mn-cs"/>
              </a:defRPr>
            </a:lvl1pPr>
          </a:lstStyle>
          <a:p>
            <a:pPr>
              <a:defRPr/>
            </a:pPr>
            <a:r>
              <a:rPr lang="en-US"/>
              <a:t>Animal Behavior/Restraint: Companion Animals</a:t>
            </a:r>
          </a:p>
        </p:txBody>
      </p:sp>
      <p:sp>
        <p:nvSpPr>
          <p:cNvPr id="4" name="Footer Placeholder 3"/>
          <p:cNvSpPr>
            <a:spLocks noGrp="1"/>
          </p:cNvSpPr>
          <p:nvPr>
            <p:ph type="ftr" sz="quarter" idx="2"/>
          </p:nvPr>
        </p:nvSpPr>
        <p:spPr>
          <a:xfrm>
            <a:off x="244475" y="8893175"/>
            <a:ext cx="3168650" cy="479425"/>
          </a:xfrm>
          <a:prstGeom prst="rect">
            <a:avLst/>
          </a:prstGeom>
        </p:spPr>
        <p:txBody>
          <a:bodyPr vert="horz" lIns="95053" tIns="47527" rIns="95053" bIns="47527" rtlCol="0" anchor="b"/>
          <a:lstStyle>
            <a:lvl1pPr algn="l" fontAlgn="auto">
              <a:spcBef>
                <a:spcPts val="0"/>
              </a:spcBef>
              <a:spcAft>
                <a:spcPts val="0"/>
              </a:spcAft>
              <a:defRPr sz="1000">
                <a:latin typeface="+mn-lt"/>
                <a:cs typeface="+mn-cs"/>
              </a:defRPr>
            </a:lvl1pPr>
          </a:lstStyle>
          <a:p>
            <a:pPr>
              <a:defRPr/>
            </a:pPr>
            <a:r>
              <a:rPr lang="en-US"/>
              <a:t>Multi-State Partnership for Security in Agriculture;  Center for Food Security and Public Health</a:t>
            </a:r>
          </a:p>
        </p:txBody>
      </p:sp>
      <p:sp>
        <p:nvSpPr>
          <p:cNvPr id="5" name="Slide Number Placeholder 4"/>
          <p:cNvSpPr>
            <a:spLocks noGrp="1"/>
          </p:cNvSpPr>
          <p:nvPr>
            <p:ph type="sldNum" sz="quarter" idx="3"/>
          </p:nvPr>
        </p:nvSpPr>
        <p:spPr>
          <a:xfrm>
            <a:off x="3902075" y="8893175"/>
            <a:ext cx="3168650" cy="479425"/>
          </a:xfrm>
          <a:prstGeom prst="rect">
            <a:avLst/>
          </a:prstGeom>
        </p:spPr>
        <p:txBody>
          <a:bodyPr vert="horz" lIns="95053" tIns="47527" rIns="95053" bIns="47527" rtlCol="0" anchor="b"/>
          <a:lstStyle>
            <a:lvl1pPr algn="r" fontAlgn="auto">
              <a:spcBef>
                <a:spcPts val="0"/>
              </a:spcBef>
              <a:spcAft>
                <a:spcPts val="0"/>
              </a:spcAft>
              <a:defRPr sz="1000">
                <a:latin typeface="+mn-lt"/>
                <a:cs typeface="+mn-cs"/>
              </a:defRPr>
            </a:lvl1pPr>
          </a:lstStyle>
          <a:p>
            <a:pPr>
              <a:defRPr/>
            </a:pPr>
            <a:r>
              <a:rPr lang="en-US"/>
              <a:t> June 2013</a:t>
            </a:r>
            <a:br>
              <a:rPr lang="en-US"/>
            </a:br>
            <a:fld id="{FC9F27A9-5996-4C3D-BABB-B624C11EC221}" type="slidenum">
              <a:rPr lang="en-US"/>
              <a:pPr>
                <a:defRPr/>
              </a:pPr>
              <a:t>‹#›</a:t>
            </a:fld>
            <a:endParaRPr lang="en-US"/>
          </a:p>
        </p:txBody>
      </p:sp>
    </p:spTree>
    <p:extLst>
      <p:ext uri="{BB962C8B-B14F-4D97-AF65-F5344CB8AC3E}">
        <p14:creationId xmlns:p14="http://schemas.microsoft.com/office/powerpoint/2010/main" val="40821313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053" tIns="47527" rIns="95053" bIns="475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053" tIns="47527" rIns="95053" bIns="47527" rtlCol="0"/>
          <a:lstStyle>
            <a:lvl1pPr algn="r" fontAlgn="auto">
              <a:spcBef>
                <a:spcPts val="0"/>
              </a:spcBef>
              <a:spcAft>
                <a:spcPts val="0"/>
              </a:spcAft>
              <a:defRPr sz="1200">
                <a:latin typeface="+mn-lt"/>
                <a:cs typeface="+mn-cs"/>
              </a:defRPr>
            </a:lvl1pPr>
          </a:lstStyle>
          <a:p>
            <a:pPr>
              <a:defRPr/>
            </a:pPr>
            <a:fld id="{7339174C-2C88-4D25-ADF9-A2CFC71D9524}"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053" tIns="47527" rIns="95053" bIns="4752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053" tIns="47527" rIns="95053" bIns="4752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5053" tIns="47527" rIns="95053" bIns="47527" rtlCol="0" anchor="b"/>
          <a:lstStyle>
            <a:lvl1pPr algn="l" fontAlgn="auto">
              <a:spcBef>
                <a:spcPts val="0"/>
              </a:spcBef>
              <a:spcAft>
                <a:spcPts val="0"/>
              </a:spcAft>
              <a:defRPr sz="1200">
                <a:latin typeface="+mn-lt"/>
                <a:cs typeface="+mn-cs"/>
              </a:defRPr>
            </a:lvl1pPr>
          </a:lstStyle>
          <a:p>
            <a:pPr>
              <a:defRPr/>
            </a:pPr>
            <a:r>
              <a:rPr lang="en-US"/>
              <a:t>MSP, CFSPH - 2010</a:t>
            </a:r>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053" tIns="47527" rIns="95053" bIns="47527" rtlCol="0" anchor="b"/>
          <a:lstStyle>
            <a:lvl1pPr algn="r" fontAlgn="auto">
              <a:spcBef>
                <a:spcPts val="0"/>
              </a:spcBef>
              <a:spcAft>
                <a:spcPts val="0"/>
              </a:spcAft>
              <a:defRPr sz="1200">
                <a:latin typeface="+mn-lt"/>
                <a:cs typeface="+mn-cs"/>
              </a:defRPr>
            </a:lvl1pPr>
          </a:lstStyle>
          <a:p>
            <a:pPr>
              <a:defRPr/>
            </a:pPr>
            <a:fld id="{95483832-896F-4126-87C0-32D8B5F5A178}" type="slidenum">
              <a:rPr lang="en-US"/>
              <a:pPr>
                <a:defRPr/>
              </a:pPr>
              <a:t>‹#›</a:t>
            </a:fld>
            <a:endParaRPr lang="en-US"/>
          </a:p>
        </p:txBody>
      </p:sp>
    </p:spTree>
    <p:extLst>
      <p:ext uri="{BB962C8B-B14F-4D97-AF65-F5344CB8AC3E}">
        <p14:creationId xmlns:p14="http://schemas.microsoft.com/office/powerpoint/2010/main" val="220469280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i="1" smtClean="0">
                <a:latin typeface="Arial" charset="0"/>
                <a:cs typeface="Arial" charset="0"/>
              </a:rPr>
              <a:t>June 2013</a:t>
            </a:r>
          </a:p>
          <a:p>
            <a:pPr defTabSz="949325" eaLnBrk="1" hangingPunct="1">
              <a:spcBef>
                <a:spcPct val="0"/>
              </a:spcBef>
            </a:pPr>
            <a:r>
              <a:rPr lang="en-US" altLang="en-US" smtClean="0">
                <a:latin typeface="Arial" charset="0"/>
                <a:cs typeface="Arial" charset="0"/>
              </a:rPr>
              <a:t>During a disaster response, tasks such as rescuing displaced or injured animals or administering first aid or other medical treatment will require the handling of companion animals. Understanding proper handling and restraint methods will minimize stress on the animals and reduce the risk of injury to responders. This Just-in-Time presentation will overview basic companion animal behavior as well as handling and restraint measures that may be needed during a disaster response.</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237EBF-B909-4F25-BD00-AF0813E0DD5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Frightened or aggressive dogs are best approached by experienced personnel. Avoid approaching frightened dogs unless there are people nearby who can assist you. Two or more people should be involved in the situation, so that if one person gets injured, the other can help or get help. Any movements should be slow. Avoid looking at the dog directly in the eye and approach with a sideways stance. Never allow the dog between you and your escape route. Use a calm, quiet voice to get the dog to come to you, if possible. </a:t>
            </a:r>
          </a:p>
        </p:txBody>
      </p:sp>
      <p:sp>
        <p:nvSpPr>
          <p:cNvPr id="4915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915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B64556-0070-4FB3-84C9-91627206F60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In some instances, dog restraint devices may be necessary to minimize injury to the animal as well as responders. When used appropriately, restraint devices will not harm the animals physically or psychologically. The use of leashes can help to control the movement of a dog. Slip leashes that loop around the dogs neck and slip to tighten are the most secure and effective. You can improvise a leash using rope, twine or other materials. Apply and use a leash only if the dog is not behaving aggressively. Try to keep the dog calm before and during the time you slip the leash over its head. Avoid attaching a leash to the collar if one is present as the collar may be lose and could fall off the dog’s neck. Never over tighten or drag a dog using a slip leash. Never leave the dog in a slip leash unattended or tied to any object. Slip leashes can be used to hold the dogs head away from the handler while the dog is grasped. </a:t>
            </a:r>
          </a:p>
          <a:p>
            <a:pPr defTabSz="949325" eaLnBrk="1" hangingPunct="1">
              <a:spcBef>
                <a:spcPct val="0"/>
              </a:spcBef>
            </a:pPr>
            <a:endParaRPr lang="en-US" altLang="en-US" smtClean="0">
              <a:latin typeface="Arial" charset="0"/>
              <a:cs typeface="Arial" charset="0"/>
            </a:endParaRPr>
          </a:p>
          <a:p>
            <a:pPr defTabSz="949325" eaLnBrk="1" hangingPunct="1">
              <a:spcBef>
                <a:spcPct val="0"/>
              </a:spcBef>
            </a:pPr>
            <a:r>
              <a:rPr lang="en-US" altLang="en-US" smtClean="0">
                <a:latin typeface="Arial" charset="0"/>
                <a:cs typeface="Arial" charset="0"/>
              </a:rPr>
              <a:t>For very aggressive dogs, especially large dogs, a snare or catch pole may be needed to handle the animal in a manner that it and responders do not get hurt. Whenever possible, catch poles should only be used by experienced personnel. In some situations, 2 catch poles (one person on each side) may be needed if the dog is very large. Care must be taken when using this equipment so as not to choke the animal. Animals should never be lifted with a catch pole. [This photo shows a slip leash being applied around a dog’s neck. Photo by Katie Steneroden, Iowa State University]</a:t>
            </a:r>
            <a:endParaRPr lang="en-US" altLang="en-US" b="1" smtClean="0">
              <a:latin typeface="Arial" charset="0"/>
              <a:cs typeface="Arial" charset="0"/>
            </a:endParaRPr>
          </a:p>
        </p:txBody>
      </p:sp>
      <p:sp>
        <p:nvSpPr>
          <p:cNvPr id="5018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018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9FFD7D-48F3-423D-B16B-84902EC449C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a:latin typeface="Times"/>
                <a:cs typeface="Times"/>
              </a:rPr>
              <a:t>It may be necessary to apply a muzzle to preventing biting while carrying or transporting the dog. Animals that have been injured may be more likely to bite. Dog muzzles can be purchased or improvised with rope, gauze or twine. </a:t>
            </a:r>
            <a:r>
              <a:rPr lang="en-US" dirty="0"/>
              <a:t>The FEMA Emergency Preparedness CERT Animal Response Module recommends the following to improvise a temporary muzzle: </a:t>
            </a:r>
          </a:p>
          <a:p>
            <a:pPr eaLnBrk="1" fontAlgn="auto" hangingPunct="1">
              <a:spcBef>
                <a:spcPts val="0"/>
              </a:spcBef>
              <a:spcAft>
                <a:spcPts val="0"/>
              </a:spcAft>
              <a:defRPr/>
            </a:pPr>
            <a:r>
              <a:rPr lang="en-US" dirty="0"/>
              <a:t>• Begin with a roll of 3- to 4-inch-wide gauze (doubled for strength) or a piece of rope 3 to 4 feet long. </a:t>
            </a:r>
          </a:p>
          <a:p>
            <a:pPr eaLnBrk="1" fontAlgn="auto" hangingPunct="1">
              <a:spcBef>
                <a:spcPts val="0"/>
              </a:spcBef>
              <a:spcAft>
                <a:spcPts val="0"/>
              </a:spcAft>
              <a:defRPr/>
            </a:pPr>
            <a:r>
              <a:rPr lang="en-US" dirty="0"/>
              <a:t>• Have someone restrain the dog’s head as you slip a loop of the material around the dog’s nose. </a:t>
            </a:r>
          </a:p>
          <a:p>
            <a:pPr eaLnBrk="1" fontAlgn="auto" hangingPunct="1">
              <a:spcBef>
                <a:spcPts val="0"/>
              </a:spcBef>
              <a:spcAft>
                <a:spcPts val="0"/>
              </a:spcAft>
              <a:defRPr/>
            </a:pPr>
            <a:r>
              <a:rPr lang="en-US" dirty="0"/>
              <a:t>• Tighten the loop around the dog’s closed mouth. </a:t>
            </a:r>
          </a:p>
          <a:p>
            <a:pPr eaLnBrk="1" fontAlgn="auto" hangingPunct="1">
              <a:spcBef>
                <a:spcPts val="0"/>
              </a:spcBef>
              <a:spcAft>
                <a:spcPts val="0"/>
              </a:spcAft>
              <a:defRPr/>
            </a:pPr>
            <a:r>
              <a:rPr lang="en-US" dirty="0"/>
              <a:t>• Loop the rope downward on each side and tie it under the dog’s nose and mouth. </a:t>
            </a:r>
          </a:p>
          <a:p>
            <a:pPr eaLnBrk="1" fontAlgn="auto" hangingPunct="1">
              <a:spcBef>
                <a:spcPts val="0"/>
              </a:spcBef>
              <a:spcAft>
                <a:spcPts val="0"/>
              </a:spcAft>
              <a:defRPr/>
            </a:pPr>
            <a:r>
              <a:rPr lang="en-US" dirty="0"/>
              <a:t>• Maintain tension and tie the ends of the rope around the back of the dog’s head, securing with a simple tie knot and bow. </a:t>
            </a:r>
          </a:p>
          <a:p>
            <a:pPr eaLnBrk="1" fontAlgn="auto" hangingPunct="1">
              <a:spcBef>
                <a:spcPts val="0"/>
              </a:spcBef>
              <a:spcAft>
                <a:spcPts val="0"/>
              </a:spcAft>
              <a:defRPr/>
            </a:pPr>
            <a:r>
              <a:rPr lang="en-US" dirty="0"/>
              <a:t>• Muzzles should be tied securely but for easy release; the dog should be able to breathe through its nose. </a:t>
            </a:r>
          </a:p>
          <a:p>
            <a:pPr eaLnBrk="1" fontAlgn="auto" hangingPunct="1">
              <a:spcBef>
                <a:spcPts val="0"/>
              </a:spcBef>
              <a:spcAft>
                <a:spcPts val="0"/>
              </a:spcAft>
              <a:defRPr/>
            </a:pPr>
            <a:r>
              <a:rPr lang="en-US" dirty="0"/>
              <a:t>• Until the dog is otherwise contained or controlled (caged, leashed), you must continue to restrain the dog’s head and front legs or it will immediately remove the muzzle. </a:t>
            </a:r>
          </a:p>
          <a:p>
            <a:pPr eaLnBrk="1" fontAlgn="auto" hangingPunct="1">
              <a:spcBef>
                <a:spcPts val="0"/>
              </a:spcBef>
              <a:spcAft>
                <a:spcPts val="0"/>
              </a:spcAft>
              <a:defRPr/>
            </a:pPr>
            <a:r>
              <a:rPr lang="en-US" dirty="0"/>
              <a:t>• Note: This muzzle will not work on short-nosed dogs such as pugs.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latin typeface="Times"/>
                <a:cs typeface="Times"/>
              </a:rPr>
              <a:t>It is important to remember to avoid placing muzzles that restrict the dog’s ability to open-mouth breathe. This is especially important in hot weather condition so the dog does not overheat. Muzzles should not be placed on the dog for extended periods of time. They should only be used for the minimal time necessary. A muzzled animal should never be left unattended. </a:t>
            </a:r>
          </a:p>
          <a:p>
            <a:pPr eaLnBrk="1" fontAlgn="auto" hangingPunct="1">
              <a:spcBef>
                <a:spcPts val="0"/>
              </a:spcBef>
              <a:spcAft>
                <a:spcPts val="0"/>
              </a:spcAft>
              <a:defRPr/>
            </a:pPr>
            <a:endParaRPr lang="en-US" dirty="0">
              <a:latin typeface="Times"/>
              <a:cs typeface="Times"/>
            </a:endParaRPr>
          </a:p>
          <a:p>
            <a:pPr eaLnBrk="1" fontAlgn="auto" hangingPunct="1">
              <a:spcBef>
                <a:spcPts val="0"/>
              </a:spcBef>
              <a:spcAft>
                <a:spcPts val="0"/>
              </a:spcAft>
              <a:defRPr/>
            </a:pPr>
            <a:r>
              <a:rPr lang="en-US" sz="1700" dirty="0"/>
              <a:t>[Illustrations from FAZD Center: Veterinary Science: Preparatory Training for the Veterinary Assistant – Handling and Restraining Dogs and Cats.]</a:t>
            </a:r>
          </a:p>
        </p:txBody>
      </p:sp>
      <p:sp>
        <p:nvSpPr>
          <p:cNvPr id="5120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120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EF7BC2-5A69-4E17-92FC-AAB8D09A3B2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Times" pitchFamily="18" charset="0"/>
                <a:cs typeface="Times" pitchFamily="18" charset="0"/>
              </a:rPr>
              <a:t>When lifting and carrying dogs, it is important to use proper technique to avoid injury to the animal and the responder. The dog’s chest and hindquarters should always be supported. Note: If the dog’s back or hindquarters have been injured, lifting could be painful for the animal. If a dog shows any indication of fear or aggression, it should be muzzled prior to lifting. For small dogs lift under the abdomen, placing one hand between the front legs for support (see top right illustration). For medium sized dogs, cradle the animal with one arm around the chest and the other behind the haunches. For large sized dogs, lifting should be done by two persons, one controlling the head and front portion or chest area, the other person lifting the abdomen and hindquarters. When lifting large to medium sized dogs, use safe lifting technique (start from a squatting position, using your knees not your back) to avoid injury. [The top photo shows the lifting and carrying technique for small dogs. Photo source: Restraint of Domestic Animals (1991) by TF Sonsthagen. The bottom photo shows the lifting and carrying technique for a medium sized dog. Photo by by Katie Steneroden, Iowa State University]</a:t>
            </a:r>
            <a:endParaRPr lang="en-US" altLang="en-US" smtClean="0">
              <a:latin typeface="Arial" charset="0"/>
              <a:cs typeface="Arial" charset="0"/>
            </a:endParaRPr>
          </a:p>
        </p:txBody>
      </p:sp>
      <p:sp>
        <p:nvSpPr>
          <p:cNvPr id="5222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222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B96095-B2BA-4F74-B2C0-459A7BC0059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pitchFamily="18" charset="0"/>
                <a:cs typeface="Times" pitchFamily="18" charset="0"/>
              </a:rPr>
              <a:t>Manual restraint for dogs can be as simple as holding a dog’s collar or leash, or using more secure methods such as standing or lateral restraint techniques. To manually restrain a standing dog, place one arm under the dog’s neck and the other arm behind the rear legs or under the dog’s abdomen. Pull the dog’s head snug against your shoulder, without choking the animal. If the dog shows any indication of fear or aggression, it should be muzzled prior to handling. Avoid excessive restraint. With any type of physical restraint, use the least amount of restraint necessary to control the dog. Excessive restraint becomes a test of wills; the more you attempt to restrain the animal  the harder it will resist, and the more unpleasant and dangerous the experience may become. [This photo shows standing restraint positioning. Photo by Katie Steneroden, Iowa State University]</a:t>
            </a:r>
            <a:endParaRPr lang="en-US" altLang="en-US" smtClean="0">
              <a:latin typeface="Arial" charset="0"/>
              <a:cs typeface="Arial" charset="0"/>
            </a:endParaRPr>
          </a:p>
        </p:txBody>
      </p:sp>
      <p:sp>
        <p:nvSpPr>
          <p:cNvPr id="5325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325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711ADE-E261-45E4-83FB-92CBBADC552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pitchFamily="18" charset="0"/>
                <a:cs typeface="Times" pitchFamily="18" charset="0"/>
              </a:rPr>
              <a:t>To restrain a dog in a lateral position, lay the dog on its side. Stand against the dog’s back. Placing one arm over the shoulder/neck area, grasp the front leg closest to the table surface. Place your arm over the flank or hindquarter, again grasping the lower leg (leg against the table surface). Use the least amount of physical restraint as necessary to control the dog. If the dog shows any indication of fear or aggression, it should be muzzled prior to handling. [This photo shows the lateral restraint of a dog. Photo by Katie Steneroden, Iowa State University]</a:t>
            </a:r>
          </a:p>
          <a:p>
            <a:pPr eaLnBrk="1" hangingPunct="1">
              <a:spcBef>
                <a:spcPct val="0"/>
              </a:spcBef>
            </a:pPr>
            <a:endParaRPr lang="en-US" altLang="en-US" smtClean="0">
              <a:latin typeface="Times" pitchFamily="18" charset="0"/>
              <a:cs typeface="Times" pitchFamily="18" charset="0"/>
            </a:endParaRPr>
          </a:p>
          <a:p>
            <a:pPr eaLnBrk="1" hangingPunct="1">
              <a:spcBef>
                <a:spcPct val="0"/>
              </a:spcBef>
            </a:pPr>
            <a:endParaRPr lang="en-US" altLang="en-US" smtClean="0">
              <a:latin typeface="Times" pitchFamily="18" charset="0"/>
              <a:cs typeface="Times" pitchFamily="18" charset="0"/>
            </a:endParaRPr>
          </a:p>
        </p:txBody>
      </p:sp>
      <p:sp>
        <p:nvSpPr>
          <p:cNvPr id="5427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427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C481D2-55F7-4BF2-ADD3-4676F5EC98C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Now let’s look at handling and restraint procedures for cats. [Photos show cats in need of rescue. Photo source: University of Missouri, College of Veterinary Medicine at http://www.cvm.missouri.edu/news/movcc07.htm]</a:t>
            </a:r>
          </a:p>
        </p:txBody>
      </p:sp>
      <p:sp>
        <p:nvSpPr>
          <p:cNvPr id="5530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530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D9C208-5171-476D-BA19-F7003469DA3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pitchFamily="18" charset="0"/>
                <a:cs typeface="Times" pitchFamily="18" charset="0"/>
              </a:rPr>
              <a:t>Just as body language gives clues about dog behavior, similar cues can be obtained for cats. Following  a disaster situation, cats can be aggressive, fearful and defensive. These situations can lead to bites or scratches to responders if precautions are not taken. Cats that are aggressive, fearful or defensive will have raised fur on their back and/or tail. Their ears will be turned backward, sideways or flat against the head when irritable, angry or frightened; this is in contrast to them having their ears forward when alert and happy. The tail position can help further differentiate the cats demeanor. If the tail is hanging straight down, it indicates an aggressive mood; if the tail is down and bristled, the cat is in a defensive stance; if the tail is raised and bristled, it is fearful. A relaxed cat will have a relaxed tail with ears pointing forward. [Photos depict various cat body behaviors. Photo source: Thunder Bay Veterinary Clinic, http://www.tbvet.com/cat_body_language.php]</a:t>
            </a:r>
          </a:p>
        </p:txBody>
      </p:sp>
      <p:sp>
        <p:nvSpPr>
          <p:cNvPr id="5632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632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8800AC-6FE2-42CF-8541-B754DB483E5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Cats, unlike dogs, will not generally come when called and must be approached to be handled or restrained. To be perceived as less threatening to the cat, make your body appear small by crouching and approaching the cat using a sideways stance. Any actions taken should be done slowly so as not to alarm or frighten the cat. Talk in a soft, slow voice to calm the cat. Offering food or tapping a cat food can may encourage the cat to come near you. Work in teams whenever possible. For cats that are showing fear or aggression, allow the animal  time to calm down. Capture methods may include the use of nets, blankets or traps. If possible, leave the capture of extremely fearful or aggressive cats to professional animal handlers, such as animal control officers. You may need to use double thickness gloves and eye protection when handling fearful or aggressive cats. </a:t>
            </a:r>
          </a:p>
        </p:txBody>
      </p:sp>
      <p:sp>
        <p:nvSpPr>
          <p:cNvPr id="573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73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54FCE68-A52B-4EA1-BF29-84A5DDE6575B}"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100" smtClean="0">
                <a:latin typeface="Arial" charset="0"/>
                <a:cs typeface="Arial" charset="0"/>
              </a:rPr>
              <a:t>To carry or transport a cat, hold the cat close to your body with your hand restraining the forelegs from underneath. The arm crosses the flank to help trap the body against yours. Hind legs are free. Using your other hand, gently hold the head as shown in the top photograph. Be aware that cats may become frightened by unexpected stimuli such as loud noises or bright lights and can bite or scratch. Wearing heavy leather gloves or throwing a blanket over the cat can help to protect your hands and forearms from being bitten and scratched. Cats can also be grasped firmly by the loose skin behind the neck; this is called scruffing. The other hand directs the hindquarters (and claws) away for safety.</a:t>
            </a: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r>
              <a:rPr lang="en-US" altLang="en-US" sz="1100" smtClean="0">
                <a:latin typeface="Arial" charset="0"/>
                <a:cs typeface="Arial" charset="0"/>
              </a:rPr>
              <a:t>When transporting cats to additional locations, they should be placed in a carrier of appropriate size. Many cats will resist being placed head first into a carrier. Lowering the cat hind feet first into the carrier will often work well. If a carrier for the cat is not available, a pillowcase can be used to transport a cat in an emergency situation. [These illustrations show two cat carrying and restraint techniques. Photo source: </a:t>
            </a:r>
            <a:r>
              <a:rPr lang="en-US" altLang="en-US" sz="1100" smtClean="0">
                <a:latin typeface="Times" pitchFamily="18" charset="0"/>
                <a:cs typeface="Times" pitchFamily="18" charset="0"/>
              </a:rPr>
              <a:t>Photo source: Restraint of Domestic Animals (1991) by TF Sonsthagen.</a:t>
            </a:r>
            <a:r>
              <a:rPr lang="en-US" altLang="en-US" sz="1100" smtClean="0">
                <a:latin typeface="Arial" charset="0"/>
                <a:cs typeface="Arial" charset="0"/>
              </a:rPr>
              <a:t>]</a:t>
            </a: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r>
              <a:rPr lang="en-US" altLang="en-US" sz="1100" smtClean="0">
                <a:latin typeface="Arial" charset="0"/>
                <a:cs typeface="Arial" charset="0"/>
              </a:rPr>
              <a:t> </a:t>
            </a: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endParaRPr lang="en-US" altLang="en-US" sz="1100" smtClean="0">
              <a:latin typeface="Arial" charset="0"/>
              <a:cs typeface="Arial" charset="0"/>
            </a:endParaRPr>
          </a:p>
          <a:p>
            <a:pPr eaLnBrk="1" hangingPunct="1">
              <a:lnSpc>
                <a:spcPct val="90000"/>
              </a:lnSpc>
              <a:spcBef>
                <a:spcPct val="0"/>
              </a:spcBef>
            </a:pPr>
            <a:endParaRPr lang="en-US" altLang="en-US" sz="1100" smtClean="0">
              <a:latin typeface="Arial" charset="0"/>
              <a:cs typeface="Arial" charset="0"/>
            </a:endParaRPr>
          </a:p>
        </p:txBody>
      </p:sp>
      <p:sp>
        <p:nvSpPr>
          <p:cNvPr id="5837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837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65094E-E0EB-441C-B4EF-8BD11F9C88B0}"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More than 60% of U.S. household have at least one pet and they are often considered family members. As a result these companion animals may be encountered during disaster response situations. A variety of animal species are kept as pets. The majority include traditional domesticated animals such as dogs, cats, and pet birds. However, specialty species such as rabbits, ferrets, and pocket pet rodents – including hamsters, gerbils and guinea pigs - are also common. Many pet owners have exotic species, including reptiles, amphibians, monkeys, and non-traditional rodents, such as hedgehogs or sugar gliders. Even some species of wildlife or farm animals are kept as pets. Additionally, some companion animal species serve as service animals and are essential for the function and independence of their owners. These animals may be encountered during response efforts and will require special consideration by emergency responders due to the important role they play in their owners lives. [The top photo shows a dog on a submerged vehicle; the bottom photo shows a pet bird that has been rescued. Photo source:  Dr. Garry Goemann, VMAT]</a:t>
            </a:r>
          </a:p>
        </p:txBody>
      </p:sp>
      <p:sp>
        <p:nvSpPr>
          <p:cNvPr id="4096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096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AB32AD-D71E-45C8-A28B-D6FFCCEE382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While dogs and cats will be the most commonly encountered companion animal during emergency situations, handling of other animals species may be required. The following are some general guidelines for handling other types of companion animals. However, whenever possible, handling of animals should be conducted by personnel experienced with a particular species. </a:t>
            </a:r>
          </a:p>
        </p:txBody>
      </p:sp>
      <p:sp>
        <p:nvSpPr>
          <p:cNvPr id="5939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939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FF2D3C-0892-4E7D-ABCF-CF3C2C119F6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Rabbits will normally be docile. However, their claws are sharp and scratches can occur. To handle and transport rabbits, grasp the scruff of the neck and lift quickly. The back legs of rabbits must be fully supported at all times. Never grab a rabbit by its ears or tail. </a:t>
            </a:r>
          </a:p>
          <a:p>
            <a:pPr defTabSz="949325" eaLnBrk="1" hangingPunct="1">
              <a:spcBef>
                <a:spcPct val="0"/>
              </a:spcBef>
            </a:pPr>
            <a:r>
              <a:rPr lang="en-US" altLang="en-US" smtClean="0">
                <a:latin typeface="Arial" charset="0"/>
                <a:cs typeface="Arial" charset="0"/>
              </a:rPr>
              <a:t>When carrying a rabbit, point the feet of the rabbit away from your body to avoid injury.  If the rabbit seems nervous or scared, covering the rabbit with a towel or blanket can help to calm the animal. [These illustrations show two rabbit carrying and restraint techniques. </a:t>
            </a:r>
            <a:r>
              <a:rPr lang="en-US" altLang="en-US" smtClean="0">
                <a:latin typeface="Times" pitchFamily="18" charset="0"/>
                <a:cs typeface="Times" pitchFamily="18" charset="0"/>
              </a:rPr>
              <a:t>Photo source: Restraint of Domestic Animals (1991) by TF Sonsthagen.</a:t>
            </a:r>
            <a:r>
              <a:rPr lang="en-US" altLang="en-US" smtClean="0">
                <a:latin typeface="Arial" charset="0"/>
                <a:cs typeface="Arial" charset="0"/>
              </a:rPr>
              <a:t>]</a:t>
            </a:r>
          </a:p>
          <a:p>
            <a:pPr defTabSz="949325" eaLnBrk="1" hangingPunct="1">
              <a:spcBef>
                <a:spcPct val="0"/>
              </a:spcBef>
            </a:pPr>
            <a:endParaRPr lang="en-US" altLang="en-US" smtClean="0">
              <a:latin typeface="Arial" charset="0"/>
              <a:cs typeface="Arial" charset="0"/>
            </a:endParaRPr>
          </a:p>
          <a:p>
            <a:pPr defTabSz="949325" eaLnBrk="1" hangingPunct="1">
              <a:spcBef>
                <a:spcPct val="0"/>
              </a:spcBef>
            </a:pPr>
            <a:endParaRPr lang="en-US" altLang="en-US" smtClean="0">
              <a:latin typeface="Arial" charset="0"/>
              <a:cs typeface="Arial" charset="0"/>
            </a:endParaRPr>
          </a:p>
          <a:p>
            <a:pPr defTabSz="949325" eaLnBrk="1" hangingPunct="1">
              <a:spcBef>
                <a:spcPct val="0"/>
              </a:spcBef>
            </a:pPr>
            <a:endParaRPr lang="en-US" altLang="en-US" smtClean="0">
              <a:latin typeface="Arial" charset="0"/>
              <a:cs typeface="Arial" charset="0"/>
            </a:endParaRPr>
          </a:p>
        </p:txBody>
      </p:sp>
      <p:sp>
        <p:nvSpPr>
          <p:cNvPr id="6042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6042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391822-2409-4905-92B1-DAD3953A8676}"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Before touching or handling rodents or ferrets, make sure they are awake. These animals, when startled, will bite. Small mammals can be held in one hand, with the other hand cupped over the animal’s head and body to prevent it from escaping (top illustration). Alternatively, a hand can be placed around the chest, wrapping the thumb and index finger around the neck and under the chin. Do not over-tighten fingers around the chest as this can impair breathing. Ferrets can be scruffed like rabbits. Never grasp rodents or ferrets by their ears. [These illustrations show two rodent carrying and restraint techniques. </a:t>
            </a:r>
            <a:r>
              <a:rPr lang="en-US" altLang="en-US" smtClean="0">
                <a:latin typeface="Times" pitchFamily="18" charset="0"/>
                <a:cs typeface="Times" pitchFamily="18" charset="0"/>
              </a:rPr>
              <a:t>Photo source: Restraint of Domestic Animals (1991) by TF Sonsthagen.</a:t>
            </a:r>
            <a:r>
              <a:rPr lang="en-US" altLang="en-US" smtClean="0">
                <a:latin typeface="Arial" charset="0"/>
                <a:cs typeface="Arial" charset="0"/>
              </a:rPr>
              <a:t>]</a:t>
            </a:r>
          </a:p>
          <a:p>
            <a:pPr defTabSz="949325" eaLnBrk="1" hangingPunct="1">
              <a:spcBef>
                <a:spcPct val="0"/>
              </a:spcBef>
            </a:pPr>
            <a:endParaRPr lang="en-US" altLang="en-US" smtClean="0">
              <a:latin typeface="Arial" charset="0"/>
              <a:cs typeface="Arial" charset="0"/>
            </a:endParaRPr>
          </a:p>
        </p:txBody>
      </p:sp>
      <p:sp>
        <p:nvSpPr>
          <p:cNvPr id="6144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6144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ACAA097-FBC7-4854-BE15-FF4EC2E3CD46}"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If pet birds are encountered during an animal health emergency, it is best to have trained personnel handle the birds. Birds are very sensitive and can stress easily; some can die suddenly from this stress. Birds are also very sensitive to overheating. A light hand towel can be used to capture a caged bird. Once covered, the bird usually holds still so you can grasp it.  </a:t>
            </a:r>
          </a:p>
          <a:p>
            <a:pPr defTabSz="949325" eaLnBrk="1" hangingPunct="1">
              <a:spcBef>
                <a:spcPct val="0"/>
              </a:spcBef>
            </a:pPr>
            <a:endParaRPr lang="en-US" altLang="en-US" smtClean="0">
              <a:latin typeface="Arial" charset="0"/>
              <a:cs typeface="Arial" charset="0"/>
            </a:endParaRPr>
          </a:p>
          <a:p>
            <a:pPr defTabSz="949325" eaLnBrk="1" hangingPunct="1">
              <a:spcBef>
                <a:spcPct val="0"/>
              </a:spcBef>
            </a:pPr>
            <a:r>
              <a:rPr lang="en-US" altLang="en-US" smtClean="0">
                <a:latin typeface="Arial" charset="0"/>
                <a:cs typeface="Arial" charset="0"/>
              </a:rPr>
              <a:t>Small to medium-sized bids can be caught with one hand by approaching from the back of the bird, then quickly and firmly grasping the body, placing the index finger and thumb on either side of the head, the other fingers encircling the thorax, and the little finger encircling the legs. Be careful not to exert too much pressure on the thorax, as you may cause the bird to suffocate. Light leather gloves can be worn to protect from bites and scratches. </a:t>
            </a:r>
          </a:p>
          <a:p>
            <a:pPr defTabSz="949325" eaLnBrk="1" hangingPunct="1">
              <a:spcBef>
                <a:spcPct val="0"/>
              </a:spcBef>
            </a:pPr>
            <a:endParaRPr lang="en-US" altLang="en-US" smtClean="0">
              <a:latin typeface="Arial" charset="0"/>
              <a:cs typeface="Arial" charset="0"/>
            </a:endParaRPr>
          </a:p>
          <a:p>
            <a:pPr defTabSz="949325" eaLnBrk="1" hangingPunct="1">
              <a:spcBef>
                <a:spcPct val="0"/>
              </a:spcBef>
            </a:pPr>
            <a:r>
              <a:rPr lang="en-US" altLang="en-US" smtClean="0">
                <a:latin typeface="Arial" charset="0"/>
                <a:cs typeface="Arial" charset="0"/>
              </a:rPr>
              <a:t>Large birds will require two hands. Approach from the back, with one hand grasping the back of the head, then quickly secure the wings with the other hand. Heavy leather gloves should be worn when handling these birds as they can crush fingers or inflict severe wounds with their beaks. If a bird is antagonistic, you can divert its attention with a glove or towel. While the bird is biting the object, quickly grasp the bird as previously described. [This illustration shows a bird handling and restraint technique. </a:t>
            </a:r>
            <a:r>
              <a:rPr lang="en-US" altLang="en-US" smtClean="0">
                <a:latin typeface="Times" pitchFamily="18" charset="0"/>
                <a:cs typeface="Times" pitchFamily="18" charset="0"/>
              </a:rPr>
              <a:t>Photo source: Restraint of Domestic Animals (1991) by TF Sonsthagen.</a:t>
            </a:r>
            <a:r>
              <a:rPr lang="en-US" altLang="en-US" smtClean="0">
                <a:latin typeface="Arial" charset="0"/>
                <a:cs typeface="Arial" charset="0"/>
              </a:rPr>
              <a:t>]</a:t>
            </a:r>
          </a:p>
          <a:p>
            <a:pPr defTabSz="949325" eaLnBrk="1" hangingPunct="1">
              <a:spcBef>
                <a:spcPct val="0"/>
              </a:spcBef>
            </a:pPr>
            <a:endParaRPr lang="en-US" altLang="en-US" smtClean="0">
              <a:latin typeface="Arial" charset="0"/>
              <a:cs typeface="Arial" charset="0"/>
            </a:endParaRPr>
          </a:p>
        </p:txBody>
      </p:sp>
      <p:sp>
        <p:nvSpPr>
          <p:cNvPr id="6246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6246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AA28DE-99F8-45D4-AAEC-3487786AAD5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Reptiles and amphibians kept as pets can range from small and delicate species (e.g., frogs) to large and dangerous species (e.g., iguanas). It is best to have personnel skilled in reptile and amphibian handling address these species. Whenever possible, these species should be carried in a sturdy container, with a lid (and air holes). Reptiles and amphibians are very temperature sensitive, so any handling or transport efforts must take environmental conditions into consideration. Reptiles and amphibians must be handled cautiously to avoid any injuries to their skin surface. Some reptiles and amphibians can bite and scratch. Gloves can be worn to avoid being bitten.</a:t>
            </a:r>
          </a:p>
        </p:txBody>
      </p:sp>
      <p:sp>
        <p:nvSpPr>
          <p:cNvPr id="6349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6349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C58E9B-7AAD-42CA-94A3-1B17AA238A3C}"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
        <p:nvSpPr>
          <p:cNvPr id="6451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6451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27E8F5-0564-4DEE-B1D7-622C9DE8D71E}"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9F16F5-772E-4BED-A520-228B773A973A}" type="slidenum">
              <a:rPr lang="en-US" smtClean="0"/>
              <a:pPr fontAlgn="base">
                <a:spcBef>
                  <a:spcPct val="0"/>
                </a:spcBef>
                <a:spcAft>
                  <a:spcPct val="0"/>
                </a:spcAft>
                <a:defRPr/>
              </a:pPr>
              <a:t>26</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a:p>
            <a:pPr defTabSz="949325" eaLnBrk="1" hangingPunct="1">
              <a:spcBef>
                <a:spcPct val="0"/>
              </a:spcBef>
            </a:pPr>
            <a:endParaRPr lang="en-US"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In addition to household pets, there may be a variety of animal facilities in the community that house companion animal species. If impacted during an animal health emergency, assistance from emergency responders may be required. These companion animal facilities may include animal shelters, kennels, pet stores, or animal research facilities. Additionally, during a disaster response, it is possible to encounter sites involving illegal animal activity including animal hoarding, dog fighting operations, or sites of illegal exotic animal or wildlife breeding or housing. Animals in these situations may be less familiar with human handling and pose a safety risk to responders.</a:t>
            </a:r>
          </a:p>
        </p:txBody>
      </p:sp>
      <p:sp>
        <p:nvSpPr>
          <p:cNvPr id="4198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198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4FC583-ABCB-45B3-9C8B-06570BCE7A5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Most companion animals are accustomed to people and will be approachable and non-aggressive. However during an emergency or disaster situation, animals may be fearful, injured or protective of their home. In any of these instances, these animals may be more likely to bite if proper handing and restraint measures are not taken. [Photo source: Kitten: LA Times blog at http://latimesblogs.latimes.com/photos/uncategorized/2008/07/29/a_kitten_roams_in_a_quakedevastated.jpg; Boy and dog tornado photo: http://standeyo.com/News_Files/Food/DFSP_pics/Feb.2008.tornado.boy-dog.jpg]</a:t>
            </a:r>
          </a:p>
        </p:txBody>
      </p:sp>
      <p:sp>
        <p:nvSpPr>
          <p:cNvPr id="4301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301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7A0477-FF7B-43A7-907E-3EBE8B76FC1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Regardless of the animal species, when approaching an animal to rescue or handle, safety for the responder and the animal is always the first concern. Next, observing the animal’s body language will give cues to the demeanor of the animals. Avoid approaching the animal head on – as this can be perceived by the animal as threatening; approach the animal from the side if possible. Avoid cornering or backing the animal into a space where it feels trapped. When possible let the animal come to you. Avoid prolonged direct eye contact as this can be threatening to the animal.  Know your limitations in animal handling and remember that some animals may be better off left alone. </a:t>
            </a:r>
          </a:p>
        </p:txBody>
      </p:sp>
      <p:sp>
        <p:nvSpPr>
          <p:cNvPr id="4403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403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6BE233-011E-4856-8DE2-18B3137B31D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Let’s first look at handling and restraint measures for dogs. </a:t>
            </a:r>
          </a:p>
          <a:p>
            <a:pPr eaLnBrk="1" hangingPunct="1">
              <a:spcBef>
                <a:spcPct val="0"/>
              </a:spcBef>
            </a:pPr>
            <a:r>
              <a:rPr lang="en-US" altLang="en-US" smtClean="0">
                <a:latin typeface="Arial" charset="0"/>
                <a:cs typeface="Arial" charset="0"/>
              </a:rPr>
              <a:t>[Photos show dogs waiting to be rescued. Source: National Geographic News at http://news.nationalgeographic.com/news/2005/09/photogalleries/hurricane_katrina_pets/photo3.html</a:t>
            </a:r>
          </a:p>
        </p:txBody>
      </p:sp>
      <p:sp>
        <p:nvSpPr>
          <p:cNvPr id="450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506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93016A-4986-4499-A9FD-AD1875B7A8D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Times" pitchFamily="18" charset="0"/>
                <a:cs typeface="Arial" charset="0"/>
              </a:rPr>
              <a:t>While many dogs will be approachable, others may be frightened or aggressive. Understanding a dog’s body language will help to determine the best way to approach the animal. Behavioral cues are reflected in the animal’s facial expressions (such as the barring of teeth), head and body position, as well as ear and tail position, and possibly vocalizations or sounds. </a:t>
            </a:r>
          </a:p>
          <a:p>
            <a:pPr defTabSz="949325" eaLnBrk="1" hangingPunct="1">
              <a:spcBef>
                <a:spcPct val="0"/>
              </a:spcBef>
            </a:pPr>
            <a:endParaRPr lang="en-US" altLang="en-US" smtClean="0">
              <a:latin typeface="Times" pitchFamily="18" charset="0"/>
              <a:cs typeface="Arial" charset="0"/>
            </a:endParaRPr>
          </a:p>
          <a:p>
            <a:pPr defTabSz="949325" eaLnBrk="1" hangingPunct="1">
              <a:spcBef>
                <a:spcPct val="0"/>
              </a:spcBef>
            </a:pPr>
            <a:r>
              <a:rPr lang="en-US" altLang="en-US" smtClean="0">
                <a:latin typeface="Times" pitchFamily="18" charset="0"/>
                <a:cs typeface="Arial" charset="0"/>
              </a:rPr>
              <a:t>A playful dog will have his ears up, pupils dilated, mouth open and tongue may be exposed. The front end will be lowered by bent forearms. Tail will be up and may broadly wave. The dog will usually hold this position for only a moment before breaking into a run in some random direction. </a:t>
            </a:r>
          </a:p>
          <a:p>
            <a:pPr defTabSz="949325" eaLnBrk="1" hangingPunct="1">
              <a:spcBef>
                <a:spcPct val="0"/>
              </a:spcBef>
            </a:pPr>
            <a:endParaRPr lang="en-US" altLang="en-US" smtClean="0">
              <a:latin typeface="Times" pitchFamily="18" charset="0"/>
              <a:cs typeface="Arial" charset="0"/>
            </a:endParaRPr>
          </a:p>
          <a:p>
            <a:pPr defTabSz="949325" eaLnBrk="1" hangingPunct="1">
              <a:spcBef>
                <a:spcPct val="0"/>
              </a:spcBef>
            </a:pPr>
            <a:r>
              <a:rPr lang="en-US" altLang="en-US" smtClean="0">
                <a:latin typeface="Times" pitchFamily="18" charset="0"/>
                <a:cs typeface="Arial" charset="0"/>
              </a:rPr>
              <a:t>An alert and attentive dog will have ears forward which may twitch as if trying to catch a sound, eyes are wide open, the skin of the nose and forehead is smooth, and the mouth is closed. The dog may be leaning slightly forward standing tall. Its tail is horizontal, not stiff or bristled and may move slightly from side to side.</a:t>
            </a:r>
          </a:p>
          <a:p>
            <a:pPr defTabSz="949325" eaLnBrk="1" hangingPunct="1">
              <a:spcBef>
                <a:spcPct val="0"/>
              </a:spcBef>
            </a:pPr>
            <a:endParaRPr lang="en-US" altLang="en-US" smtClean="0">
              <a:latin typeface="Times" pitchFamily="18" charset="0"/>
              <a:cs typeface="Arial" charset="0"/>
            </a:endParaRPr>
          </a:p>
          <a:p>
            <a:pPr defTabSz="949325" eaLnBrk="1" hangingPunct="1">
              <a:spcBef>
                <a:spcPct val="0"/>
              </a:spcBef>
            </a:pPr>
            <a:r>
              <a:rPr lang="en-US" altLang="en-US" smtClean="0">
                <a:latin typeface="Times" pitchFamily="18" charset="0"/>
                <a:cs typeface="Arial" charset="0"/>
              </a:rPr>
              <a:t>Dogs displaying playful or attentive mannerisms should generally be approachable. </a:t>
            </a:r>
            <a:r>
              <a:rPr lang="en-US" altLang="en-US" smtClean="0">
                <a:latin typeface="Arial" charset="0"/>
                <a:cs typeface="Arial" charset="0"/>
              </a:rPr>
              <a:t>[These graphics show the body language postures for playful and alert and attentive dogs. Photo source: Federal Emergency Management Agency (FEMA) Community Emergency Response Teams (CERT) Animal Response Module II]</a:t>
            </a:r>
          </a:p>
          <a:p>
            <a:pPr defTabSz="949325" eaLnBrk="1" hangingPunct="1">
              <a:spcBef>
                <a:spcPct val="0"/>
              </a:spcBef>
            </a:pPr>
            <a:endParaRPr lang="en-US" altLang="en-US" smtClean="0">
              <a:latin typeface="Arial" charset="0"/>
              <a:cs typeface="Arial" charset="0"/>
            </a:endParaRPr>
          </a:p>
        </p:txBody>
      </p:sp>
      <p:sp>
        <p:nvSpPr>
          <p:cNvPr id="4608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608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92B0B2-E96C-4BE5-A0F7-D6AA5BE84A30}"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defTabSz="950793" eaLnBrk="1" fontAlgn="auto" hangingPunct="1">
              <a:spcBef>
                <a:spcPts val="0"/>
              </a:spcBef>
              <a:spcAft>
                <a:spcPts val="0"/>
              </a:spcAft>
              <a:defRPr/>
            </a:pPr>
            <a:r>
              <a:rPr lang="en-US" dirty="0" smtClean="0">
                <a:latin typeface="Times" charset="0"/>
              </a:rPr>
              <a:t>In contrast, a dog that is fearful or aggressive, will display much different body language. Many animals in disaster situations will be frightened or aggressive, especially if the dog is protecting its home or property. Dogs showing either of these behaviors should be approached with caution. A dog in either situation may act aggressively towards responders in emergency situations. </a:t>
            </a:r>
          </a:p>
          <a:p>
            <a:pPr defTabSz="950793" eaLnBrk="1" fontAlgn="auto" hangingPunct="1">
              <a:spcBef>
                <a:spcPts val="0"/>
              </a:spcBef>
              <a:spcAft>
                <a:spcPts val="0"/>
              </a:spcAft>
              <a:defRPr/>
            </a:pPr>
            <a:endParaRPr lang="en-US" dirty="0" smtClean="0">
              <a:latin typeface="Times" charset="0"/>
            </a:endParaRPr>
          </a:p>
          <a:p>
            <a:pPr defTabSz="950793" eaLnBrk="1" fontAlgn="auto" hangingPunct="1">
              <a:spcBef>
                <a:spcPts val="0"/>
              </a:spcBef>
              <a:spcAft>
                <a:spcPts val="0"/>
              </a:spcAft>
              <a:defRPr/>
            </a:pPr>
            <a:r>
              <a:rPr lang="en-US" dirty="0" smtClean="0">
                <a:latin typeface="Times" charset="0"/>
              </a:rPr>
              <a:t>A dog that is fearful (shown in the left illustration) will have its ears laid back against its head, the pupils will be dilated, and nose wrinkled. The corners of the mouth will be pulled back with lips slightly curled and teeth may be somewhat visible. The dog’s body will be lowered and the tail is tucked between the hind legs with little or no movement. Hackles – or fur on the dog’s back - are raised. </a:t>
            </a:r>
          </a:p>
          <a:p>
            <a:pPr defTabSz="950793" eaLnBrk="1" fontAlgn="auto" hangingPunct="1">
              <a:spcBef>
                <a:spcPts val="0"/>
              </a:spcBef>
              <a:spcAft>
                <a:spcPts val="0"/>
              </a:spcAft>
              <a:defRPr/>
            </a:pPr>
            <a:endParaRPr lang="en-US" dirty="0" smtClean="0">
              <a:latin typeface="Times" charset="0"/>
            </a:endParaRPr>
          </a:p>
          <a:p>
            <a:pPr defTabSz="950793" eaLnBrk="1" fontAlgn="auto" hangingPunct="1">
              <a:spcBef>
                <a:spcPts val="0"/>
              </a:spcBef>
              <a:spcAft>
                <a:spcPts val="0"/>
              </a:spcAft>
              <a:defRPr/>
            </a:pPr>
            <a:r>
              <a:rPr lang="en-US" dirty="0" smtClean="0">
                <a:latin typeface="Times" charset="0"/>
              </a:rPr>
              <a:t>A dog exhibiting an aggressive posture (shown in the right illustration) will have its ears turned forward to form a wide V shape. The dog’s forehead and nose will be wrinkled up. The dog’s mouth will be open, lips curled and the corners of the mouth will form a C-shape. The teeth and often the gums are visible. The dog will have a stiff-legged stance, with its body leaning slightly forward. The tail is stiff, raised and bristled and may be seen to quiver or vibrate from side to side. The dog’s hackles (or fur on its back) will be raised. </a:t>
            </a:r>
          </a:p>
          <a:p>
            <a:pPr defTabSz="950793" eaLnBrk="1" fontAlgn="auto" hangingPunct="1">
              <a:spcBef>
                <a:spcPts val="0"/>
              </a:spcBef>
              <a:spcAft>
                <a:spcPts val="0"/>
              </a:spcAft>
              <a:defRPr/>
            </a:pPr>
            <a:endParaRPr lang="en-US" dirty="0" smtClean="0">
              <a:latin typeface="Times" charset="0"/>
            </a:endParaRPr>
          </a:p>
          <a:p>
            <a:pPr eaLnBrk="1" fontAlgn="auto" hangingPunct="1">
              <a:spcBef>
                <a:spcPts val="0"/>
              </a:spcBef>
              <a:spcAft>
                <a:spcPts val="0"/>
              </a:spcAft>
              <a:defRPr/>
            </a:pPr>
            <a:r>
              <a:rPr lang="en-US" dirty="0" smtClean="0"/>
              <a:t>[These graphics show the body language postures for fearful (defensive threat) and aggressive (offensive threat) dogs. Photo source: Federal Emergency Management Agency (FEMA) Community Emergency Response Teams (CERT) Animal Response Module II]</a:t>
            </a:r>
            <a:endParaRPr lang="en-US" dirty="0"/>
          </a:p>
        </p:txBody>
      </p:sp>
      <p:sp>
        <p:nvSpPr>
          <p:cNvPr id="4710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710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D1BA30-A2F8-42D8-85AB-F99D6627693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325" eaLnBrk="1" hangingPunct="1">
              <a:spcBef>
                <a:spcPct val="0"/>
              </a:spcBef>
            </a:pPr>
            <a:r>
              <a:rPr lang="en-US" altLang="en-US" smtClean="0">
                <a:latin typeface="Arial" charset="0"/>
                <a:cs typeface="Arial" charset="0"/>
              </a:rPr>
              <a:t>To approach a dog that is not showing signs of aggression, first get the animal’s attention. Call the animal and encourage it to come to you. If the pet doesn’t come, approach the dog slowly with a non-threatening stance – either by standing sideways or by crouching down. Never surprise the animal by approaching from behind. To gauge the situation and gain an animal’s confidence, you might offer a treat or attempt basic one-word obedience commands, such as sit, down. Do not offer treats by hand, but gently toss a treat to the ground near the dog.  Minimize arm and hand movement when you toss the treat. Extend your hand, palm down. Curling your fingers into a fist can prevent injuries if bitten. Let the animal sniff your hand, then slowly move your hand to touch the side of the face, then stroke the top of the head. Always use a soft voice and maintain a relaxed posture. Whenever possible control the environment to minimize loud noises, flashing lights and the number of people in the area. To control the dog, apply a slip leash over its neck without making physical contact. Do not attempt to attach the leash to the collar if one is present. Avoid looming over the dog or grabbing the dog by the collar. [This photo shows an emergency responder coaxing a dog for rescue. Photo source: American Humane Association at http://site.americanhumane.org/redstartimeline/rstl35.jpg]</a:t>
            </a:r>
          </a:p>
          <a:p>
            <a:pPr defTabSz="949325" eaLnBrk="1" hangingPunct="1">
              <a:spcBef>
                <a:spcPct val="0"/>
              </a:spcBef>
            </a:pPr>
            <a:endParaRPr lang="en-US" altLang="en-US" smtClean="0">
              <a:latin typeface="Arial" charset="0"/>
              <a:cs typeface="Arial" charset="0"/>
            </a:endParaRPr>
          </a:p>
        </p:txBody>
      </p:sp>
      <p:sp>
        <p:nvSpPr>
          <p:cNvPr id="4813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813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2D477B-F995-45A6-B1AE-B4F00C0391A6}"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MSP13_StateLogo_Graysca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10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5410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00200" y="5562600"/>
            <a:ext cx="1770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Tree>
    <p:extLst>
      <p:ext uri="{BB962C8B-B14F-4D97-AF65-F5344CB8AC3E}">
        <p14:creationId xmlns:p14="http://schemas.microsoft.com/office/powerpoint/2010/main" val="199865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5943600" y="6477000"/>
            <a:ext cx="2819400" cy="152400"/>
          </a:xfrm>
        </p:spPr>
        <p:txBody>
          <a:bodyPr/>
          <a:lstStyle>
            <a:lvl1pPr>
              <a:defRPr/>
            </a:lvl1pPr>
          </a:lstStyle>
          <a:p>
            <a:pPr>
              <a:defRPr/>
            </a:pPr>
            <a:r>
              <a:rPr lang="en-US"/>
              <a:t>Animal Behavior and Restraint: Companion Animals</a:t>
            </a:r>
            <a:endParaRPr lang="en-US" dirty="0"/>
          </a:p>
        </p:txBody>
      </p:sp>
      <p:sp>
        <p:nvSpPr>
          <p:cNvPr id="7" name="Slide Number Placeholder 5"/>
          <p:cNvSpPr>
            <a:spLocks noGrp="1"/>
          </p:cNvSpPr>
          <p:nvPr>
            <p:ph type="sldNum" sz="quarter" idx="11"/>
          </p:nvPr>
        </p:nvSpPr>
        <p:spPr>
          <a:xfrm>
            <a:off x="3810000" y="6172200"/>
            <a:ext cx="2133600" cy="476250"/>
          </a:xfrm>
        </p:spPr>
        <p:txBody>
          <a:bodyPr/>
          <a:lstStyle>
            <a:lvl1pPr>
              <a:defRPr/>
            </a:lvl1pPr>
          </a:lstStyle>
          <a:p>
            <a:pPr>
              <a:defRPr/>
            </a:pPr>
            <a:fld id="{5B68D787-B556-446A-9F34-CFF09EE0C7C5}" type="slidenum">
              <a:rPr lang="en-US"/>
              <a:pPr>
                <a:defRPr/>
              </a:pPr>
              <a:t>‹#›</a:t>
            </a:fld>
            <a:endParaRPr lang="en-US" dirty="0"/>
          </a:p>
        </p:txBody>
      </p:sp>
    </p:spTree>
    <p:extLst>
      <p:ext uri="{BB962C8B-B14F-4D97-AF65-F5344CB8AC3E}">
        <p14:creationId xmlns:p14="http://schemas.microsoft.com/office/powerpoint/2010/main" val="229569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FEFDA609-B1C0-4777-ADE0-56820A54495F}"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888771D6-69F8-4705-BFAC-987851A3B347}"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3B485375-1FC3-4002-BF7A-B8F21FCD954D}"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EAA3065C-AA91-4529-8A5E-D02D58FBA8C8}"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8A5281B6-EFAE-4455-B6BD-3320EEAE771C}"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Animal Behavior and Restraint: Companion Animals</a:t>
            </a:r>
            <a:endParaRPr lang="en-US" dirty="0"/>
          </a:p>
        </p:txBody>
      </p:sp>
      <p:sp>
        <p:nvSpPr>
          <p:cNvPr id="6" name="Slide Number Placeholder 5"/>
          <p:cNvSpPr>
            <a:spLocks noGrp="1"/>
          </p:cNvSpPr>
          <p:nvPr>
            <p:ph type="sldNum" sz="quarter" idx="12"/>
          </p:nvPr>
        </p:nvSpPr>
        <p:spPr/>
        <p:txBody>
          <a:bodyPr/>
          <a:lstStyle/>
          <a:p>
            <a:pPr>
              <a:defRPr/>
            </a:pPr>
            <a:fld id="{37E22DC2-ED6C-46FF-8941-08E777E9661E}"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FD0EC0CE-1AC9-4860-8D52-EB835E60DAEE}"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11"/>
          </p:nvPr>
        </p:nvSpPr>
        <p:spPr/>
        <p:txBody>
          <a:bodyPr/>
          <a:lstStyle>
            <a:lvl1pPr algn="r">
              <a:defRPr sz="1050">
                <a:solidFill>
                  <a:schemeClr val="tx1">
                    <a:tint val="75000"/>
                  </a:schemeClr>
                </a:solidFill>
              </a:defRPr>
            </a:lvl1pPr>
          </a:lstStyle>
          <a:p>
            <a:pPr>
              <a:defRPr/>
            </a:pPr>
            <a:r>
              <a:rPr lang="en-US"/>
              <a:t>Animal Behavior and Restraint: Companion Animals</a:t>
            </a:r>
          </a:p>
        </p:txBody>
      </p:sp>
      <p:sp>
        <p:nvSpPr>
          <p:cNvPr id="9" name="Slide Number Placeholder 5"/>
          <p:cNvSpPr>
            <a:spLocks noGrp="1"/>
          </p:cNvSpPr>
          <p:nvPr>
            <p:ph type="sldNum" sz="quarter" idx="12"/>
          </p:nvPr>
        </p:nvSpPr>
        <p:spPr/>
        <p:txBody>
          <a:bodyPr/>
          <a:lstStyle>
            <a:lvl1pPr algn="ctr">
              <a:defRPr sz="1050">
                <a:solidFill>
                  <a:schemeClr val="tx1">
                    <a:tint val="75000"/>
                  </a:schemeClr>
                </a:solidFill>
              </a:defRPr>
            </a:lvl1pPr>
          </a:lstStyle>
          <a:p>
            <a:pPr>
              <a:defRPr/>
            </a:pPr>
            <a:fld id="{FEFDA609-B1C0-4777-ADE0-56820A54495F}" type="slidenum">
              <a:rPr lang="en-US"/>
              <a:pPr>
                <a:defRPr/>
              </a:pPr>
              <a:t>‹#›</a:t>
            </a:fld>
            <a:endParaRPr lang="en-US" dirty="0"/>
          </a:p>
        </p:txBody>
      </p:sp>
    </p:spTree>
    <p:extLst>
      <p:ext uri="{BB962C8B-B14F-4D97-AF65-F5344CB8AC3E}">
        <p14:creationId xmlns:p14="http://schemas.microsoft.com/office/powerpoint/2010/main" val="1387618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Animal Behavior and Restraint: Companion Animals</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5B68D787-B556-446A-9F34-CFF09EE0C7C5}"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Slide Number Placeholder 5"/>
          <p:cNvSpPr>
            <a:spLocks noGrp="1"/>
          </p:cNvSpPr>
          <p:nvPr>
            <p:ph type="sldNum" sz="quarter" idx="11"/>
          </p:nvPr>
        </p:nvSpPr>
        <p:spPr/>
        <p:txBody>
          <a:bodyPr/>
          <a:lstStyle>
            <a:lvl1pPr algn="ctr">
              <a:defRPr sz="1050">
                <a:solidFill>
                  <a:schemeClr val="tx1">
                    <a:tint val="75000"/>
                  </a:schemeClr>
                </a:solidFill>
              </a:defRPr>
            </a:lvl1pPr>
          </a:lstStyle>
          <a:p>
            <a:pPr>
              <a:defRPr/>
            </a:pPr>
            <a:fld id="{888771D6-69F8-4705-BFAC-987851A3B347}" type="slidenum">
              <a:rPr lang="en-US"/>
              <a:pPr>
                <a:defRPr/>
              </a:pPr>
              <a:t>‹#›</a:t>
            </a:fld>
            <a:endParaRPr lang="en-US" dirty="0"/>
          </a:p>
        </p:txBody>
      </p:sp>
      <p:sp>
        <p:nvSpPr>
          <p:cNvPr id="7" name="Footer Placeholder 4"/>
          <p:cNvSpPr>
            <a:spLocks noGrp="1"/>
          </p:cNvSpPr>
          <p:nvPr>
            <p:ph type="ftr" sz="quarter" idx="12"/>
          </p:nvPr>
        </p:nvSpPr>
        <p:spPr/>
        <p:txBody>
          <a:bodyPr/>
          <a:lstStyle>
            <a:lvl1pPr algn="r">
              <a:defRPr sz="1050">
                <a:solidFill>
                  <a:schemeClr val="tx1">
                    <a:tint val="75000"/>
                  </a:schemeClr>
                </a:solidFill>
              </a:defRPr>
            </a:lvl1pPr>
          </a:lstStyle>
          <a:p>
            <a:pPr>
              <a:defRPr/>
            </a:pPr>
            <a:r>
              <a:rPr lang="en-US"/>
              <a:t>Animal Behavior and Restraint: Companion Animals</a:t>
            </a:r>
          </a:p>
        </p:txBody>
      </p:sp>
    </p:spTree>
    <p:extLst>
      <p:ext uri="{BB962C8B-B14F-4D97-AF65-F5344CB8AC3E}">
        <p14:creationId xmlns:p14="http://schemas.microsoft.com/office/powerpoint/2010/main" val="64181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7"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
        <p:nvSpPr>
          <p:cNvPr id="9" name="Footer Placeholder 4"/>
          <p:cNvSpPr>
            <a:spLocks noGrp="1"/>
          </p:cNvSpPr>
          <p:nvPr>
            <p:ph type="ftr" sz="quarter" idx="11"/>
          </p:nvPr>
        </p:nvSpPr>
        <p:spPr>
          <a:xfrm>
            <a:off x="5791200" y="6477000"/>
            <a:ext cx="2895600" cy="228600"/>
          </a:xfrm>
        </p:spPr>
        <p:txBody>
          <a:bodyPr/>
          <a:lstStyle>
            <a:lvl1pPr algn="r">
              <a:defRPr sz="1050">
                <a:solidFill>
                  <a:schemeClr val="tx1">
                    <a:tint val="75000"/>
                  </a:schemeClr>
                </a:solidFill>
              </a:defRPr>
            </a:lvl1pPr>
          </a:lstStyle>
          <a:p>
            <a:pPr>
              <a:defRPr/>
            </a:pPr>
            <a:r>
              <a:rPr lang="en-US"/>
              <a:t>Animal Behavior and Restraint: Companion Animals</a:t>
            </a:r>
            <a:endParaRPr lang="en-US" dirty="0"/>
          </a:p>
        </p:txBody>
      </p:sp>
      <p:sp>
        <p:nvSpPr>
          <p:cNvPr id="10" name="Slide Number Placeholder 5"/>
          <p:cNvSpPr>
            <a:spLocks noGrp="1"/>
          </p:cNvSpPr>
          <p:nvPr>
            <p:ph type="sldNum" sz="quarter" idx="12"/>
          </p:nvPr>
        </p:nvSpPr>
        <p:spPr/>
        <p:txBody>
          <a:bodyPr/>
          <a:lstStyle>
            <a:lvl1pPr algn="ctr">
              <a:defRPr sz="1050">
                <a:solidFill>
                  <a:schemeClr val="tx1">
                    <a:tint val="75000"/>
                  </a:schemeClr>
                </a:solidFill>
              </a:defRPr>
            </a:lvl1pPr>
          </a:lstStyle>
          <a:p>
            <a:pPr>
              <a:defRPr/>
            </a:pPr>
            <a:fld id="{3B485375-1FC3-4002-BF7A-B8F21FCD954D}" type="slidenum">
              <a:rPr lang="en-US"/>
              <a:pPr>
                <a:defRPr/>
              </a:pPr>
              <a:t>‹#›</a:t>
            </a:fld>
            <a:endParaRPr lang="en-US" dirty="0"/>
          </a:p>
        </p:txBody>
      </p:sp>
    </p:spTree>
    <p:extLst>
      <p:ext uri="{BB962C8B-B14F-4D97-AF65-F5344CB8AC3E}">
        <p14:creationId xmlns:p14="http://schemas.microsoft.com/office/powerpoint/2010/main" val="120594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9"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11"/>
          </p:nvPr>
        </p:nvSpPr>
        <p:spPr>
          <a:xfrm>
            <a:off x="5791200" y="6477000"/>
            <a:ext cx="2895600" cy="228600"/>
          </a:xfrm>
        </p:spPr>
        <p:txBody>
          <a:bodyPr/>
          <a:lstStyle>
            <a:lvl1pPr algn="r">
              <a:defRPr sz="1050">
                <a:solidFill>
                  <a:schemeClr val="tx1">
                    <a:tint val="75000"/>
                  </a:schemeClr>
                </a:solidFill>
              </a:defRPr>
            </a:lvl1pPr>
          </a:lstStyle>
          <a:p>
            <a:pPr>
              <a:defRPr/>
            </a:pPr>
            <a:r>
              <a:rPr lang="en-US"/>
              <a:t>Animal Behavior and Restraint: Companion Animals</a:t>
            </a:r>
            <a:endParaRPr lang="en-US" dirty="0"/>
          </a:p>
        </p:txBody>
      </p:sp>
      <p:sp>
        <p:nvSpPr>
          <p:cNvPr id="12" name="Slide Number Placeholder 5"/>
          <p:cNvSpPr>
            <a:spLocks noGrp="1"/>
          </p:cNvSpPr>
          <p:nvPr>
            <p:ph type="sldNum" sz="quarter" idx="12"/>
          </p:nvPr>
        </p:nvSpPr>
        <p:spPr/>
        <p:txBody>
          <a:bodyPr/>
          <a:lstStyle>
            <a:lvl1pPr algn="ctr">
              <a:defRPr sz="1050">
                <a:solidFill>
                  <a:schemeClr val="tx1">
                    <a:tint val="75000"/>
                  </a:schemeClr>
                </a:solidFill>
              </a:defRPr>
            </a:lvl1pPr>
          </a:lstStyle>
          <a:p>
            <a:pPr>
              <a:defRPr/>
            </a:pPr>
            <a:fld id="{EAA3065C-AA91-4529-8A5E-D02D58FBA8C8}" type="slidenum">
              <a:rPr lang="en-US"/>
              <a:pPr>
                <a:defRPr/>
              </a:pPr>
              <a:t>‹#›</a:t>
            </a:fld>
            <a:endParaRPr lang="en-US" dirty="0"/>
          </a:p>
        </p:txBody>
      </p:sp>
    </p:spTree>
    <p:extLst>
      <p:ext uri="{BB962C8B-B14F-4D97-AF65-F5344CB8AC3E}">
        <p14:creationId xmlns:p14="http://schemas.microsoft.com/office/powerpoint/2010/main" val="294150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
        <p:nvSpPr>
          <p:cNvPr id="7" name="Footer Placeholder 4"/>
          <p:cNvSpPr>
            <a:spLocks noGrp="1"/>
          </p:cNvSpPr>
          <p:nvPr>
            <p:ph type="ftr" sz="quarter" idx="11"/>
          </p:nvPr>
        </p:nvSpPr>
        <p:spPr>
          <a:xfrm>
            <a:off x="5791200" y="6477000"/>
            <a:ext cx="2895600" cy="228600"/>
          </a:xfrm>
        </p:spPr>
        <p:txBody>
          <a:bodyPr/>
          <a:lstStyle>
            <a:lvl1pPr algn="r">
              <a:defRPr sz="1050">
                <a:solidFill>
                  <a:schemeClr val="tx1">
                    <a:tint val="75000"/>
                  </a:schemeClr>
                </a:solidFill>
              </a:defRPr>
            </a:lvl1pPr>
          </a:lstStyle>
          <a:p>
            <a:pPr>
              <a:defRPr/>
            </a:pPr>
            <a:r>
              <a:rPr lang="en-US"/>
              <a:t>Animal Behavior and Restraint: Companion Animals</a:t>
            </a:r>
            <a:endParaRPr lang="en-US" dirty="0"/>
          </a:p>
        </p:txBody>
      </p:sp>
      <p:sp>
        <p:nvSpPr>
          <p:cNvPr id="8" name="Slide Number Placeholder 5"/>
          <p:cNvSpPr>
            <a:spLocks noGrp="1"/>
          </p:cNvSpPr>
          <p:nvPr>
            <p:ph type="sldNum" sz="quarter" idx="12"/>
          </p:nvPr>
        </p:nvSpPr>
        <p:spPr/>
        <p:txBody>
          <a:bodyPr/>
          <a:lstStyle>
            <a:lvl1pPr algn="ctr">
              <a:defRPr sz="1050">
                <a:solidFill>
                  <a:schemeClr val="tx1">
                    <a:tint val="75000"/>
                  </a:schemeClr>
                </a:solidFill>
              </a:defRPr>
            </a:lvl1pPr>
          </a:lstStyle>
          <a:p>
            <a:pPr>
              <a:defRPr/>
            </a:pPr>
            <a:fld id="{8A5281B6-EFAE-4455-B6BD-3320EEAE771C}" type="slidenum">
              <a:rPr lang="en-US"/>
              <a:pPr>
                <a:defRPr/>
              </a:pPr>
              <a:t>‹#›</a:t>
            </a:fld>
            <a:endParaRPr lang="en-US" dirty="0"/>
          </a:p>
        </p:txBody>
      </p:sp>
    </p:spTree>
    <p:extLst>
      <p:ext uri="{BB962C8B-B14F-4D97-AF65-F5344CB8AC3E}">
        <p14:creationId xmlns:p14="http://schemas.microsoft.com/office/powerpoint/2010/main" val="266759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Just In Time Training</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Animal Behavior and Restraint: Companion Animals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E22DC2-ED6C-46FF-8941-08E777E9661E}" type="slidenum">
              <a:rPr lang="en-US"/>
              <a:pPr>
                <a:defRPr/>
              </a:pPr>
              <a:t>‹#›</a:t>
            </a:fld>
            <a:endParaRPr lang="en-US"/>
          </a:p>
        </p:txBody>
      </p:sp>
    </p:spTree>
    <p:extLst>
      <p:ext uri="{BB962C8B-B14F-4D97-AF65-F5344CB8AC3E}">
        <p14:creationId xmlns:p14="http://schemas.microsoft.com/office/powerpoint/2010/main" val="388116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lgn="l">
              <a:defRPr sz="1050">
                <a:solidFill>
                  <a:schemeClr val="tx1">
                    <a:tint val="75000"/>
                  </a:schemeClr>
                </a:solidFill>
              </a:defRPr>
            </a:lvl1pPr>
          </a:lstStyle>
          <a:p>
            <a:pPr>
              <a:defRPr/>
            </a:pPr>
            <a:r>
              <a:rPr lang="en-US" smtClean="0"/>
              <a:t>Just In Time Training</a:t>
            </a:r>
            <a:endParaRPr lang="en-US" dirty="0"/>
          </a:p>
        </p:txBody>
      </p:sp>
      <p:sp>
        <p:nvSpPr>
          <p:cNvPr id="4" name="Footer Placeholder 4"/>
          <p:cNvSpPr>
            <a:spLocks noGrp="1"/>
          </p:cNvSpPr>
          <p:nvPr>
            <p:ph type="ftr" sz="quarter" idx="11"/>
          </p:nvPr>
        </p:nvSpPr>
        <p:spPr>
          <a:xfrm>
            <a:off x="5791200" y="6477000"/>
            <a:ext cx="2895600" cy="228600"/>
          </a:xfrm>
        </p:spPr>
        <p:txBody>
          <a:bodyPr/>
          <a:lstStyle>
            <a:lvl1pPr algn="r">
              <a:defRPr sz="1050">
                <a:solidFill>
                  <a:schemeClr val="tx1">
                    <a:tint val="75000"/>
                  </a:schemeClr>
                </a:solidFill>
              </a:defRPr>
            </a:lvl1pPr>
          </a:lstStyle>
          <a:p>
            <a:pPr>
              <a:defRPr/>
            </a:pPr>
            <a:r>
              <a:rPr lang="en-US"/>
              <a:t>Animal Behavior and Restraint: Companion Animals</a:t>
            </a:r>
            <a:endParaRPr lang="en-US" dirty="0"/>
          </a:p>
        </p:txBody>
      </p:sp>
      <p:sp>
        <p:nvSpPr>
          <p:cNvPr id="5" name="Slide Number Placeholder 5"/>
          <p:cNvSpPr>
            <a:spLocks noGrp="1"/>
          </p:cNvSpPr>
          <p:nvPr>
            <p:ph type="sldNum" sz="quarter" idx="12"/>
          </p:nvPr>
        </p:nvSpPr>
        <p:spPr/>
        <p:txBody>
          <a:bodyPr/>
          <a:lstStyle>
            <a:lvl1pPr algn="ctr">
              <a:defRPr sz="1050">
                <a:solidFill>
                  <a:schemeClr val="tx1">
                    <a:tint val="75000"/>
                  </a:schemeClr>
                </a:solidFill>
              </a:defRPr>
            </a:lvl1pPr>
          </a:lstStyle>
          <a:p>
            <a:pPr>
              <a:defRPr/>
            </a:pPr>
            <a:fld id="{FD0EC0CE-1AC9-4860-8D52-EB835E60DAEE}" type="slidenum">
              <a:rPr lang="en-US"/>
              <a:pPr>
                <a:defRPr/>
              </a:pPr>
              <a:t>‹#›</a:t>
            </a:fld>
            <a:endParaRPr lang="en-US" dirty="0"/>
          </a:p>
        </p:txBody>
      </p:sp>
    </p:spTree>
    <p:extLst>
      <p:ext uri="{BB962C8B-B14F-4D97-AF65-F5344CB8AC3E}">
        <p14:creationId xmlns:p14="http://schemas.microsoft.com/office/powerpoint/2010/main" val="16752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pic>
        <p:nvPicPr>
          <p:cNvPr id="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r>
              <a:rPr lang="en-US" noProof="0" smtClean="0"/>
              <a:t>Click icon to add clip art</a:t>
            </a:r>
            <a:endParaRPr lang="en-US" noProof="0"/>
          </a:p>
        </p:txBody>
      </p:sp>
    </p:spTree>
    <p:extLst>
      <p:ext uri="{BB962C8B-B14F-4D97-AF65-F5344CB8AC3E}">
        <p14:creationId xmlns:p14="http://schemas.microsoft.com/office/powerpoint/2010/main" val="6388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a:t>
            </a:r>
          </a:p>
        </p:txBody>
      </p:sp>
      <p:sp>
        <p:nvSpPr>
          <p:cNvPr id="1027" name="Text Placeholder 2"/>
          <p:cNvSpPr>
            <a:spLocks noGrp="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105400" y="6477000"/>
            <a:ext cx="3581400" cy="228600"/>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r>
              <a:rPr lang="en-US"/>
              <a:t>Animal Behavior and Restraint: Companion Animals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fontAlgn="auto">
              <a:spcBef>
                <a:spcPts val="0"/>
              </a:spcBef>
              <a:spcAft>
                <a:spcPts val="0"/>
              </a:spcAft>
              <a:defRPr sz="1050">
                <a:solidFill>
                  <a:schemeClr val="tx1">
                    <a:tint val="75000"/>
                  </a:schemeClr>
                </a:solidFill>
                <a:latin typeface="+mn-lt"/>
                <a:cs typeface="+mn-cs"/>
              </a:defRPr>
            </a:lvl1pPr>
          </a:lstStyle>
          <a:p>
            <a:pPr>
              <a:defRPr/>
            </a:pPr>
            <a:fld id="{2C354BC8-39CC-4F5B-91DB-2629D05291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sldNum="0" hdr="0"/>
  <p:txStyles>
    <p:titleStyle>
      <a:lvl1pPr algn="ctr" rtl="0" eaLnBrk="0" fontAlgn="base" hangingPunct="0">
        <a:spcBef>
          <a:spcPct val="0"/>
        </a:spcBef>
        <a:spcAft>
          <a:spcPct val="0"/>
        </a:spcAft>
        <a:defRPr sz="4000" kern="1200">
          <a:solidFill>
            <a:schemeClr val="tx1"/>
          </a:solidFill>
          <a:latin typeface="Verdana" pitchFamily="34" charset="0"/>
          <a:ea typeface="+mj-ea"/>
          <a:cs typeface="+mj-cs"/>
        </a:defRPr>
      </a:lvl1pPr>
      <a:lvl2pPr algn="ctr" rtl="0" eaLnBrk="0" fontAlgn="base" hangingPunct="0">
        <a:spcBef>
          <a:spcPct val="0"/>
        </a:spcBef>
        <a:spcAft>
          <a:spcPct val="0"/>
        </a:spcAft>
        <a:defRPr sz="4000">
          <a:solidFill>
            <a:schemeClr val="tx1"/>
          </a:solidFill>
          <a:latin typeface="Verdana" pitchFamily="34" charset="0"/>
        </a:defRPr>
      </a:lvl2pPr>
      <a:lvl3pPr algn="ctr" rtl="0" eaLnBrk="0" fontAlgn="base" hangingPunct="0">
        <a:spcBef>
          <a:spcPct val="0"/>
        </a:spcBef>
        <a:spcAft>
          <a:spcPct val="0"/>
        </a:spcAft>
        <a:defRPr sz="4000">
          <a:solidFill>
            <a:schemeClr val="tx1"/>
          </a:solidFill>
          <a:latin typeface="Verdana" pitchFamily="34" charset="0"/>
        </a:defRPr>
      </a:lvl3pPr>
      <a:lvl4pPr algn="ctr" rtl="0" eaLnBrk="0" fontAlgn="base" hangingPunct="0">
        <a:spcBef>
          <a:spcPct val="0"/>
        </a:spcBef>
        <a:spcAft>
          <a:spcPct val="0"/>
        </a:spcAft>
        <a:defRPr sz="4000">
          <a:solidFill>
            <a:schemeClr val="tx1"/>
          </a:solidFill>
          <a:latin typeface="Verdana" pitchFamily="34" charset="0"/>
        </a:defRPr>
      </a:lvl4pPr>
      <a:lvl5pPr algn="ctr" rtl="0" eaLnBrk="0" fontAlgn="base" hangingPunct="0">
        <a:spcBef>
          <a:spcPct val="0"/>
        </a:spcBef>
        <a:spcAft>
          <a:spcPct val="0"/>
        </a:spcAft>
        <a:defRPr sz="4000">
          <a:solidFill>
            <a:schemeClr val="tx1"/>
          </a:solidFill>
          <a:latin typeface="Verdana" pitchFamily="34" charset="0"/>
        </a:defRPr>
      </a:lvl5pPr>
      <a:lvl6pPr marL="457200" algn="ctr" rtl="0" fontAlgn="base">
        <a:spcBef>
          <a:spcPct val="0"/>
        </a:spcBef>
        <a:spcAft>
          <a:spcPct val="0"/>
        </a:spcAft>
        <a:defRPr sz="4000">
          <a:solidFill>
            <a:schemeClr val="tx1"/>
          </a:solidFill>
          <a:latin typeface="Verdana" pitchFamily="34" charset="0"/>
        </a:defRPr>
      </a:lvl6pPr>
      <a:lvl7pPr marL="914400" algn="ctr" rtl="0" fontAlgn="base">
        <a:spcBef>
          <a:spcPct val="0"/>
        </a:spcBef>
        <a:spcAft>
          <a:spcPct val="0"/>
        </a:spcAft>
        <a:defRPr sz="4000">
          <a:solidFill>
            <a:schemeClr val="tx1"/>
          </a:solidFill>
          <a:latin typeface="Verdana" pitchFamily="34" charset="0"/>
        </a:defRPr>
      </a:lvl7pPr>
      <a:lvl8pPr marL="1371600" algn="ctr" rtl="0" fontAlgn="base">
        <a:spcBef>
          <a:spcPct val="0"/>
        </a:spcBef>
        <a:spcAft>
          <a:spcPct val="0"/>
        </a:spcAft>
        <a:defRPr sz="4000">
          <a:solidFill>
            <a:schemeClr val="tx1"/>
          </a:solidFill>
          <a:latin typeface="Verdana" pitchFamily="34" charset="0"/>
        </a:defRPr>
      </a:lvl8pPr>
      <a:lvl9pPr marL="1828800" algn="ctr" rtl="0" fontAlgn="base">
        <a:spcBef>
          <a:spcPct val="0"/>
        </a:spcBef>
        <a:spcAft>
          <a:spcPct val="0"/>
        </a:spcAft>
        <a:defRPr sz="40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F4825E"/>
        </a:buClr>
        <a:buFont typeface="Arial" charset="0"/>
        <a:buChar char="–"/>
        <a:defRPr sz="28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Clr>
          <a:srgbClr val="F4825E"/>
        </a:buClr>
        <a:buFont typeface="Wingdings" pitchFamily="2" charset="2"/>
        <a:buChar char="§"/>
        <a:defRPr sz="2400" kern="120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buClr>
          <a:srgbClr val="F4825E"/>
        </a:buClr>
        <a:buFont typeface="Arial" charset="0"/>
        <a:buChar char="–"/>
        <a:defRPr sz="2000" kern="1200">
          <a:solidFill>
            <a:schemeClr val="tx1"/>
          </a:solidFill>
          <a:latin typeface="Verdana" pitchFamily="34" charset="0"/>
          <a:ea typeface="+mn-ea"/>
          <a:cs typeface="+mn-cs"/>
        </a:defRPr>
      </a:lvl4pPr>
      <a:lvl5pPr marL="2057400" indent="-228600" algn="l" rtl="0" eaLnBrk="0" fontAlgn="base" hangingPunct="0">
        <a:spcBef>
          <a:spcPct val="20000"/>
        </a:spcBef>
        <a:spcAft>
          <a:spcPct val="0"/>
        </a:spcAft>
        <a:buClr>
          <a:srgbClr val="F4825E"/>
        </a:buClr>
        <a:buFont typeface="Arial"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Companion Animals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2C354BC8-39CC-4F5B-91DB-2629D05291F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fema.gov/community-emergency-response-teams/training-material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www.avma.org/kb/resources/reference/disaster/pages/default.a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Animal Behavior and Restraint</a:t>
            </a:r>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i="1" dirty="0" smtClean="0"/>
              <a:t>Companion Animals</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Frightened or Aggressive Dogs</a:t>
            </a:r>
          </a:p>
        </p:txBody>
      </p:sp>
      <p:sp>
        <p:nvSpPr>
          <p:cNvPr id="21507" name="Content Placeholder 2"/>
          <p:cNvSpPr>
            <a:spLocks noGrp="1"/>
          </p:cNvSpPr>
          <p:nvPr>
            <p:ph idx="1"/>
          </p:nvPr>
        </p:nvSpPr>
        <p:spPr/>
        <p:txBody>
          <a:bodyPr/>
          <a:lstStyle/>
          <a:p>
            <a:pPr eaLnBrk="1" hangingPunct="1"/>
            <a:r>
              <a:rPr lang="en-US" altLang="en-US" smtClean="0"/>
              <a:t>Best approached by </a:t>
            </a:r>
            <a:br>
              <a:rPr lang="en-US" altLang="en-US" smtClean="0"/>
            </a:br>
            <a:r>
              <a:rPr lang="en-US" altLang="en-US" smtClean="0"/>
              <a:t>experienced dog handler </a:t>
            </a:r>
          </a:p>
          <a:p>
            <a:pPr eaLnBrk="1" hangingPunct="1"/>
            <a:r>
              <a:rPr lang="en-US" altLang="en-US" smtClean="0"/>
              <a:t>Two or more people</a:t>
            </a:r>
          </a:p>
          <a:p>
            <a:pPr eaLnBrk="1" hangingPunct="1"/>
            <a:r>
              <a:rPr lang="en-US" altLang="en-US" smtClean="0"/>
              <a:t>Move slowly</a:t>
            </a:r>
          </a:p>
          <a:p>
            <a:pPr eaLnBrk="1" hangingPunct="1"/>
            <a:r>
              <a:rPr lang="en-US" altLang="en-US" smtClean="0"/>
              <a:t>Avoid direct eye contact</a:t>
            </a:r>
          </a:p>
          <a:p>
            <a:pPr eaLnBrk="1" hangingPunct="1"/>
            <a:r>
              <a:rPr lang="en-US" altLang="en-US" smtClean="0"/>
              <a:t>Stand sideways</a:t>
            </a:r>
          </a:p>
          <a:p>
            <a:pPr eaLnBrk="1" hangingPunct="1"/>
            <a:r>
              <a:rPr lang="en-US" altLang="en-US" smtClean="0"/>
              <a:t>Calm, quiet voice</a:t>
            </a:r>
          </a:p>
          <a:p>
            <a:pPr lvl="1" eaLnBrk="1" hangingPunct="1"/>
            <a:r>
              <a:rPr lang="en-US" altLang="en-US" smtClean="0"/>
              <a:t>If possible, get the dog to come to you</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Dog Restraint Devices </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eaLnBrk="1" fontAlgn="auto" hangingPunct="1">
              <a:spcAft>
                <a:spcPts val="0"/>
              </a:spcAft>
              <a:defRPr/>
            </a:pPr>
            <a:r>
              <a:rPr lang="en-US" dirty="0" smtClean="0"/>
              <a:t>Slip leashes</a:t>
            </a:r>
          </a:p>
          <a:p>
            <a:pPr lvl="1" eaLnBrk="1" fontAlgn="auto" hangingPunct="1">
              <a:spcAft>
                <a:spcPts val="0"/>
              </a:spcAft>
              <a:buFont typeface="Arial" pitchFamily="34" charset="0"/>
              <a:buChar char="–"/>
              <a:defRPr/>
            </a:pPr>
            <a:r>
              <a:rPr lang="en-US" dirty="0" smtClean="0"/>
              <a:t>Only if non-aggressive</a:t>
            </a:r>
          </a:p>
          <a:p>
            <a:pPr lvl="1" eaLnBrk="1" fontAlgn="auto" hangingPunct="1">
              <a:spcAft>
                <a:spcPts val="0"/>
              </a:spcAft>
              <a:buFont typeface="Arial" pitchFamily="34" charset="0"/>
              <a:buChar char="–"/>
              <a:defRPr/>
            </a:pPr>
            <a:r>
              <a:rPr lang="en-US" dirty="0" smtClean="0"/>
              <a:t>Loop around neck, </a:t>
            </a:r>
            <a:br>
              <a:rPr lang="en-US" dirty="0" smtClean="0"/>
            </a:br>
            <a:r>
              <a:rPr lang="en-US" dirty="0" smtClean="0"/>
              <a:t>slip to tighten</a:t>
            </a:r>
          </a:p>
          <a:p>
            <a:pPr lvl="1" eaLnBrk="1" fontAlgn="auto" hangingPunct="1">
              <a:spcAft>
                <a:spcPts val="0"/>
              </a:spcAft>
              <a:buFont typeface="Arial" pitchFamily="34" charset="0"/>
              <a:buChar char="–"/>
              <a:defRPr/>
            </a:pPr>
            <a:r>
              <a:rPr lang="en-US" dirty="0" smtClean="0"/>
              <a:t>Do not attach leash</a:t>
            </a:r>
            <a:br>
              <a:rPr lang="en-US" dirty="0" smtClean="0"/>
            </a:br>
            <a:r>
              <a:rPr lang="en-US" dirty="0" smtClean="0"/>
              <a:t>to the collar</a:t>
            </a:r>
          </a:p>
          <a:p>
            <a:pPr lvl="1" eaLnBrk="1" fontAlgn="auto" hangingPunct="1">
              <a:spcAft>
                <a:spcPts val="0"/>
              </a:spcAft>
              <a:buFont typeface="Arial" pitchFamily="34" charset="0"/>
              <a:buChar char="–"/>
              <a:defRPr/>
            </a:pPr>
            <a:r>
              <a:rPr lang="en-US" dirty="0" smtClean="0"/>
              <a:t>Do not drag dog on leash</a:t>
            </a:r>
          </a:p>
          <a:p>
            <a:pPr lvl="1" eaLnBrk="1" fontAlgn="auto" hangingPunct="1">
              <a:spcAft>
                <a:spcPts val="0"/>
              </a:spcAft>
              <a:buFont typeface="Arial" pitchFamily="34" charset="0"/>
              <a:buChar char="–"/>
              <a:defRPr/>
            </a:pPr>
            <a:r>
              <a:rPr lang="en-US" dirty="0" smtClean="0"/>
              <a:t>Do not leave dog in </a:t>
            </a:r>
            <a:br>
              <a:rPr lang="en-US" dirty="0" smtClean="0"/>
            </a:br>
            <a:r>
              <a:rPr lang="en-US" dirty="0" smtClean="0"/>
              <a:t>slip leash unattended or tied to any object</a:t>
            </a:r>
          </a:p>
          <a:p>
            <a:pPr eaLnBrk="1" fontAlgn="auto" hangingPunct="1">
              <a:spcAft>
                <a:spcPts val="0"/>
              </a:spcAft>
              <a:defRPr/>
            </a:pPr>
            <a:r>
              <a:rPr lang="en-US" dirty="0" smtClean="0"/>
              <a:t>Snare or catch pole (Rabies stick)</a:t>
            </a:r>
          </a:p>
          <a:p>
            <a:pPr lvl="1" eaLnBrk="1" fontAlgn="auto" hangingPunct="1">
              <a:spcAft>
                <a:spcPts val="0"/>
              </a:spcAft>
              <a:buFont typeface="Arial" pitchFamily="34" charset="0"/>
              <a:buChar char="–"/>
              <a:defRPr/>
            </a:pPr>
            <a:r>
              <a:rPr lang="en-US" dirty="0" smtClean="0"/>
              <a:t>Aggressive dogs</a:t>
            </a:r>
          </a:p>
          <a:p>
            <a:pPr lvl="1" eaLnBrk="1" fontAlgn="auto" hangingPunct="1">
              <a:spcAft>
                <a:spcPts val="0"/>
              </a:spcAft>
              <a:buFont typeface="Arial" pitchFamily="34" charset="0"/>
              <a:buChar char="–"/>
              <a:defRPr/>
            </a:pPr>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7" name="Footer Placeholder 4"/>
          <p:cNvSpPr>
            <a:spLocks noGrp="1"/>
          </p:cNvSpPr>
          <p:nvPr>
            <p:ph type="ftr" sz="quarter" idx="3"/>
          </p:nvPr>
        </p:nvSpPr>
        <p:spPr/>
        <p:txBody>
          <a:bodyPr/>
          <a:lstStyle/>
          <a:p>
            <a:pPr>
              <a:defRPr/>
            </a:pPr>
            <a:r>
              <a:rPr lang="en-US"/>
              <a:t>Animal Behavior and Restraint: Companion Animals</a:t>
            </a:r>
          </a:p>
        </p:txBody>
      </p:sp>
      <p:pic>
        <p:nvPicPr>
          <p:cNvPr id="22534" name="Picture 7" descr="IMG_13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0"/>
            <a:ext cx="2595563" cy="2801938"/>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Dog Restraint Devices</a:t>
            </a:r>
          </a:p>
        </p:txBody>
      </p:sp>
      <p:sp>
        <p:nvSpPr>
          <p:cNvPr id="3" name="Content Placeholder 2"/>
          <p:cNvSpPr>
            <a:spLocks noGrp="1"/>
          </p:cNvSpPr>
          <p:nvPr>
            <p:ph idx="1"/>
          </p:nvPr>
        </p:nvSpPr>
        <p:spPr>
          <a:xfrm>
            <a:off x="457200" y="1600200"/>
            <a:ext cx="5105400" cy="4648200"/>
          </a:xfrm>
        </p:spPr>
        <p:txBody>
          <a:bodyPr rtlCol="0">
            <a:normAutofit fontScale="92500" lnSpcReduction="10000"/>
          </a:bodyPr>
          <a:lstStyle/>
          <a:p>
            <a:pPr eaLnBrk="1" fontAlgn="auto" hangingPunct="1">
              <a:spcAft>
                <a:spcPts val="0"/>
              </a:spcAft>
              <a:defRPr/>
            </a:pPr>
            <a:r>
              <a:rPr lang="en-US" dirty="0" smtClean="0"/>
              <a:t>Muzzles</a:t>
            </a:r>
          </a:p>
          <a:p>
            <a:pPr lvl="1" eaLnBrk="1" fontAlgn="auto" hangingPunct="1">
              <a:spcAft>
                <a:spcPts val="0"/>
              </a:spcAft>
              <a:buFont typeface="Arial" pitchFamily="34" charset="0"/>
              <a:buChar char="–"/>
              <a:defRPr/>
            </a:pPr>
            <a:r>
              <a:rPr lang="en-US" dirty="0" smtClean="0"/>
              <a:t>Cloth, leather</a:t>
            </a:r>
          </a:p>
          <a:p>
            <a:pPr lvl="1" eaLnBrk="1" fontAlgn="auto" hangingPunct="1">
              <a:spcAft>
                <a:spcPts val="0"/>
              </a:spcAft>
              <a:buFont typeface="Arial" pitchFamily="34" charset="0"/>
              <a:buChar char="–"/>
              <a:defRPr/>
            </a:pPr>
            <a:r>
              <a:rPr lang="en-US" dirty="0" smtClean="0"/>
              <a:t>Gauze, rope, twine</a:t>
            </a:r>
          </a:p>
          <a:p>
            <a:pPr lvl="1" eaLnBrk="1" fontAlgn="auto" hangingPunct="1">
              <a:spcAft>
                <a:spcPts val="0"/>
              </a:spcAft>
              <a:buFont typeface="Arial" pitchFamily="34" charset="0"/>
              <a:buChar char="–"/>
              <a:defRPr/>
            </a:pPr>
            <a:r>
              <a:rPr lang="en-US" dirty="0" smtClean="0"/>
              <a:t>To prevent bites</a:t>
            </a:r>
          </a:p>
          <a:p>
            <a:pPr lvl="1" eaLnBrk="1" fontAlgn="auto" hangingPunct="1">
              <a:spcAft>
                <a:spcPts val="0"/>
              </a:spcAft>
              <a:buFont typeface="Arial" pitchFamily="34" charset="0"/>
              <a:buChar char="–"/>
              <a:defRPr/>
            </a:pPr>
            <a:r>
              <a:rPr lang="en-US" dirty="0" smtClean="0"/>
              <a:t>Do not restrict </a:t>
            </a:r>
            <a:br>
              <a:rPr lang="en-US" dirty="0" smtClean="0"/>
            </a:br>
            <a:r>
              <a:rPr lang="en-US" dirty="0" smtClean="0"/>
              <a:t>open-mouth breathing</a:t>
            </a:r>
          </a:p>
          <a:p>
            <a:pPr lvl="2" eaLnBrk="1" fontAlgn="auto" hangingPunct="1">
              <a:spcAft>
                <a:spcPts val="0"/>
              </a:spcAft>
              <a:defRPr/>
            </a:pPr>
            <a:r>
              <a:rPr lang="en-US" dirty="0" smtClean="0"/>
              <a:t>Especially in hot weather</a:t>
            </a:r>
          </a:p>
          <a:p>
            <a:pPr lvl="1" eaLnBrk="1" fontAlgn="auto" hangingPunct="1">
              <a:spcAft>
                <a:spcPts val="0"/>
              </a:spcAft>
              <a:buFont typeface="Arial" pitchFamily="34" charset="0"/>
              <a:buChar char="–"/>
              <a:defRPr/>
            </a:pPr>
            <a:r>
              <a:rPr lang="en-US" dirty="0" smtClean="0"/>
              <a:t>Do not leave muzzled </a:t>
            </a:r>
            <a:br>
              <a:rPr lang="en-US" dirty="0" smtClean="0"/>
            </a:br>
            <a:r>
              <a:rPr lang="en-US" dirty="0" smtClean="0"/>
              <a:t>dog unattended</a:t>
            </a:r>
          </a:p>
          <a:p>
            <a:pPr lvl="1" eaLnBrk="1" fontAlgn="auto" hangingPunct="1">
              <a:spcAft>
                <a:spcPts val="0"/>
              </a:spcAft>
              <a:buFont typeface="Arial" pitchFamily="34" charset="0"/>
              <a:buChar char="–"/>
              <a:defRPr/>
            </a:pPr>
            <a:r>
              <a:rPr lang="en-US" dirty="0" smtClean="0"/>
              <a:t>Should not be on for </a:t>
            </a:r>
            <a:br>
              <a:rPr lang="en-US" dirty="0" smtClean="0"/>
            </a:br>
            <a:r>
              <a:rPr lang="en-US" dirty="0" smtClean="0"/>
              <a:t>long periods of time</a:t>
            </a:r>
          </a:p>
          <a:p>
            <a:pPr lvl="1" eaLnBrk="1" fontAlgn="auto" hangingPunct="1">
              <a:spcAft>
                <a:spcPts val="0"/>
              </a:spcAft>
              <a:buFont typeface="Arial" pitchFamily="34" charset="0"/>
              <a:buChar char="–"/>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p:txBody>
          <a:bodyPr/>
          <a:lstStyle/>
          <a:p>
            <a:pPr>
              <a:defRPr/>
            </a:pPr>
            <a:r>
              <a:rPr lang="en-US"/>
              <a:t>Animal Behavior and Restraint: Companion Animals</a:t>
            </a:r>
          </a:p>
        </p:txBody>
      </p:sp>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44638"/>
            <a:ext cx="3124200" cy="4779962"/>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Lifting and Carrying Dogs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Support chest and hindquarters</a:t>
            </a:r>
          </a:p>
          <a:p>
            <a:pPr eaLnBrk="1" fontAlgn="auto" hangingPunct="1">
              <a:spcAft>
                <a:spcPts val="0"/>
              </a:spcAft>
              <a:defRPr/>
            </a:pPr>
            <a:r>
              <a:rPr lang="en-US" dirty="0" smtClean="0"/>
              <a:t>If bite potential, </a:t>
            </a:r>
            <a:br>
              <a:rPr lang="en-US" dirty="0" smtClean="0"/>
            </a:br>
            <a:r>
              <a:rPr lang="en-US" dirty="0" smtClean="0"/>
              <a:t>muzzle prior to lifting</a:t>
            </a:r>
          </a:p>
          <a:p>
            <a:pPr eaLnBrk="1" fontAlgn="auto" hangingPunct="1">
              <a:spcAft>
                <a:spcPts val="0"/>
              </a:spcAft>
              <a:defRPr/>
            </a:pPr>
            <a:r>
              <a:rPr lang="en-US" dirty="0" smtClean="0"/>
              <a:t>Small dogs</a:t>
            </a:r>
          </a:p>
          <a:p>
            <a:pPr lvl="1" eaLnBrk="1" fontAlgn="auto" hangingPunct="1">
              <a:spcAft>
                <a:spcPts val="0"/>
              </a:spcAft>
              <a:buFont typeface="Arial" pitchFamily="34" charset="0"/>
              <a:buChar char="–"/>
              <a:defRPr/>
            </a:pPr>
            <a:r>
              <a:rPr lang="en-US" dirty="0" smtClean="0"/>
              <a:t>Lift under abdomen</a:t>
            </a:r>
          </a:p>
          <a:p>
            <a:pPr lvl="1" eaLnBrk="1" fontAlgn="auto" hangingPunct="1">
              <a:spcAft>
                <a:spcPts val="0"/>
              </a:spcAft>
              <a:buFont typeface="Arial" pitchFamily="34" charset="0"/>
              <a:buChar char="–"/>
              <a:defRPr/>
            </a:pPr>
            <a:r>
              <a:rPr lang="en-US" dirty="0" smtClean="0"/>
              <a:t>Hand between front legs</a:t>
            </a:r>
          </a:p>
          <a:p>
            <a:pPr eaLnBrk="1" fontAlgn="auto" hangingPunct="1">
              <a:spcAft>
                <a:spcPts val="0"/>
              </a:spcAft>
              <a:defRPr/>
            </a:pPr>
            <a:r>
              <a:rPr lang="en-US" dirty="0" smtClean="0"/>
              <a:t>Medium dogs</a:t>
            </a:r>
          </a:p>
          <a:p>
            <a:pPr lvl="1" eaLnBrk="1" fontAlgn="auto" hangingPunct="1">
              <a:spcAft>
                <a:spcPts val="0"/>
              </a:spcAft>
              <a:buFont typeface="Arial" pitchFamily="34" charset="0"/>
              <a:buChar char="–"/>
              <a:defRPr/>
            </a:pPr>
            <a:r>
              <a:rPr lang="en-US" dirty="0" smtClean="0"/>
              <a:t>Cradle arms around</a:t>
            </a:r>
            <a:br>
              <a:rPr lang="en-US" dirty="0" smtClean="0"/>
            </a:br>
            <a:r>
              <a:rPr lang="en-US" dirty="0" smtClean="0"/>
              <a:t>chest and haunches</a:t>
            </a:r>
          </a:p>
          <a:p>
            <a:pPr eaLnBrk="1" fontAlgn="auto" hangingPunct="1">
              <a:spcAft>
                <a:spcPts val="0"/>
              </a:spcAft>
              <a:defRPr/>
            </a:pPr>
            <a:r>
              <a:rPr lang="en-US" dirty="0" smtClean="0"/>
              <a:t>Large dogs</a:t>
            </a:r>
          </a:p>
          <a:p>
            <a:pPr lvl="1" eaLnBrk="1" fontAlgn="auto" hangingPunct="1">
              <a:spcAft>
                <a:spcPts val="0"/>
              </a:spcAft>
              <a:buFont typeface="Arial" pitchFamily="34" charset="0"/>
              <a:buChar char="–"/>
              <a:defRPr/>
            </a:pPr>
            <a:r>
              <a:rPr lang="en-US" dirty="0" smtClean="0"/>
              <a:t>Two people </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p:txBody>
          <a:bodyPr/>
          <a:lstStyle/>
          <a:p>
            <a:pPr>
              <a:defRPr/>
            </a:pPr>
            <a:r>
              <a:rPr lang="en-US"/>
              <a:t>Animal Behavior and Restraint: Companion Animals</a:t>
            </a:r>
          </a:p>
        </p:txBody>
      </p:sp>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2039938"/>
            <a:ext cx="2014537" cy="203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4" descr="IMG_13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11650"/>
            <a:ext cx="2771775" cy="208915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Standing Restraint for Dogs</a:t>
            </a:r>
          </a:p>
        </p:txBody>
      </p:sp>
      <p:sp>
        <p:nvSpPr>
          <p:cNvPr id="25603" name="Content Placeholder 2"/>
          <p:cNvSpPr>
            <a:spLocks noGrp="1"/>
          </p:cNvSpPr>
          <p:nvPr>
            <p:ph idx="1"/>
          </p:nvPr>
        </p:nvSpPr>
        <p:spPr/>
        <p:txBody>
          <a:bodyPr/>
          <a:lstStyle/>
          <a:p>
            <a:pPr eaLnBrk="1" hangingPunct="1"/>
            <a:r>
              <a:rPr lang="en-US" altLang="en-US" smtClean="0"/>
              <a:t>Place one arm under the dog’s neck</a:t>
            </a:r>
          </a:p>
          <a:p>
            <a:pPr eaLnBrk="1" hangingPunct="1"/>
            <a:r>
              <a:rPr lang="en-US" altLang="en-US" smtClean="0"/>
              <a:t>Other arm behind the rear legs or under dog’s abdomen</a:t>
            </a:r>
          </a:p>
          <a:p>
            <a:pPr eaLnBrk="1" hangingPunct="1"/>
            <a:r>
              <a:rPr lang="en-US" altLang="en-US" smtClean="0"/>
              <a:t>Pull dog’s head snug against shoulder </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p:txBody>
          <a:bodyPr/>
          <a:lstStyle/>
          <a:p>
            <a:pPr>
              <a:defRPr/>
            </a:pPr>
            <a:r>
              <a:rPr lang="en-US"/>
              <a:t>Animal Behavior and Restraint: Companion Animals</a:t>
            </a:r>
          </a:p>
        </p:txBody>
      </p:sp>
      <p:pic>
        <p:nvPicPr>
          <p:cNvPr id="25606" name="Picture 6" descr="IMG_13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038600"/>
            <a:ext cx="3746500" cy="22860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Lateral Restraint for Dogs</a:t>
            </a:r>
          </a:p>
        </p:txBody>
      </p:sp>
      <p:sp>
        <p:nvSpPr>
          <p:cNvPr id="26627" name="Content Placeholder 2"/>
          <p:cNvSpPr>
            <a:spLocks noGrp="1"/>
          </p:cNvSpPr>
          <p:nvPr>
            <p:ph idx="1"/>
          </p:nvPr>
        </p:nvSpPr>
        <p:spPr/>
        <p:txBody>
          <a:bodyPr/>
          <a:lstStyle/>
          <a:p>
            <a:pPr eaLnBrk="1" hangingPunct="1"/>
            <a:r>
              <a:rPr lang="en-US" altLang="en-US" smtClean="0"/>
              <a:t>Gently lay dog on its side</a:t>
            </a:r>
          </a:p>
          <a:p>
            <a:pPr eaLnBrk="1" hangingPunct="1"/>
            <a:r>
              <a:rPr lang="en-US" altLang="en-US" smtClean="0"/>
              <a:t>Stand against dog’s back</a:t>
            </a:r>
          </a:p>
          <a:p>
            <a:pPr eaLnBrk="1" hangingPunct="1"/>
            <a:r>
              <a:rPr lang="en-US" altLang="en-US" smtClean="0"/>
              <a:t>Place arms across </a:t>
            </a:r>
            <a:br>
              <a:rPr lang="en-US" altLang="en-US" smtClean="0"/>
            </a:br>
            <a:r>
              <a:rPr lang="en-US" altLang="en-US" smtClean="0"/>
              <a:t>the dog’s neck</a:t>
            </a:r>
            <a:br>
              <a:rPr lang="en-US" altLang="en-US" smtClean="0"/>
            </a:br>
            <a:r>
              <a:rPr lang="en-US" altLang="en-US" smtClean="0"/>
              <a:t>and hindquarter</a:t>
            </a:r>
          </a:p>
          <a:p>
            <a:pPr eaLnBrk="1" hangingPunct="1"/>
            <a:r>
              <a:rPr lang="en-US" altLang="en-US" smtClean="0"/>
              <a:t>Grasp bottom</a:t>
            </a:r>
            <a:br>
              <a:rPr lang="en-US" altLang="en-US" smtClean="0"/>
            </a:br>
            <a:r>
              <a:rPr lang="en-US" altLang="en-US" smtClean="0"/>
              <a:t>legs </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p:txBody>
          <a:bodyPr/>
          <a:lstStyle/>
          <a:p>
            <a:pPr>
              <a:defRPr/>
            </a:pPr>
            <a:r>
              <a:rPr lang="en-US"/>
              <a:t>Animal Behavior and Restraint: Companion Animals</a:t>
            </a:r>
          </a:p>
        </p:txBody>
      </p:sp>
      <p:pic>
        <p:nvPicPr>
          <p:cNvPr id="26630" name="Picture 4" descr="IMG_13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3505200"/>
            <a:ext cx="4122737" cy="2436813"/>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eaLnBrk="1" fontAlgn="auto" hangingPunct="1">
              <a:spcAft>
                <a:spcPts val="0"/>
              </a:spcAft>
              <a:defRPr/>
            </a:pPr>
            <a:r>
              <a:rPr lang="en-US" smtClean="0"/>
              <a:t>Cats</a:t>
            </a:r>
            <a:endParaRPr lang="en-US" dirty="0"/>
          </a:p>
        </p:txBody>
      </p:sp>
      <p:sp>
        <p:nvSpPr>
          <p:cNvPr id="14" name="Text Placeholder 13"/>
          <p:cNvSpPr>
            <a:spLocks noGrp="1"/>
          </p:cNvSpPr>
          <p:nvPr>
            <p:ph type="body" idx="1"/>
          </p:nvPr>
        </p:nvSpPr>
        <p:spPr/>
        <p:txBody>
          <a:bodyPr rtlCol="0"/>
          <a:lstStyle/>
          <a:p>
            <a:pPr eaLnBrk="1" fontAlgn="auto" hangingPunct="1">
              <a:spcAft>
                <a:spcPts val="0"/>
              </a:spcAft>
              <a:defRPr/>
            </a:pPr>
            <a:endParaRPr lang="en-US"/>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27654" name="Picture 2" descr="http://petprojectblog.com/wp-content/uploads/2007/08/katrinacat-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14738"/>
            <a:ext cx="3086100" cy="2314575"/>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6" descr="http://www.cvm.missouri.edu/news/images/RescuedCatKatr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95413"/>
            <a:ext cx="3543300" cy="3328987"/>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eaLnBrk="1" hangingPunct="1"/>
            <a:r>
              <a:rPr lang="en-US" altLang="en-US" smtClean="0"/>
              <a:t>Cat Body Language</a:t>
            </a:r>
          </a:p>
        </p:txBody>
      </p:sp>
      <p:sp>
        <p:nvSpPr>
          <p:cNvPr id="28675" name="Content Placeholder 4"/>
          <p:cNvSpPr>
            <a:spLocks noGrp="1"/>
          </p:cNvSpPr>
          <p:nvPr>
            <p:ph idx="1"/>
          </p:nvPr>
        </p:nvSpPr>
        <p:spPr>
          <a:xfrm>
            <a:off x="304800" y="1600200"/>
            <a:ext cx="8229600" cy="4648200"/>
          </a:xfrm>
        </p:spPr>
        <p:txBody>
          <a:bodyPr/>
          <a:lstStyle/>
          <a:p>
            <a:pPr eaLnBrk="1" hangingPunct="1"/>
            <a:r>
              <a:rPr lang="en-US" altLang="en-US" smtClean="0"/>
              <a:t>Aggressive</a:t>
            </a:r>
          </a:p>
          <a:p>
            <a:pPr lvl="1" eaLnBrk="1" hangingPunct="1"/>
            <a:r>
              <a:rPr lang="en-US" altLang="en-US" smtClean="0"/>
              <a:t>Rear elevated</a:t>
            </a:r>
          </a:p>
          <a:p>
            <a:pPr lvl="1" eaLnBrk="1" hangingPunct="1"/>
            <a:r>
              <a:rPr lang="en-US" altLang="en-US" smtClean="0"/>
              <a:t>Ears out to side</a:t>
            </a:r>
          </a:p>
          <a:p>
            <a:pPr lvl="1" eaLnBrk="1" hangingPunct="1"/>
            <a:r>
              <a:rPr lang="en-US" altLang="en-US" smtClean="0"/>
              <a:t>Direct eye contact</a:t>
            </a:r>
          </a:p>
          <a:p>
            <a:pPr lvl="1" eaLnBrk="1" hangingPunct="1"/>
            <a:r>
              <a:rPr lang="en-US" altLang="en-US" smtClean="0"/>
              <a:t>Hair raised on back</a:t>
            </a:r>
          </a:p>
          <a:p>
            <a:pPr eaLnBrk="1" hangingPunct="1"/>
            <a:r>
              <a:rPr lang="en-US" altLang="en-US" smtClean="0"/>
              <a:t>Relaxed</a:t>
            </a:r>
          </a:p>
          <a:p>
            <a:pPr lvl="1" eaLnBrk="1" hangingPunct="1"/>
            <a:r>
              <a:rPr lang="en-US" altLang="en-US" smtClean="0"/>
              <a:t>Calm posture, relaxed tail</a:t>
            </a:r>
          </a:p>
          <a:p>
            <a:pPr lvl="1" eaLnBrk="1" hangingPunct="1"/>
            <a:r>
              <a:rPr lang="en-US" altLang="en-US" smtClean="0"/>
              <a:t>Ears pointing up and out</a:t>
            </a:r>
          </a:p>
        </p:txBody>
      </p:sp>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9" name="Footer Placeholder 4"/>
          <p:cNvSpPr>
            <a:spLocks noGrp="1"/>
          </p:cNvSpPr>
          <p:nvPr>
            <p:ph type="ftr" sz="quarter" idx="3"/>
          </p:nvPr>
        </p:nvSpPr>
        <p:spPr>
          <a:xfrm>
            <a:off x="5257800" y="6553200"/>
            <a:ext cx="3429000" cy="152400"/>
          </a:xfrm>
        </p:spPr>
        <p:txBody>
          <a:bodyPr/>
          <a:lstStyle/>
          <a:p>
            <a:pPr>
              <a:defRPr/>
            </a:pPr>
            <a:r>
              <a:rPr lang="en-US"/>
              <a:t>Animal Behavior and Restraint: Companion Animals</a:t>
            </a:r>
          </a:p>
        </p:txBody>
      </p:sp>
      <p:pic>
        <p:nvPicPr>
          <p:cNvPr id="28678" name="Picture 4" descr="http://consciouscat.net/wp-content/uploads/2012/03/CAT-BODY-LANGUAG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825" y="4648200"/>
            <a:ext cx="2187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038" y="1909763"/>
            <a:ext cx="24288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2" descr="http://consciouscat.net/wp-content/uploads/2012/03/CAT-BODY-LANGU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2971800"/>
            <a:ext cx="1866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descr="http://consciouscat.net/wp-content/uploads/2012/03/CAT-BODY-LANGU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1676400"/>
            <a:ext cx="2035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3276600"/>
            <a:ext cx="21050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smtClean="0"/>
              <a:t>Handling Cats</a:t>
            </a:r>
          </a:p>
        </p:txBody>
      </p:sp>
      <p:sp>
        <p:nvSpPr>
          <p:cNvPr id="5" name="Content Placeholder 4"/>
          <p:cNvSpPr>
            <a:spLocks noGrp="1"/>
          </p:cNvSpPr>
          <p:nvPr>
            <p:ph idx="1"/>
          </p:nvPr>
        </p:nvSpPr>
        <p:spPr>
          <a:xfrm>
            <a:off x="457200" y="1600200"/>
            <a:ext cx="8229600" cy="4800600"/>
          </a:xfrm>
        </p:spPr>
        <p:txBody>
          <a:bodyPr rtlCol="0">
            <a:normAutofit fontScale="92500" lnSpcReduction="10000"/>
          </a:bodyPr>
          <a:lstStyle/>
          <a:p>
            <a:pPr eaLnBrk="1" fontAlgn="auto" hangingPunct="1">
              <a:spcAft>
                <a:spcPts val="0"/>
              </a:spcAft>
              <a:defRPr/>
            </a:pPr>
            <a:r>
              <a:rPr lang="en-US" dirty="0" smtClean="0"/>
              <a:t>Approach in crouch or sideways</a:t>
            </a:r>
          </a:p>
          <a:p>
            <a:pPr eaLnBrk="1" fontAlgn="auto" hangingPunct="1">
              <a:spcAft>
                <a:spcPts val="0"/>
              </a:spcAft>
              <a:defRPr/>
            </a:pPr>
            <a:r>
              <a:rPr lang="en-US" dirty="0" smtClean="0"/>
              <a:t>Move slowly</a:t>
            </a:r>
          </a:p>
          <a:p>
            <a:pPr eaLnBrk="1" fontAlgn="auto" hangingPunct="1">
              <a:spcAft>
                <a:spcPts val="0"/>
              </a:spcAft>
              <a:defRPr/>
            </a:pPr>
            <a:r>
              <a:rPr lang="en-US" dirty="0" smtClean="0"/>
              <a:t>Speak slowly and softly</a:t>
            </a:r>
          </a:p>
          <a:p>
            <a:pPr eaLnBrk="1" fontAlgn="auto" hangingPunct="1">
              <a:spcAft>
                <a:spcPts val="0"/>
              </a:spcAft>
              <a:defRPr/>
            </a:pPr>
            <a:r>
              <a:rPr lang="en-US" dirty="0" smtClean="0"/>
              <a:t>Offer food</a:t>
            </a:r>
          </a:p>
          <a:p>
            <a:pPr eaLnBrk="1" fontAlgn="auto" hangingPunct="1">
              <a:spcAft>
                <a:spcPts val="0"/>
              </a:spcAft>
              <a:defRPr/>
            </a:pPr>
            <a:r>
              <a:rPr lang="en-US" dirty="0" smtClean="0"/>
              <a:t>Aggressive or fearful cats</a:t>
            </a:r>
          </a:p>
          <a:p>
            <a:pPr lvl="1" eaLnBrk="1" fontAlgn="auto" hangingPunct="1">
              <a:spcAft>
                <a:spcPts val="0"/>
              </a:spcAft>
              <a:buFont typeface="Arial" pitchFamily="34" charset="0"/>
              <a:buChar char="–"/>
              <a:defRPr/>
            </a:pPr>
            <a:r>
              <a:rPr lang="en-US" dirty="0" smtClean="0"/>
              <a:t>Allow cat time to calm down</a:t>
            </a:r>
          </a:p>
          <a:p>
            <a:pPr lvl="1" eaLnBrk="1" fontAlgn="auto" hangingPunct="1">
              <a:spcAft>
                <a:spcPts val="0"/>
              </a:spcAft>
              <a:buFont typeface="Arial" pitchFamily="34" charset="0"/>
              <a:buChar char="–"/>
              <a:defRPr/>
            </a:pPr>
            <a:r>
              <a:rPr lang="en-US" dirty="0" smtClean="0"/>
              <a:t>Use double thick or armored gloves</a:t>
            </a:r>
            <a:br>
              <a:rPr lang="en-US" dirty="0" smtClean="0"/>
            </a:br>
            <a:r>
              <a:rPr lang="en-US" dirty="0" smtClean="0"/>
              <a:t>and eye protection</a:t>
            </a:r>
          </a:p>
          <a:p>
            <a:pPr lvl="1" eaLnBrk="1" fontAlgn="auto" hangingPunct="1">
              <a:spcAft>
                <a:spcPts val="0"/>
              </a:spcAft>
              <a:buFont typeface="Arial" pitchFamily="34" charset="0"/>
              <a:buChar char="–"/>
              <a:defRPr/>
            </a:pPr>
            <a:r>
              <a:rPr lang="en-US" dirty="0" smtClean="0"/>
              <a:t>Attempt capture with nets, blankets, traps</a:t>
            </a:r>
          </a:p>
          <a:p>
            <a:pPr eaLnBrk="1" fontAlgn="auto" hangingPunct="1">
              <a:spcAft>
                <a:spcPts val="0"/>
              </a:spcAft>
              <a:defRPr/>
            </a:pPr>
            <a:r>
              <a:rPr lang="en-US" dirty="0" smtClean="0"/>
              <a:t>Work with a partner</a:t>
            </a:r>
            <a:endParaRPr lang="en-US" dirty="0"/>
          </a:p>
        </p:txBody>
      </p:sp>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p:txBody>
          <a:bodyPr/>
          <a:lstStyle/>
          <a:p>
            <a:pPr>
              <a:defRPr/>
            </a:pPr>
            <a:r>
              <a:rPr lang="en-US"/>
              <a:t>Animal Behavior and Restraint: Companion Animals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Carrying and Transporting Cats</a:t>
            </a:r>
          </a:p>
        </p:txBody>
      </p:sp>
      <p:sp>
        <p:nvSpPr>
          <p:cNvPr id="3" name="Content Placeholder 2"/>
          <p:cNvSpPr>
            <a:spLocks noGrp="1"/>
          </p:cNvSpPr>
          <p:nvPr>
            <p:ph idx="1"/>
          </p:nvPr>
        </p:nvSpPr>
        <p:spPr>
          <a:xfrm>
            <a:off x="457200" y="1600200"/>
            <a:ext cx="6359525" cy="4648200"/>
          </a:xfrm>
        </p:spPr>
        <p:txBody>
          <a:bodyPr rtlCol="0">
            <a:normAutofit fontScale="85000" lnSpcReduction="10000"/>
          </a:bodyPr>
          <a:lstStyle/>
          <a:p>
            <a:pPr eaLnBrk="1" fontAlgn="auto" hangingPunct="1">
              <a:spcAft>
                <a:spcPts val="0"/>
              </a:spcAft>
              <a:defRPr/>
            </a:pPr>
            <a:r>
              <a:rPr lang="en-US" dirty="0" smtClean="0"/>
              <a:t>One hand restrains the forelegs</a:t>
            </a:r>
          </a:p>
          <a:p>
            <a:pPr eaLnBrk="1" fontAlgn="auto" hangingPunct="1">
              <a:spcAft>
                <a:spcPts val="0"/>
              </a:spcAft>
              <a:defRPr/>
            </a:pPr>
            <a:r>
              <a:rPr lang="en-US" dirty="0" smtClean="0"/>
              <a:t>Arm crosses flank to hold body</a:t>
            </a:r>
          </a:p>
          <a:p>
            <a:pPr eaLnBrk="1" fontAlgn="auto" hangingPunct="1">
              <a:spcAft>
                <a:spcPts val="0"/>
              </a:spcAft>
              <a:defRPr/>
            </a:pPr>
            <a:r>
              <a:rPr lang="en-US" dirty="0" smtClean="0"/>
              <a:t>Other hand gently holds the head</a:t>
            </a:r>
          </a:p>
          <a:p>
            <a:pPr eaLnBrk="1" fontAlgn="auto" hangingPunct="1">
              <a:spcAft>
                <a:spcPts val="0"/>
              </a:spcAft>
              <a:defRPr/>
            </a:pPr>
            <a:r>
              <a:rPr lang="en-US" dirty="0" err="1" smtClean="0"/>
              <a:t>Scruffing</a:t>
            </a:r>
            <a:r>
              <a:rPr lang="en-US" dirty="0" smtClean="0"/>
              <a:t> by loose skin at neck</a:t>
            </a:r>
          </a:p>
          <a:p>
            <a:pPr eaLnBrk="1" fontAlgn="auto" hangingPunct="1">
              <a:spcAft>
                <a:spcPts val="0"/>
              </a:spcAft>
              <a:defRPr/>
            </a:pPr>
            <a:r>
              <a:rPr lang="en-US" dirty="0" smtClean="0"/>
              <a:t>Minimize noises and bright lights </a:t>
            </a:r>
          </a:p>
          <a:p>
            <a:pPr eaLnBrk="1" fontAlgn="auto" hangingPunct="1">
              <a:spcAft>
                <a:spcPts val="0"/>
              </a:spcAft>
              <a:defRPr/>
            </a:pPr>
            <a:r>
              <a:rPr lang="en-US" dirty="0" smtClean="0"/>
              <a:t>Gloves or blanket can protect </a:t>
            </a:r>
            <a:br>
              <a:rPr lang="en-US" dirty="0" smtClean="0"/>
            </a:br>
            <a:r>
              <a:rPr lang="en-US" dirty="0" smtClean="0"/>
              <a:t>from bites and scratches</a:t>
            </a:r>
          </a:p>
          <a:p>
            <a:pPr eaLnBrk="1" fontAlgn="auto" hangingPunct="1">
              <a:spcAft>
                <a:spcPts val="0"/>
              </a:spcAft>
              <a:defRPr/>
            </a:pPr>
            <a:r>
              <a:rPr lang="en-US" dirty="0" smtClean="0"/>
              <a:t>Transport in appropriate carrier</a:t>
            </a:r>
          </a:p>
          <a:p>
            <a:pPr lvl="1" eaLnBrk="1" fontAlgn="auto" hangingPunct="1">
              <a:spcAft>
                <a:spcPts val="0"/>
              </a:spcAft>
              <a:buFont typeface="Arial" pitchFamily="34" charset="0"/>
              <a:buChar char="–"/>
              <a:defRPr/>
            </a:pPr>
            <a:r>
              <a:rPr lang="en-US" dirty="0" smtClean="0"/>
              <a:t>Lower cat hind feet first</a:t>
            </a:r>
          </a:p>
          <a:p>
            <a:pPr lvl="1" eaLnBrk="1" fontAlgn="auto" hangingPunct="1">
              <a:spcAft>
                <a:spcPts val="0"/>
              </a:spcAft>
              <a:buFont typeface="Arial" pitchFamily="34" charset="0"/>
              <a:buChar char="–"/>
              <a:defRPr/>
            </a:pPr>
            <a:r>
              <a:rPr lang="en-US" dirty="0" smtClean="0"/>
              <a:t>Pillowcases can be used as carriers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7" name="Footer Placeholder 4"/>
          <p:cNvSpPr>
            <a:spLocks noGrp="1"/>
          </p:cNvSpPr>
          <p:nvPr>
            <p:ph type="ftr" sz="quarter" idx="3"/>
          </p:nvPr>
        </p:nvSpPr>
        <p:spPr/>
        <p:txBody>
          <a:bodyPr/>
          <a:lstStyle/>
          <a:p>
            <a:pPr>
              <a:defRPr/>
            </a:pPr>
            <a:r>
              <a:rPr lang="en-US"/>
              <a:t>Animal Behavior and Restraint: Companion Animals</a:t>
            </a:r>
          </a:p>
        </p:txBody>
      </p:sp>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4006850"/>
            <a:ext cx="1841500" cy="2332038"/>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1584325"/>
            <a:ext cx="1841500" cy="2301875"/>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Companion Animals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Domesticated species</a:t>
            </a:r>
          </a:p>
          <a:p>
            <a:pPr lvl="1" eaLnBrk="1" fontAlgn="auto" hangingPunct="1">
              <a:spcAft>
                <a:spcPts val="0"/>
              </a:spcAft>
              <a:buFont typeface="Arial" pitchFamily="34" charset="0"/>
              <a:buChar char="–"/>
              <a:defRPr/>
            </a:pPr>
            <a:r>
              <a:rPr lang="en-US" dirty="0" smtClean="0"/>
              <a:t>Dogs, cats, rabbits, </a:t>
            </a:r>
            <a:br>
              <a:rPr lang="en-US" dirty="0" smtClean="0"/>
            </a:br>
            <a:r>
              <a:rPr lang="en-US" dirty="0" smtClean="0"/>
              <a:t>rodents, birds</a:t>
            </a:r>
          </a:p>
          <a:p>
            <a:pPr eaLnBrk="1" fontAlgn="auto" hangingPunct="1">
              <a:spcAft>
                <a:spcPts val="0"/>
              </a:spcAft>
              <a:defRPr/>
            </a:pPr>
            <a:r>
              <a:rPr lang="en-US" dirty="0" smtClean="0"/>
              <a:t>Exotic pet species</a:t>
            </a:r>
          </a:p>
          <a:p>
            <a:pPr lvl="1" eaLnBrk="1" fontAlgn="auto" hangingPunct="1">
              <a:spcAft>
                <a:spcPts val="0"/>
              </a:spcAft>
              <a:buFont typeface="Arial" pitchFamily="34" charset="0"/>
              <a:buChar char="–"/>
              <a:defRPr/>
            </a:pPr>
            <a:r>
              <a:rPr lang="en-US" dirty="0" smtClean="0"/>
              <a:t>Reptiles, amphibians, </a:t>
            </a:r>
            <a:br>
              <a:rPr lang="en-US" dirty="0" smtClean="0"/>
            </a:br>
            <a:r>
              <a:rPr lang="en-US" dirty="0" smtClean="0"/>
              <a:t>small mammals, monkeys, </a:t>
            </a:r>
          </a:p>
          <a:p>
            <a:pPr lvl="1" eaLnBrk="1" fontAlgn="auto" hangingPunct="1">
              <a:spcAft>
                <a:spcPts val="0"/>
              </a:spcAft>
              <a:buFont typeface="Arial" pitchFamily="34" charset="0"/>
              <a:buChar char="–"/>
              <a:defRPr/>
            </a:pPr>
            <a:r>
              <a:rPr lang="en-US" dirty="0" smtClean="0"/>
              <a:t>Wildlife or farm animals</a:t>
            </a:r>
          </a:p>
          <a:p>
            <a:pPr eaLnBrk="1" fontAlgn="auto" hangingPunct="1">
              <a:spcAft>
                <a:spcPts val="0"/>
              </a:spcAft>
              <a:defRPr/>
            </a:pPr>
            <a:r>
              <a:rPr lang="en-US" dirty="0" smtClean="0"/>
              <a:t>Service animals</a:t>
            </a:r>
          </a:p>
          <a:p>
            <a:pPr lvl="1" eaLnBrk="1" fontAlgn="auto" hangingPunct="1">
              <a:spcAft>
                <a:spcPts val="0"/>
              </a:spcAft>
              <a:buFont typeface="Arial" pitchFamily="34" charset="0"/>
              <a:buChar char="–"/>
              <a:defRPr/>
            </a:pPr>
            <a:r>
              <a:rPr lang="en-US" dirty="0" smtClean="0"/>
              <a:t>Remain with owner</a:t>
            </a:r>
            <a:br>
              <a:rPr lang="en-US" dirty="0" smtClean="0"/>
            </a:br>
            <a:r>
              <a:rPr lang="en-US" dirty="0" smtClean="0"/>
              <a:t>at human shelters</a:t>
            </a:r>
          </a:p>
          <a:p>
            <a:pPr eaLnBrk="1" fontAlgn="auto" hangingPunct="1">
              <a:spcAft>
                <a:spcPts val="0"/>
              </a:spcAft>
              <a:defRPr/>
            </a:pPr>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13318" name="Picture 7" descr="Cartop trave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600200"/>
            <a:ext cx="2468563" cy="2119313"/>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75" y="3810000"/>
            <a:ext cx="2470150" cy="1852613"/>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gdvorak\Pictures\CFSPH Disasters-Preparedness\birds_temporary shelter_FEMA Photo Library-38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41363"/>
            <a:ext cx="3810000" cy="2535237"/>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rtlCol="0">
            <a:normAutofit/>
          </a:bodyPr>
          <a:lstStyle/>
          <a:p>
            <a:pPr eaLnBrk="1" fontAlgn="auto" hangingPunct="1">
              <a:spcAft>
                <a:spcPts val="0"/>
              </a:spcAft>
              <a:defRPr/>
            </a:pPr>
            <a:r>
              <a:rPr lang="en-US" dirty="0" smtClean="0"/>
              <a:t>Other </a:t>
            </a:r>
            <a:br>
              <a:rPr lang="en-US" dirty="0" smtClean="0"/>
            </a:br>
            <a:r>
              <a:rPr lang="en-US" dirty="0" smtClean="0"/>
              <a:t>Species</a:t>
            </a:r>
            <a:endParaRPr lang="en-US" dirty="0"/>
          </a:p>
        </p:txBody>
      </p:sp>
      <p:sp>
        <p:nvSpPr>
          <p:cNvPr id="7" name="Text Placeholder 6"/>
          <p:cNvSpPr>
            <a:spLocks noGrp="1"/>
          </p:cNvSpPr>
          <p:nvPr>
            <p:ph type="body" idx="1"/>
          </p:nvPr>
        </p:nvSpPr>
        <p:spPr/>
        <p:txBody>
          <a:bodyPr rtlCol="0"/>
          <a:lstStyle/>
          <a:p>
            <a:pPr eaLnBrk="1" fontAlgn="auto" hangingPunct="1">
              <a:spcAft>
                <a:spcPts val="0"/>
              </a:spcAft>
              <a:defRPr/>
            </a:pPr>
            <a:endParaRPr lang="en-US"/>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4800600" y="6477000"/>
            <a:ext cx="3886200" cy="228600"/>
          </a:xfrm>
        </p:spPr>
        <p:txBody>
          <a:bodyPr/>
          <a:lstStyle/>
          <a:p>
            <a:pPr>
              <a:defRPr/>
            </a:pPr>
            <a:r>
              <a:rPr lang="en-US"/>
              <a:t>Animal Behavior and Restraint: Companion Animals</a:t>
            </a:r>
          </a:p>
        </p:txBody>
      </p:sp>
      <p:pic>
        <p:nvPicPr>
          <p:cNvPr id="317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917825"/>
            <a:ext cx="2270125" cy="3101975"/>
          </a:xfrm>
          <a:prstGeom prst="rect">
            <a:avLst/>
          </a:prstGeom>
          <a:noFill/>
          <a:ln w="28575">
            <a:solidFill>
              <a:srgbClr val="F47D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10" descr="ferret resc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302000"/>
            <a:ext cx="3505200" cy="27178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Rabbits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Grasp the scruff of the neck</a:t>
            </a:r>
          </a:p>
          <a:p>
            <a:pPr eaLnBrk="1" fontAlgn="auto" hangingPunct="1">
              <a:spcAft>
                <a:spcPts val="0"/>
              </a:spcAft>
              <a:defRPr/>
            </a:pPr>
            <a:r>
              <a:rPr lang="en-US" dirty="0" smtClean="0"/>
              <a:t>Lift quickly</a:t>
            </a:r>
          </a:p>
          <a:p>
            <a:pPr eaLnBrk="1" fontAlgn="auto" hangingPunct="1">
              <a:spcAft>
                <a:spcPts val="0"/>
              </a:spcAft>
              <a:defRPr/>
            </a:pPr>
            <a:r>
              <a:rPr lang="en-US" dirty="0" smtClean="0"/>
              <a:t>Always support the </a:t>
            </a:r>
            <a:br>
              <a:rPr lang="en-US" dirty="0" smtClean="0"/>
            </a:br>
            <a:r>
              <a:rPr lang="en-US" dirty="0" smtClean="0"/>
              <a:t>hindquarters</a:t>
            </a:r>
          </a:p>
          <a:p>
            <a:pPr eaLnBrk="1" fontAlgn="auto" hangingPunct="1">
              <a:spcAft>
                <a:spcPts val="0"/>
              </a:spcAft>
              <a:defRPr/>
            </a:pPr>
            <a:r>
              <a:rPr lang="en-US" dirty="0" smtClean="0"/>
              <a:t>Never grab by ear or tail</a:t>
            </a:r>
          </a:p>
          <a:p>
            <a:pPr eaLnBrk="1" fontAlgn="auto" hangingPunct="1">
              <a:spcAft>
                <a:spcPts val="0"/>
              </a:spcAft>
              <a:defRPr/>
            </a:pPr>
            <a:r>
              <a:rPr lang="en-US" dirty="0" smtClean="0"/>
              <a:t>Carry a rabbit with feet</a:t>
            </a:r>
            <a:br>
              <a:rPr lang="en-US" dirty="0" smtClean="0"/>
            </a:br>
            <a:r>
              <a:rPr lang="en-US" dirty="0" smtClean="0"/>
              <a:t>pointing away</a:t>
            </a:r>
            <a:br>
              <a:rPr lang="en-US" dirty="0" smtClean="0"/>
            </a:br>
            <a:r>
              <a:rPr lang="en-US" dirty="0" smtClean="0"/>
              <a:t>from your body</a:t>
            </a:r>
          </a:p>
          <a:p>
            <a:pPr eaLnBrk="1" fontAlgn="auto" hangingPunct="1">
              <a:spcAft>
                <a:spcPts val="0"/>
              </a:spcAft>
              <a:defRPr/>
            </a:pPr>
            <a:r>
              <a:rPr lang="en-US" dirty="0" smtClean="0"/>
              <a:t>A light towel or blanket </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327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1662113"/>
            <a:ext cx="1944687" cy="2195512"/>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838" y="3886200"/>
            <a:ext cx="1944687" cy="2128838"/>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Rodents and Ferrets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Make sure awake</a:t>
            </a:r>
          </a:p>
          <a:p>
            <a:pPr eaLnBrk="1" fontAlgn="auto" hangingPunct="1">
              <a:spcAft>
                <a:spcPts val="0"/>
              </a:spcAft>
              <a:defRPr/>
            </a:pPr>
            <a:r>
              <a:rPr lang="en-US" dirty="0" smtClean="0"/>
              <a:t>Hold in one hand, </a:t>
            </a:r>
            <a:br>
              <a:rPr lang="en-US" dirty="0" smtClean="0"/>
            </a:br>
            <a:r>
              <a:rPr lang="en-US" dirty="0" smtClean="0"/>
              <a:t>cup other over its head</a:t>
            </a:r>
          </a:p>
          <a:p>
            <a:pPr eaLnBrk="1" fontAlgn="auto" hangingPunct="1">
              <a:spcAft>
                <a:spcPts val="0"/>
              </a:spcAft>
              <a:defRPr/>
            </a:pPr>
            <a:r>
              <a:rPr lang="en-US" dirty="0" smtClean="0"/>
              <a:t>Wrap thumb and index </a:t>
            </a:r>
            <a:br>
              <a:rPr lang="en-US" dirty="0" smtClean="0"/>
            </a:br>
            <a:r>
              <a:rPr lang="en-US" dirty="0" smtClean="0"/>
              <a:t>finger around neck </a:t>
            </a:r>
            <a:br>
              <a:rPr lang="en-US" dirty="0" smtClean="0"/>
            </a:br>
            <a:r>
              <a:rPr lang="en-US" dirty="0" smtClean="0"/>
              <a:t>and under chin</a:t>
            </a:r>
          </a:p>
          <a:p>
            <a:pPr eaLnBrk="1" fontAlgn="auto" hangingPunct="1">
              <a:spcAft>
                <a:spcPts val="0"/>
              </a:spcAft>
              <a:defRPr/>
            </a:pPr>
            <a:r>
              <a:rPr lang="en-US" dirty="0" smtClean="0"/>
              <a:t>Do not over tighten </a:t>
            </a:r>
            <a:br>
              <a:rPr lang="en-US" dirty="0" smtClean="0"/>
            </a:br>
            <a:r>
              <a:rPr lang="en-US" dirty="0" smtClean="0"/>
              <a:t>fingers around chest </a:t>
            </a:r>
            <a:br>
              <a:rPr lang="en-US" dirty="0" smtClean="0"/>
            </a:br>
            <a:r>
              <a:rPr lang="en-US" dirty="0" smtClean="0"/>
              <a:t>as this can impair breathing</a:t>
            </a:r>
          </a:p>
          <a:p>
            <a:pPr eaLnBrk="1" fontAlgn="auto" hangingPunct="1">
              <a:spcAft>
                <a:spcPts val="0"/>
              </a:spcAft>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063" y="1779588"/>
            <a:ext cx="1744662" cy="1725612"/>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pic>
        <p:nvPicPr>
          <p:cNvPr id="337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063" y="3624263"/>
            <a:ext cx="1744662" cy="2543175"/>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Birds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Trained personnel</a:t>
            </a:r>
          </a:p>
          <a:p>
            <a:pPr eaLnBrk="1" fontAlgn="auto" hangingPunct="1">
              <a:spcAft>
                <a:spcPts val="0"/>
              </a:spcAft>
              <a:defRPr/>
            </a:pPr>
            <a:r>
              <a:rPr lang="en-US" dirty="0" smtClean="0"/>
              <a:t>Can stress easily</a:t>
            </a:r>
          </a:p>
          <a:p>
            <a:pPr eaLnBrk="1" fontAlgn="auto" hangingPunct="1">
              <a:spcAft>
                <a:spcPts val="0"/>
              </a:spcAft>
              <a:defRPr/>
            </a:pPr>
            <a:r>
              <a:rPr lang="en-US" dirty="0" smtClean="0"/>
              <a:t>Do not squeeze thorax</a:t>
            </a:r>
          </a:p>
          <a:p>
            <a:pPr eaLnBrk="1" fontAlgn="auto" hangingPunct="1">
              <a:spcAft>
                <a:spcPts val="0"/>
              </a:spcAft>
              <a:defRPr/>
            </a:pPr>
            <a:r>
              <a:rPr lang="en-US" dirty="0" smtClean="0"/>
              <a:t>Sensitive to overheating</a:t>
            </a:r>
          </a:p>
          <a:p>
            <a:pPr eaLnBrk="1" fontAlgn="auto" hangingPunct="1">
              <a:spcAft>
                <a:spcPts val="0"/>
              </a:spcAft>
              <a:defRPr/>
            </a:pPr>
            <a:r>
              <a:rPr lang="en-US" dirty="0" smtClean="0"/>
              <a:t>Small to medium sized</a:t>
            </a:r>
          </a:p>
          <a:p>
            <a:pPr lvl="1" eaLnBrk="1" fontAlgn="auto" hangingPunct="1">
              <a:spcAft>
                <a:spcPts val="0"/>
              </a:spcAft>
              <a:buFont typeface="Arial" pitchFamily="34" charset="0"/>
              <a:buChar char="–"/>
              <a:defRPr/>
            </a:pPr>
            <a:r>
              <a:rPr lang="en-US" dirty="0" smtClean="0"/>
              <a:t>Grasp from behind, finger and thumb</a:t>
            </a:r>
            <a:br>
              <a:rPr lang="en-US" dirty="0" smtClean="0"/>
            </a:br>
            <a:r>
              <a:rPr lang="en-US" dirty="0" smtClean="0"/>
              <a:t>on sides of head, others around body</a:t>
            </a:r>
          </a:p>
          <a:p>
            <a:pPr eaLnBrk="1" fontAlgn="auto" hangingPunct="1">
              <a:spcAft>
                <a:spcPts val="0"/>
              </a:spcAft>
              <a:defRPr/>
            </a:pPr>
            <a:r>
              <a:rPr lang="en-US" dirty="0" smtClean="0"/>
              <a:t>Large birds require 2 hands</a:t>
            </a:r>
          </a:p>
          <a:p>
            <a:pPr eaLnBrk="1" fontAlgn="auto" hangingPunct="1">
              <a:spcAft>
                <a:spcPts val="0"/>
              </a:spcAft>
              <a:defRPr/>
            </a:pPr>
            <a:r>
              <a:rPr lang="en-US" dirty="0" smtClean="0"/>
              <a:t>Towel can also be used</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348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00200"/>
            <a:ext cx="2019300" cy="2609850"/>
          </a:xfrm>
          <a:prstGeom prst="rect">
            <a:avLst/>
          </a:prstGeom>
          <a:noFill/>
          <a:ln w="28575">
            <a:solidFill>
              <a:srgbClr val="F47D5A"/>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Reptiles and Amphibians</a:t>
            </a:r>
          </a:p>
        </p:txBody>
      </p:sp>
      <p:sp>
        <p:nvSpPr>
          <p:cNvPr id="35843" name="Content Placeholder 2"/>
          <p:cNvSpPr>
            <a:spLocks noGrp="1"/>
          </p:cNvSpPr>
          <p:nvPr>
            <p:ph idx="1"/>
          </p:nvPr>
        </p:nvSpPr>
        <p:spPr>
          <a:xfrm>
            <a:off x="457200" y="1600200"/>
            <a:ext cx="7772400" cy="4648200"/>
          </a:xfrm>
        </p:spPr>
        <p:txBody>
          <a:bodyPr/>
          <a:lstStyle/>
          <a:p>
            <a:pPr eaLnBrk="1" hangingPunct="1"/>
            <a:r>
              <a:rPr lang="en-US" altLang="en-US" smtClean="0"/>
              <a:t>Range from small and delicate</a:t>
            </a:r>
            <a:br>
              <a:rPr lang="en-US" altLang="en-US" smtClean="0"/>
            </a:br>
            <a:r>
              <a:rPr lang="en-US" altLang="en-US" smtClean="0"/>
              <a:t>to large and dangerous</a:t>
            </a:r>
          </a:p>
          <a:p>
            <a:pPr eaLnBrk="1" hangingPunct="1"/>
            <a:r>
              <a:rPr lang="en-US" altLang="en-US" smtClean="0"/>
              <a:t>Temperature-sensitive</a:t>
            </a:r>
          </a:p>
          <a:p>
            <a:pPr lvl="1" eaLnBrk="1" hangingPunct="1"/>
            <a:r>
              <a:rPr lang="en-US" altLang="en-US" smtClean="0"/>
              <a:t>Different species</a:t>
            </a:r>
          </a:p>
          <a:p>
            <a:pPr lvl="1" eaLnBrk="1" hangingPunct="1"/>
            <a:r>
              <a:rPr lang="en-US" altLang="en-US" smtClean="0"/>
              <a:t>Different temperatures</a:t>
            </a:r>
          </a:p>
          <a:p>
            <a:pPr lvl="1" eaLnBrk="1" hangingPunct="1"/>
            <a:r>
              <a:rPr lang="en-US" altLang="en-US" smtClean="0"/>
              <a:t>Avoid getting </a:t>
            </a:r>
            <a:br>
              <a:rPr lang="en-US" altLang="en-US" smtClean="0"/>
            </a:br>
            <a:r>
              <a:rPr lang="en-US" altLang="en-US" smtClean="0"/>
              <a:t>too cold or too hot</a:t>
            </a:r>
          </a:p>
          <a:p>
            <a:pPr eaLnBrk="1" hangingPunct="1"/>
            <a:r>
              <a:rPr lang="en-US" altLang="en-US" smtClean="0"/>
              <a:t>Skilled professionals for handling</a:t>
            </a:r>
          </a:p>
          <a:p>
            <a:pPr eaLnBrk="1" hangingPunct="1"/>
            <a:endParaRPr lang="en-US" altLang="en-US"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35846" name="Picture 5" descr="Photo of turtle. FEMA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743200"/>
            <a:ext cx="3136900" cy="20574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References and Resources</a:t>
            </a:r>
          </a:p>
        </p:txBody>
      </p:sp>
      <p:sp>
        <p:nvSpPr>
          <p:cNvPr id="36867" name="Content Placeholder 2"/>
          <p:cNvSpPr>
            <a:spLocks noGrp="1"/>
          </p:cNvSpPr>
          <p:nvPr>
            <p:ph idx="1"/>
          </p:nvPr>
        </p:nvSpPr>
        <p:spPr/>
        <p:txBody>
          <a:bodyPr/>
          <a:lstStyle/>
          <a:p>
            <a:pPr eaLnBrk="1" hangingPunct="1"/>
            <a:r>
              <a:rPr lang="en-US" altLang="en-US" sz="2400" smtClean="0"/>
              <a:t>FEMA CERT Animal Response Training Modules I and II available at: </a:t>
            </a:r>
            <a:br>
              <a:rPr lang="en-US" altLang="en-US" sz="2400" smtClean="0"/>
            </a:br>
            <a:r>
              <a:rPr lang="en-US" altLang="en-US" sz="2000" smtClean="0">
                <a:hlinkClick r:id="rId3"/>
              </a:rPr>
              <a:t>http://www.fema.gov/community-emergency-response-teams/training-materials</a:t>
            </a:r>
            <a:endParaRPr lang="en-US" altLang="en-US" sz="2000" smtClean="0"/>
          </a:p>
          <a:p>
            <a:pPr eaLnBrk="1" hangingPunct="1"/>
            <a:r>
              <a:rPr lang="en-US" altLang="en-US" sz="2400" smtClean="0"/>
              <a:t>AVMA Emergency Preparedness and Response Guide available at: </a:t>
            </a:r>
            <a:r>
              <a:rPr lang="en-US" altLang="en-US" sz="2000" smtClean="0">
                <a:hlinkClick r:id="rId4"/>
              </a:rPr>
              <a:t>https://www.avma.org/kb/resources/reference/disaster/pages/default.aspx</a:t>
            </a:r>
            <a:endParaRPr lang="en-US" altLang="en-US" sz="2000" smtClean="0"/>
          </a:p>
          <a:p>
            <a:pPr eaLnBrk="1" hangingPunct="1"/>
            <a:r>
              <a:rPr lang="en-US" altLang="en-US" sz="2400" smtClean="0"/>
              <a:t>Restraint and Handling of Wild and Domestic Animals, 3</a:t>
            </a:r>
            <a:r>
              <a:rPr lang="en-US" altLang="en-US" sz="2400" baseline="30000" smtClean="0"/>
              <a:t>rd</a:t>
            </a:r>
            <a:r>
              <a:rPr lang="en-US" altLang="en-US" sz="2400" smtClean="0"/>
              <a:t> Edition by M Fowler</a:t>
            </a:r>
            <a:endParaRPr lang="en-US" altLang="en-US" sz="2000" smtClean="0"/>
          </a:p>
          <a:p>
            <a:pPr eaLnBrk="1" hangingPunct="1"/>
            <a:r>
              <a:rPr lang="en-US" altLang="en-US" sz="2400" smtClean="0"/>
              <a:t>Restraint of Domestic Animals by TF Sonsthagen</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257800" y="6553200"/>
            <a:ext cx="3429000" cy="152400"/>
          </a:xfrm>
        </p:spPr>
        <p:txBody>
          <a:bodyPr/>
          <a:lstStyle/>
          <a:p>
            <a:pPr>
              <a:defRPr/>
            </a:pPr>
            <a:r>
              <a:rPr lang="en-US"/>
              <a:t>Animal Behavior and Restraint: Companion Animals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143000" y="457200"/>
            <a:ext cx="7772400" cy="1470025"/>
          </a:xfrm>
        </p:spPr>
        <p:txBody>
          <a:bodyPr/>
          <a:lstStyle/>
          <a:p>
            <a:pPr eaLnBrk="1" hangingPunct="1"/>
            <a:r>
              <a:rPr lang="en-US" alt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Katie Steneroden, DVM, MPH, PhD, DACVPM; Glenda Dvorak, DVM, MPH, DACVPM</a:t>
            </a: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Animal Facilities</a:t>
            </a:r>
          </a:p>
        </p:txBody>
      </p:sp>
      <p:sp>
        <p:nvSpPr>
          <p:cNvPr id="14339" name="Content Placeholder 2"/>
          <p:cNvSpPr>
            <a:spLocks noGrp="1"/>
          </p:cNvSpPr>
          <p:nvPr>
            <p:ph idx="1"/>
          </p:nvPr>
        </p:nvSpPr>
        <p:spPr/>
        <p:txBody>
          <a:bodyPr/>
          <a:lstStyle/>
          <a:p>
            <a:pPr eaLnBrk="1" hangingPunct="1"/>
            <a:r>
              <a:rPr lang="en-US" altLang="en-US" smtClean="0"/>
              <a:t>Local animal facilities</a:t>
            </a:r>
          </a:p>
          <a:p>
            <a:pPr lvl="1" eaLnBrk="1" hangingPunct="1"/>
            <a:r>
              <a:rPr lang="en-US" altLang="en-US" smtClean="0"/>
              <a:t>Animal shelters, kennels, pet stores, animal research facilities</a:t>
            </a:r>
          </a:p>
          <a:p>
            <a:pPr eaLnBrk="1" hangingPunct="1"/>
            <a:r>
              <a:rPr lang="en-US" altLang="en-US" smtClean="0"/>
              <a:t>Illegal animal activity</a:t>
            </a:r>
          </a:p>
          <a:p>
            <a:pPr lvl="1" eaLnBrk="1" hangingPunct="1"/>
            <a:r>
              <a:rPr lang="en-US" altLang="en-US" smtClean="0"/>
              <a:t>Hoarding, animal fighting operations, illegal exotic animal breeding, illegally kept exotic or native wildlife </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General Companion </a:t>
            </a:r>
            <a:br>
              <a:rPr lang="en-US" smtClean="0"/>
            </a:br>
            <a:r>
              <a:rPr lang="en-US" smtClean="0"/>
              <a:t>Animal Behavior</a:t>
            </a:r>
            <a:endParaRPr lang="en-US" dirty="0"/>
          </a:p>
        </p:txBody>
      </p:sp>
      <p:sp>
        <p:nvSpPr>
          <p:cNvPr id="15363" name="Content Placeholder 2"/>
          <p:cNvSpPr>
            <a:spLocks noGrp="1"/>
          </p:cNvSpPr>
          <p:nvPr>
            <p:ph idx="1"/>
          </p:nvPr>
        </p:nvSpPr>
        <p:spPr/>
        <p:txBody>
          <a:bodyPr/>
          <a:lstStyle/>
          <a:p>
            <a:pPr eaLnBrk="1" hangingPunct="1"/>
            <a:r>
              <a:rPr lang="en-US" altLang="en-US" smtClean="0"/>
              <a:t>Most approachable, </a:t>
            </a:r>
            <a:br>
              <a:rPr lang="en-US" altLang="en-US" smtClean="0"/>
            </a:br>
            <a:r>
              <a:rPr lang="en-US" altLang="en-US" smtClean="0"/>
              <a:t>non-aggressive</a:t>
            </a:r>
          </a:p>
          <a:p>
            <a:pPr eaLnBrk="1" hangingPunct="1"/>
            <a:r>
              <a:rPr lang="en-US" altLang="en-US" smtClean="0"/>
              <a:t>Disaster situation </a:t>
            </a:r>
            <a:br>
              <a:rPr lang="en-US" altLang="en-US" smtClean="0"/>
            </a:br>
            <a:r>
              <a:rPr lang="en-US" altLang="en-US" smtClean="0"/>
              <a:t>may behavior changes</a:t>
            </a:r>
          </a:p>
          <a:p>
            <a:pPr eaLnBrk="1" hangingPunct="1"/>
            <a:r>
              <a:rPr lang="en-US" altLang="en-US" smtClean="0"/>
              <a:t>Fear, injury, </a:t>
            </a:r>
            <a:br>
              <a:rPr lang="en-US" altLang="en-US" smtClean="0"/>
            </a:br>
            <a:r>
              <a:rPr lang="en-US" altLang="en-US" smtClean="0"/>
              <a:t>protective nature</a:t>
            </a:r>
            <a:br>
              <a:rPr lang="en-US" altLang="en-US" smtClean="0"/>
            </a:br>
            <a:r>
              <a:rPr lang="en-US" altLang="en-US" smtClean="0"/>
              <a:t>make animals </a:t>
            </a:r>
            <a:br>
              <a:rPr lang="en-US" altLang="en-US" smtClean="0"/>
            </a:br>
            <a:r>
              <a:rPr lang="en-US" altLang="en-US" smtClean="0"/>
              <a:t>more likely to bite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pic>
        <p:nvPicPr>
          <p:cNvPr id="153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1524000"/>
            <a:ext cx="2311400" cy="2290763"/>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10000"/>
            <a:ext cx="3321050" cy="2538413"/>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Approaching an </a:t>
            </a:r>
            <a:br>
              <a:rPr lang="en-US" smtClean="0"/>
            </a:br>
            <a:r>
              <a:rPr lang="en-US" smtClean="0"/>
              <a:t>Unknown Animal</a:t>
            </a:r>
            <a:endParaRPr lang="en-US" dirty="0"/>
          </a:p>
        </p:txBody>
      </p:sp>
      <p:sp>
        <p:nvSpPr>
          <p:cNvPr id="16387" name="Content Placeholder 2"/>
          <p:cNvSpPr>
            <a:spLocks noGrp="1"/>
          </p:cNvSpPr>
          <p:nvPr>
            <p:ph idx="1"/>
          </p:nvPr>
        </p:nvSpPr>
        <p:spPr/>
        <p:txBody>
          <a:bodyPr/>
          <a:lstStyle/>
          <a:p>
            <a:pPr eaLnBrk="1" hangingPunct="1"/>
            <a:r>
              <a:rPr lang="en-US" altLang="en-US" smtClean="0"/>
              <a:t>Safety first  </a:t>
            </a:r>
          </a:p>
          <a:p>
            <a:pPr eaLnBrk="1" hangingPunct="1"/>
            <a:r>
              <a:rPr lang="en-US" altLang="en-US" smtClean="0"/>
              <a:t>Watch animal’s body language</a:t>
            </a:r>
          </a:p>
          <a:p>
            <a:pPr lvl="1" eaLnBrk="1" hangingPunct="1"/>
            <a:r>
              <a:rPr lang="en-US" altLang="en-US" smtClean="0"/>
              <a:t>Cues to demeanor of animals</a:t>
            </a:r>
          </a:p>
          <a:p>
            <a:pPr eaLnBrk="1" hangingPunct="1"/>
            <a:r>
              <a:rPr lang="en-US" altLang="en-US" smtClean="0"/>
              <a:t>Approach from the side</a:t>
            </a:r>
          </a:p>
          <a:p>
            <a:pPr eaLnBrk="1" hangingPunct="1"/>
            <a:r>
              <a:rPr lang="en-US" altLang="en-US" smtClean="0"/>
              <a:t>Avoid cornering the animal</a:t>
            </a:r>
          </a:p>
          <a:p>
            <a:pPr eaLnBrk="1" hangingPunct="1"/>
            <a:r>
              <a:rPr lang="en-US" altLang="en-US" smtClean="0"/>
              <a:t>Avoid direct eye contact</a:t>
            </a:r>
          </a:p>
          <a:p>
            <a:pPr eaLnBrk="1" hangingPunct="1"/>
            <a:r>
              <a:rPr lang="en-US" altLang="en-US" smtClean="0"/>
              <a:t>Expect the unexpected</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4"/>
          <p:cNvSpPr>
            <a:spLocks noGrp="1"/>
          </p:cNvSpPr>
          <p:nvPr>
            <p:ph type="ftr" sz="quarter" idx="3"/>
          </p:nvPr>
        </p:nvSpPr>
        <p:spPr/>
        <p:txBody>
          <a:bodyPr/>
          <a:lstStyle/>
          <a:p>
            <a:pPr>
              <a:defRPr/>
            </a:pPr>
            <a:r>
              <a:rPr lang="en-US"/>
              <a:t>Animal Behavior and Restraint: Companion Animals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381000"/>
            <a:ext cx="2654300" cy="37338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rtlCol="0">
            <a:normAutofit/>
          </a:bodyPr>
          <a:lstStyle/>
          <a:p>
            <a:pPr eaLnBrk="1" fontAlgn="auto" hangingPunct="1">
              <a:spcAft>
                <a:spcPts val="0"/>
              </a:spcAft>
              <a:defRPr/>
            </a:pPr>
            <a:r>
              <a:rPr lang="en-US" dirty="0" smtClean="0"/>
              <a:t>Dogs</a:t>
            </a:r>
            <a:endParaRPr lang="en-US" dirty="0"/>
          </a:p>
        </p:txBody>
      </p:sp>
      <p:sp>
        <p:nvSpPr>
          <p:cNvPr id="7" name="Text Placeholder 6"/>
          <p:cNvSpPr>
            <a:spLocks noGrp="1"/>
          </p:cNvSpPr>
          <p:nvPr>
            <p:ph type="body" idx="1"/>
          </p:nvPr>
        </p:nvSpPr>
        <p:spPr/>
        <p:txBody>
          <a:bodyPr rtlCol="0"/>
          <a:lstStyle/>
          <a:p>
            <a:pPr eaLnBrk="1" fontAlgn="auto" hangingPunct="1">
              <a:spcAft>
                <a:spcPts val="0"/>
              </a:spcAft>
              <a:defRPr/>
            </a:pPr>
            <a:endParaRPr lang="en-US"/>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4800600" y="6477000"/>
            <a:ext cx="3886200" cy="228600"/>
          </a:xfrm>
        </p:spPr>
        <p:txBody>
          <a:bodyPr/>
          <a:lstStyle/>
          <a:p>
            <a:pPr>
              <a:defRPr/>
            </a:pPr>
            <a:r>
              <a:rPr lang="en-US"/>
              <a:t>Animal Behavior and Restraint: Companion Animals</a:t>
            </a:r>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48000"/>
            <a:ext cx="3810000" cy="28575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dogtlk1B"/>
          <p:cNvPicPr>
            <a:picLocks noChangeAspect="1" noChangeArrowheads="1"/>
          </p:cNvPicPr>
          <p:nvPr/>
        </p:nvPicPr>
        <p:blipFill>
          <a:blip r:embed="rId3">
            <a:extLst>
              <a:ext uri="{28A0092B-C50C-407E-A947-70E740481C1C}">
                <a14:useLocalDpi xmlns:a14="http://schemas.microsoft.com/office/drawing/2010/main" val="0"/>
              </a:ext>
            </a:extLst>
          </a:blip>
          <a:srcRect l="4076" t="937" b="937"/>
          <a:stretch>
            <a:fillRect/>
          </a:stretch>
        </p:blipFill>
        <p:spPr bwMode="auto">
          <a:xfrm>
            <a:off x="4419600" y="3435350"/>
            <a:ext cx="4130675" cy="243205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rtlCol="0">
            <a:normAutofit fontScale="90000"/>
          </a:bodyPr>
          <a:lstStyle/>
          <a:p>
            <a:pPr eaLnBrk="1" fontAlgn="auto" hangingPunct="1">
              <a:spcAft>
                <a:spcPts val="0"/>
              </a:spcAft>
              <a:defRPr/>
            </a:pPr>
            <a:r>
              <a:rPr lang="en-US" dirty="0" smtClean="0"/>
              <a:t>Dog Body Language:</a:t>
            </a:r>
            <a:br>
              <a:rPr lang="en-US" dirty="0" smtClean="0"/>
            </a:br>
            <a:r>
              <a:rPr lang="en-US" dirty="0" smtClean="0"/>
              <a:t>Playful and Attentive </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4953000" y="6477000"/>
            <a:ext cx="3733800" cy="228600"/>
          </a:xfrm>
        </p:spPr>
        <p:txBody>
          <a:bodyPr/>
          <a:lstStyle/>
          <a:p>
            <a:pPr>
              <a:defRPr/>
            </a:pPr>
            <a:r>
              <a:rPr lang="en-US" dirty="0"/>
              <a:t>Animal Behavior and Restraint: Companion Animals</a:t>
            </a:r>
          </a:p>
        </p:txBody>
      </p:sp>
      <p:pic>
        <p:nvPicPr>
          <p:cNvPr id="18438" name="Picture 3" descr="dogtlk4B"/>
          <p:cNvPicPr>
            <a:picLocks noChangeAspect="1" noChangeArrowheads="1"/>
          </p:cNvPicPr>
          <p:nvPr/>
        </p:nvPicPr>
        <p:blipFill>
          <a:blip r:embed="rId4">
            <a:extLst>
              <a:ext uri="{28A0092B-C50C-407E-A947-70E740481C1C}">
                <a14:useLocalDpi xmlns:a14="http://schemas.microsoft.com/office/drawing/2010/main" val="0"/>
              </a:ext>
            </a:extLst>
          </a:blip>
          <a:srcRect t="8603" b="8603"/>
          <a:stretch>
            <a:fillRect/>
          </a:stretch>
        </p:blipFill>
        <p:spPr bwMode="auto">
          <a:xfrm>
            <a:off x="457200" y="1600200"/>
            <a:ext cx="4114800" cy="23241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Box 9"/>
          <p:cNvSpPr txBox="1">
            <a:spLocks noChangeArrowheads="1"/>
          </p:cNvSpPr>
          <p:nvPr/>
        </p:nvSpPr>
        <p:spPr bwMode="auto">
          <a:xfrm>
            <a:off x="1143000" y="4114800"/>
            <a:ext cx="289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Playful</a:t>
            </a:r>
          </a:p>
        </p:txBody>
      </p:sp>
      <p:sp>
        <p:nvSpPr>
          <p:cNvPr id="18440" name="TextBox 14"/>
          <p:cNvSpPr txBox="1">
            <a:spLocks noChangeArrowheads="1"/>
          </p:cNvSpPr>
          <p:nvPr/>
        </p:nvSpPr>
        <p:spPr bwMode="auto">
          <a:xfrm>
            <a:off x="5076825" y="5843588"/>
            <a:ext cx="2894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Alert and Attentive</a:t>
            </a:r>
          </a:p>
        </p:txBody>
      </p:sp>
      <p:sp>
        <p:nvSpPr>
          <p:cNvPr id="18441" name="Date Placeholder 3"/>
          <p:cNvSpPr txBox="1">
            <a:spLocks/>
          </p:cNvSpPr>
          <p:nvPr/>
        </p:nvSpPr>
        <p:spPr bwMode="auto">
          <a:xfrm>
            <a:off x="1562100" y="6096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a:solidFill>
                  <a:srgbClr val="898989"/>
                </a:solidFill>
              </a:rPr>
              <a:t>Graphic illustrations from FEMA CERT Animal Response Module I and II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dogtlk2A"/>
          <p:cNvPicPr>
            <a:picLocks noChangeAspect="1" noChangeArrowheads="1"/>
          </p:cNvPicPr>
          <p:nvPr/>
        </p:nvPicPr>
        <p:blipFill>
          <a:blip r:embed="rId3">
            <a:extLst>
              <a:ext uri="{28A0092B-C50C-407E-A947-70E740481C1C}">
                <a14:useLocalDpi xmlns:a14="http://schemas.microsoft.com/office/drawing/2010/main" val="0"/>
              </a:ext>
            </a:extLst>
          </a:blip>
          <a:srcRect l="952" r="-124"/>
          <a:stretch>
            <a:fillRect/>
          </a:stretch>
        </p:blipFill>
        <p:spPr bwMode="auto">
          <a:xfrm>
            <a:off x="4572000" y="2057400"/>
            <a:ext cx="4213225" cy="32766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Dog Body Language: </a:t>
            </a:r>
            <a:br>
              <a:rPr lang="en-US" dirty="0" smtClean="0"/>
            </a:br>
            <a:r>
              <a:rPr lang="en-US" dirty="0" smtClean="0"/>
              <a:t>Fearful or Aggressive</a:t>
            </a:r>
            <a:endParaRPr lang="en-US" dirty="0"/>
          </a:p>
        </p:txBody>
      </p:sp>
      <p:pic>
        <p:nvPicPr>
          <p:cNvPr id="19459" name="Picture 4" descr="dogtlk2B"/>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2054" t="14146" r="2882"/>
          <a:stretch>
            <a:fillRect/>
          </a:stretch>
        </p:blipFill>
        <p:spPr>
          <a:xfrm>
            <a:off x="457200" y="1676400"/>
            <a:ext cx="4129088" cy="2362200"/>
          </a:xfrm>
          <a:noFill/>
          <a:ln w="28575">
            <a:solidFill>
              <a:srgbClr val="F47D5A"/>
            </a:solidFill>
            <a:miter lim="800000"/>
            <a:headEnd/>
            <a:tailEnd/>
          </a:ln>
        </p:spPr>
      </p:pic>
      <p:sp>
        <p:nvSpPr>
          <p:cNvPr id="4" name="Date Placeholder 3"/>
          <p:cNvSpPr>
            <a:spLocks noGrp="1"/>
          </p:cNvSpPr>
          <p:nvPr>
            <p:ph type="dt" sz="half" idx="2"/>
          </p:nvPr>
        </p:nvSpPr>
        <p:spPr>
          <a:xfrm>
            <a:off x="304800" y="6461125"/>
            <a:ext cx="2133600" cy="244475"/>
          </a:xfrm>
        </p:spPr>
        <p:txBody>
          <a:bodyPr/>
          <a:lstStyle/>
          <a:p>
            <a:pPr>
              <a:defRPr/>
            </a:pPr>
            <a:r>
              <a:rPr lang="en-US" smtClean="0"/>
              <a:t>Just In Time Training</a:t>
            </a:r>
            <a:endParaRPr lang="en-US" dirty="0"/>
          </a:p>
        </p:txBody>
      </p:sp>
      <p:sp>
        <p:nvSpPr>
          <p:cNvPr id="2" name="Footer Placeholder 1"/>
          <p:cNvSpPr>
            <a:spLocks noGrp="1"/>
          </p:cNvSpPr>
          <p:nvPr>
            <p:ph type="ftr" sz="quarter" idx="3"/>
          </p:nvPr>
        </p:nvSpPr>
        <p:spPr/>
        <p:txBody>
          <a:bodyPr/>
          <a:lstStyle/>
          <a:p>
            <a:pPr>
              <a:defRPr/>
            </a:pPr>
            <a:r>
              <a:rPr lang="en-US"/>
              <a:t>Animal Behavior and Restraint: Companion Animals</a:t>
            </a:r>
          </a:p>
        </p:txBody>
      </p:sp>
      <p:sp>
        <p:nvSpPr>
          <p:cNvPr id="19462" name="Date Placeholder 3"/>
          <p:cNvSpPr txBox="1">
            <a:spLocks/>
          </p:cNvSpPr>
          <p:nvPr/>
        </p:nvSpPr>
        <p:spPr bwMode="auto">
          <a:xfrm>
            <a:off x="1562100" y="6096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a:solidFill>
                  <a:srgbClr val="898989"/>
                </a:solidFill>
              </a:rPr>
              <a:t>Graphic illustrations from FEMA CERT Animal Response Module I and II</a:t>
            </a:r>
          </a:p>
        </p:txBody>
      </p:sp>
      <p:sp>
        <p:nvSpPr>
          <p:cNvPr id="19464" name="TextBox 2"/>
          <p:cNvSpPr txBox="1">
            <a:spLocks noChangeArrowheads="1"/>
          </p:cNvSpPr>
          <p:nvPr/>
        </p:nvSpPr>
        <p:spPr bwMode="auto">
          <a:xfrm>
            <a:off x="1219200" y="4419600"/>
            <a:ext cx="289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Fearful – Defensive Threat</a:t>
            </a:r>
          </a:p>
        </p:txBody>
      </p:sp>
      <p:sp>
        <p:nvSpPr>
          <p:cNvPr id="19465" name="TextBox 9"/>
          <p:cNvSpPr txBox="1">
            <a:spLocks noChangeArrowheads="1"/>
          </p:cNvSpPr>
          <p:nvPr/>
        </p:nvSpPr>
        <p:spPr bwMode="auto">
          <a:xfrm>
            <a:off x="5295900" y="5441950"/>
            <a:ext cx="289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Aggressive - Offensive Threat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Dogs Not Showing Aggression</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Call the animal using a soft voice</a:t>
            </a:r>
            <a:br>
              <a:rPr lang="en-US" dirty="0" smtClean="0"/>
            </a:br>
            <a:r>
              <a:rPr lang="en-US" dirty="0" smtClean="0"/>
              <a:t>and relaxed posture</a:t>
            </a:r>
          </a:p>
          <a:p>
            <a:pPr eaLnBrk="1" fontAlgn="auto" hangingPunct="1">
              <a:spcAft>
                <a:spcPts val="0"/>
              </a:spcAft>
              <a:defRPr/>
            </a:pPr>
            <a:r>
              <a:rPr lang="en-US" dirty="0" smtClean="0"/>
              <a:t>Approach slowly</a:t>
            </a:r>
          </a:p>
          <a:p>
            <a:pPr eaLnBrk="1" fontAlgn="auto" hangingPunct="1">
              <a:spcAft>
                <a:spcPts val="0"/>
              </a:spcAft>
              <a:defRPr/>
            </a:pPr>
            <a:r>
              <a:rPr lang="en-US" dirty="0" smtClean="0"/>
              <a:t>Place slip leash </a:t>
            </a:r>
            <a:br>
              <a:rPr lang="en-US" dirty="0" smtClean="0"/>
            </a:br>
            <a:r>
              <a:rPr lang="en-US" dirty="0" smtClean="0"/>
              <a:t>without physical contact</a:t>
            </a:r>
          </a:p>
          <a:p>
            <a:pPr lvl="1" eaLnBrk="1" fontAlgn="auto" hangingPunct="1">
              <a:spcAft>
                <a:spcPts val="0"/>
              </a:spcAft>
              <a:buFont typeface="Arial" pitchFamily="34" charset="0"/>
              <a:buChar char="–"/>
              <a:defRPr/>
            </a:pPr>
            <a:r>
              <a:rPr lang="en-US" dirty="0" smtClean="0"/>
              <a:t>Avoid grabbing collar</a:t>
            </a:r>
            <a:br>
              <a:rPr lang="en-US" dirty="0" smtClean="0"/>
            </a:br>
            <a:r>
              <a:rPr lang="en-US" dirty="0" smtClean="0"/>
              <a:t>or standing over dog</a:t>
            </a:r>
          </a:p>
          <a:p>
            <a:pPr eaLnBrk="1" fontAlgn="auto" hangingPunct="1">
              <a:spcAft>
                <a:spcPts val="0"/>
              </a:spcAft>
              <a:defRPr/>
            </a:pPr>
            <a:r>
              <a:rPr lang="en-US" dirty="0" smtClean="0"/>
              <a:t>Avoid loud noises, </a:t>
            </a:r>
            <a:br>
              <a:rPr lang="en-US" dirty="0" smtClean="0"/>
            </a:br>
            <a:r>
              <a:rPr lang="en-US" dirty="0" smtClean="0"/>
              <a:t>flashing lights</a:t>
            </a:r>
          </a:p>
          <a:p>
            <a:pPr eaLnBrk="1" fontAlgn="auto" hangingPunct="1">
              <a:spcAft>
                <a:spcPts val="0"/>
              </a:spcAft>
              <a:defRPr/>
            </a:pPr>
            <a:r>
              <a:rPr lang="en-US" dirty="0" smtClean="0"/>
              <a:t>Minimize people in area</a:t>
            </a:r>
          </a:p>
          <a:p>
            <a:pPr eaLnBrk="1" fontAlgn="auto" hangingPunct="1">
              <a:spcAft>
                <a:spcPts val="0"/>
              </a:spcAft>
              <a:defRPr/>
            </a:pPr>
            <a:r>
              <a:rPr lang="en-US" dirty="0" smtClean="0"/>
              <a:t>Offer a treat or food</a:t>
            </a:r>
          </a:p>
          <a:p>
            <a:pPr eaLnBrk="1" fontAlgn="auto" hangingPunct="1">
              <a:spcAft>
                <a:spcPts val="0"/>
              </a:spcAft>
              <a:defRPr/>
            </a:pPr>
            <a:r>
              <a:rPr lang="en-US" dirty="0" smtClean="0"/>
              <a:t>Attempt basic obedience commands</a:t>
            </a:r>
          </a:p>
          <a:p>
            <a:pPr eaLnBrk="1" fontAlgn="auto" hangingPunct="1">
              <a:spcAft>
                <a:spcPts val="0"/>
              </a:spcAft>
              <a:defRPr/>
            </a:pPr>
            <a:r>
              <a:rPr lang="en-US" dirty="0" smtClean="0"/>
              <a:t>Minimize arm and hand movements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Companion Animals</a:t>
            </a:r>
          </a:p>
        </p:txBody>
      </p:sp>
      <p:sp>
        <p:nvSpPr>
          <p:cNvPr id="20486" name="AutoShape 2" descr="10.1331_154434505774909625-figu3.png"/>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0487" name="AutoShape 4" descr="10.1331_154434505774909625-figu3.png"/>
          <p:cNvSpPr>
            <a:spLocks noChangeAspect="1" noChangeArrowheads="1"/>
          </p:cNvSpPr>
          <p:nvPr/>
        </p:nvSpPr>
        <p:spPr bwMode="auto">
          <a:xfrm>
            <a:off x="215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0488" name="Picture 2" descr="http://site.americanhumane.org/redstartimeline/rstl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657600" cy="27432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MSP JIT PPT FINAL Template White 2012">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14881</TotalTime>
  <Words>4843</Words>
  <Application>Microsoft Office PowerPoint</Application>
  <PresentationFormat>On-screen Show (4:3)</PresentationFormat>
  <Paragraphs>324</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Calibri</vt:lpstr>
      <vt:lpstr>Arial</vt:lpstr>
      <vt:lpstr>Verdana</vt:lpstr>
      <vt:lpstr>Wingdings</vt:lpstr>
      <vt:lpstr>Times</vt:lpstr>
      <vt:lpstr>1_MSP JIT PPT FINAL Template White 2012</vt:lpstr>
      <vt:lpstr>Just In Time 2014</vt:lpstr>
      <vt:lpstr>Animal Behavior and Restraint</vt:lpstr>
      <vt:lpstr>Companion Animals</vt:lpstr>
      <vt:lpstr>Animal Facilities</vt:lpstr>
      <vt:lpstr>General Companion  Animal Behavior</vt:lpstr>
      <vt:lpstr>Approaching an  Unknown Animal</vt:lpstr>
      <vt:lpstr>Dogs</vt:lpstr>
      <vt:lpstr>Dog Body Language: Playful and Attentive </vt:lpstr>
      <vt:lpstr>Dog Body Language:  Fearful or Aggressive</vt:lpstr>
      <vt:lpstr>Dogs Not Showing Aggression</vt:lpstr>
      <vt:lpstr>Frightened or Aggressive Dogs</vt:lpstr>
      <vt:lpstr>Dog Restraint Devices </vt:lpstr>
      <vt:lpstr>Dog Restraint Devices</vt:lpstr>
      <vt:lpstr>Lifting and Carrying Dogs</vt:lpstr>
      <vt:lpstr>Standing Restraint for Dogs</vt:lpstr>
      <vt:lpstr>Lateral Restraint for Dogs</vt:lpstr>
      <vt:lpstr>Cats</vt:lpstr>
      <vt:lpstr>Cat Body Language</vt:lpstr>
      <vt:lpstr>Handling Cats</vt:lpstr>
      <vt:lpstr>Carrying and Transporting Cats</vt:lpstr>
      <vt:lpstr>Other  Species</vt:lpstr>
      <vt:lpstr>Rabbits</vt:lpstr>
      <vt:lpstr>Rodents and Ferrets</vt:lpstr>
      <vt:lpstr>Birds</vt:lpstr>
      <vt:lpstr>Reptiles and Amphibians</vt:lpstr>
      <vt:lpstr>References and 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Behavior and Restraint: Companion Animal</dc:title>
  <dc:subject>Just In Time Training Resources</dc:subject>
  <dc:creator>Katie Steneroden, DVM, MPH, PhD, DACVPM;Glenda Dvorak, DVM, MPH, DACVPM</dc:creator>
  <dc:description>Developed June 2010</dc:description>
  <cp:lastModifiedBy>Glenda Dvorak</cp:lastModifiedBy>
  <cp:revision>755</cp:revision>
  <cp:lastPrinted>2013-07-09T21:06:30Z</cp:lastPrinted>
  <dcterms:created xsi:type="dcterms:W3CDTF">2010-02-26T02:19:00Z</dcterms:created>
  <dcterms:modified xsi:type="dcterms:W3CDTF">2014-07-07T21:17:48Z</dcterms:modified>
</cp:coreProperties>
</file>