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7"/>
  </p:notesMasterIdLst>
  <p:handoutMasterIdLst>
    <p:handoutMasterId r:id="rId18"/>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29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a:t>Health and Safety: Overview</a:t>
            </a:r>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a:t>MSP, CFSPH - 2010</a:t>
            </a:r>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fld id="{E43E7F44-CF60-445B-AADF-8F267F8193CA}" type="slidenum">
              <a:rPr lang="en-US" smtClean="0"/>
              <a:pPr/>
              <a:t>‹#›</a:t>
            </a:fld>
            <a:endParaRPr lang="en-US"/>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randin.com/B.William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cs typeface="+mn-cs"/>
              </a:rPr>
              <a:t>During animal health emergencies involving cattle, tasks requiring the handling and restraint of the animals are likely. Having a basic understanding of cattle behavior will allow for more effective efforts thereby minimizing stress on the animals and reducing the risk of injury to responders. This Just-In-Time presentation will overview basic cattle behavior, handling and restraint measures that may be needed for animal health emergencies.</a:t>
            </a:r>
            <a:endParaRPr lang="en-US" dirty="0"/>
          </a:p>
        </p:txBody>
      </p:sp>
      <p:sp>
        <p:nvSpPr>
          <p:cNvPr id="4" name="Slide Number Placeholder 3"/>
          <p:cNvSpPr>
            <a:spLocks noGrp="1"/>
          </p:cNvSpPr>
          <p:nvPr>
            <p:ph type="sldNum" sz="quarter" idx="10"/>
          </p:nvPr>
        </p:nvSpPr>
        <p:spPr/>
        <p:txBody>
          <a:bodyPr/>
          <a:lstStyle/>
          <a:p>
            <a:fld id="{A460CFC1-FA96-4D31-8A50-670364B58FE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cs typeface="+mn-cs"/>
              </a:rPr>
              <a:t>Once cattle have been moved to the desired location, most when given hay, water, and a space to stand or lie down, will acclimate well with their surroundings. The more antisocial animals, especially bulls, may not become content as quickly and may attempt escape. Bulls should always be approached with caution, particularly under stressful conditions. Mixing groups of cattle can add to the stress of animals, making handling more difficult. If groups of cattle are mixed, provide plenty of space to allow the groups to interact and start to develop a social order. This is particularly true with bulls. </a:t>
            </a:r>
            <a:endParaRPr lang="en-US" dirty="0"/>
          </a:p>
        </p:txBody>
      </p:sp>
      <p:sp>
        <p:nvSpPr>
          <p:cNvPr id="4" name="Slide Number Placeholder 3"/>
          <p:cNvSpPr>
            <a:spLocks noGrp="1"/>
          </p:cNvSpPr>
          <p:nvPr>
            <p:ph type="sldNum" sz="quarter" idx="10"/>
          </p:nvPr>
        </p:nvSpPr>
        <p:spPr/>
        <p:txBody>
          <a:bodyPr/>
          <a:lstStyle/>
          <a:p>
            <a:fld id="{A460CFC1-FA96-4D31-8A50-670364B58FE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r>
              <a:rPr lang="en-US" dirty="0">
                <a:latin typeface="+mn-lt"/>
                <a:cs typeface="+mn-cs"/>
              </a:rPr>
              <a:t>One of the most common methods of restraint for cattle is the squeeze chute. To avoid injury, responders need to be aware of the positioning of handles that open and close the head gates, sides and tail gates as well as pinch points in the chute. When an animal is being held in a squeeze chute, the handler should stand outside the flight zone as much as possible. If the head needs to be restrained, a halter may be use and is preferred to nose tongs. [Nose tongs require substantial skill and much practice to be utilized effectively]. </a:t>
            </a:r>
            <a:r>
              <a:rPr lang="en-US" dirty="0"/>
              <a:t>In situations requiring maximal restraint, tranquilization or sedation may be necessary. Many protocols are available depending on the depth and length of sedation required.</a:t>
            </a:r>
            <a:endParaRPr lang="en-US" dirty="0" smtClean="0"/>
          </a:p>
        </p:txBody>
      </p:sp>
      <p:sp>
        <p:nvSpPr>
          <p:cNvPr id="4" name="Slide Number Placeholder 3"/>
          <p:cNvSpPr>
            <a:spLocks noGrp="1"/>
          </p:cNvSpPr>
          <p:nvPr>
            <p:ph type="sldNum" sz="quarter" idx="10"/>
          </p:nvPr>
        </p:nvSpPr>
        <p:spPr/>
        <p:txBody>
          <a:bodyPr/>
          <a:lstStyle/>
          <a:p>
            <a:fld id="{A460CFC1-FA96-4D31-8A50-670364B58FE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possible, avoid moving cattle under hot conditions. Move cattle in early morning or late evening hours. If this is not possible monitor them frequently for signs of heat stress. </a:t>
            </a:r>
            <a:r>
              <a:rPr lang="en-US" dirty="0">
                <a:latin typeface="+mn-lt"/>
                <a:cs typeface="+mn-cs"/>
              </a:rPr>
              <a:t>During winter weather, use caution when moving animals on slick surfaces. Use a gritty, non-slip, non-toxic material if ground surfaces are icy to improve traction.</a:t>
            </a:r>
            <a:endParaRPr lang="en-US" dirty="0"/>
          </a:p>
        </p:txBody>
      </p:sp>
      <p:sp>
        <p:nvSpPr>
          <p:cNvPr id="4" name="Slide Number Placeholder 3"/>
          <p:cNvSpPr>
            <a:spLocks noGrp="1"/>
          </p:cNvSpPr>
          <p:nvPr>
            <p:ph type="sldNum" sz="quarter" idx="10"/>
          </p:nvPr>
        </p:nvSpPr>
        <p:spPr/>
        <p:txBody>
          <a:bodyPr/>
          <a:lstStyle/>
          <a:p>
            <a:fld id="{A460CFC1-FA96-4D31-8A50-670364B58FE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r>
              <a:rPr lang="en-US" dirty="0" smtClean="0"/>
              <a:t>Although</a:t>
            </a:r>
            <a:r>
              <a:rPr lang="en-US" baseline="0" dirty="0" smtClean="0"/>
              <a:t> cattle don’t bite, they can cause injury in several other ways. They kick with their back feet, especially if startled by someone or something in their blind spot. While they usually kick with just one foot, sometimes they can use both. Cattle are “masters of the roundhouse”, meaning they can kick with great force out to the side instead of just straight back. Cattle can also force handlers into a corner or against a wall or fence and use their weight to crush the handler. Regardless of if the animal is horned or polled, they can inflict damage with their heads. If desperate, cornered, or isolated, cattle will run over or through their handlers if there is no other way out. When working with cattle, avoid quick movements and always have an escape route planned when working in close quarters with these animals.</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a:t>
            </a:r>
            <a:r>
              <a:rPr lang="en-US" baseline="0" dirty="0" smtClean="0"/>
              <a:t>nformation on the Incident Command System and its implementation for an animal health emergency response, see the FEMA and USDA NAHEMS/FAD PReP websites.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15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cs typeface="+mn-cs"/>
              </a:rPr>
              <a:t>Cattle are grazers and prey animals by nature. Their senses are developed to rapidly detect changes in their environment. While they have poor depth perception, they have excellent hearing and a panoramic field of vision (meaning they can see in all directions – except behind them – without moving their head). </a:t>
            </a:r>
            <a:r>
              <a:rPr lang="en-US" dirty="0"/>
              <a:t>They have a natural curiosity, but may be excited and frightened by new persons or things in their midst. </a:t>
            </a:r>
          </a:p>
        </p:txBody>
      </p:sp>
      <p:sp>
        <p:nvSpPr>
          <p:cNvPr id="4" name="Slide Number Placeholder 3"/>
          <p:cNvSpPr>
            <a:spLocks noGrp="1"/>
          </p:cNvSpPr>
          <p:nvPr>
            <p:ph type="sldNum" sz="quarter" idx="10"/>
          </p:nvPr>
        </p:nvSpPr>
        <p:spPr/>
        <p:txBody>
          <a:bodyPr/>
          <a:lstStyle/>
          <a:p>
            <a:fld id="{A460CFC1-FA96-4D31-8A50-670364B58FE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r>
              <a:rPr lang="en-US" dirty="0"/>
              <a:t>Cattle are gregarious and have a strong herd instinct. When other cattle are seen, they will seek their company. For this reason, individual animals become anxious in situations that lead to isolation from the herd. An agitated or excited lone animal can be very dangerous and may charge at people or injure itself trying to rejoin the herd. This “social” nature can be an advantage when handling cattle, if used properly. </a:t>
            </a:r>
            <a:r>
              <a:rPr lang="en-US" dirty="0">
                <a:latin typeface="+mn-lt"/>
                <a:cs typeface="+mn-cs"/>
              </a:rPr>
              <a:t>Cows with young will exhibit strong maternal instinct and can be difficult to handle if she feels her calf or calves are being threatened. Always move with caution when working with a mother and her young. Avoid separating them if possible.</a:t>
            </a:r>
            <a:endParaRPr lang="en-US" dirty="0"/>
          </a:p>
        </p:txBody>
      </p:sp>
      <p:sp>
        <p:nvSpPr>
          <p:cNvPr id="4" name="Slide Number Placeholder 3"/>
          <p:cNvSpPr>
            <a:spLocks noGrp="1"/>
          </p:cNvSpPr>
          <p:nvPr>
            <p:ph type="sldNum" sz="quarter" idx="10"/>
          </p:nvPr>
        </p:nvSpPr>
        <p:spPr/>
        <p:txBody>
          <a:bodyPr/>
          <a:lstStyle/>
          <a:p>
            <a:fld id="{A460CFC1-FA96-4D31-8A50-670364B58FE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Cattle respond</a:t>
            </a:r>
            <a:r>
              <a:rPr lang="en-US" baseline="0" dirty="0" smtClean="0"/>
              <a:t> negatively to abuse, loud noises, and other confusing situations. Keep noisy equipment away from cattle. Yelling at cattle only increases the stress levels of both cattle and handler and can lead to unpredictable and damaging behavior. Cattle are creatures of habit, and an established daily routine will ease handling. Handlers’ movements should be slow and deliberate to avoid stressing or frightening the herd. If cattle still refuse to move, look for distractions that are causing them to balk, such as patches of shadows, rattling chains, flapping cloth, or other responders in the flight zone. </a:t>
            </a:r>
            <a:endParaRPr lang="en-US" dirty="0"/>
          </a:p>
        </p:txBody>
      </p:sp>
      <p:sp>
        <p:nvSpPr>
          <p:cNvPr id="4" name="Slide Number Placeholder 3"/>
          <p:cNvSpPr>
            <a:spLocks noGrp="1"/>
          </p:cNvSpPr>
          <p:nvPr>
            <p:ph type="sldNum" sz="quarter" idx="10"/>
          </p:nvPr>
        </p:nvSpPr>
        <p:spPr/>
        <p:txBody>
          <a:bodyPr/>
          <a:lstStyle/>
          <a:p>
            <a:fld id="{A460CFC1-FA96-4D31-8A50-670364B58FE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defRPr/>
            </a:pPr>
            <a:r>
              <a:rPr lang="en-US" dirty="0">
                <a:latin typeface="+mn-lt"/>
                <a:cs typeface="+mn-cs"/>
              </a:rPr>
              <a:t>Calm animals can be easily herded and moved by people who have an understanding of the principles of flight zone of cattle. The flight zone is the animal's personal space. Cattle use their flight zone as an indicator of impending threats. The flight zone can range from 5 to 25 feet for feedlot cattle and as much as 300 feet for range cattle. The size of the flight zone is determined by both the animal’s temperament and the degree of excitement and agitation. For example, dairy cattle who are handled daily will generally have a smaller flight zone as compared to range cattle who are minimally handled. </a:t>
            </a:r>
            <a:r>
              <a:rPr lang="en-US" dirty="0"/>
              <a:t>When a person is outside the flight zone, the animals will turn and face the person. When the flight zone is entered, m</a:t>
            </a:r>
            <a:r>
              <a:rPr lang="en-US" dirty="0">
                <a:latin typeface="+mn-lt"/>
                <a:cs typeface="+mn-cs"/>
              </a:rPr>
              <a:t>ost cattle </a:t>
            </a:r>
            <a:r>
              <a:rPr lang="en-US" dirty="0"/>
              <a:t>will turn around and move away. The handler should avoid deep penetration of the flight zone. Deep invasion of the flight zone may cause an animal to panic. In an attempt to escape, it may run away or turn back and possibly charge the handler. </a:t>
            </a:r>
            <a:endParaRPr lang="en-US" dirty="0" smtClean="0"/>
          </a:p>
          <a:p>
            <a:endParaRPr lang="en-US" dirty="0" smtClean="0"/>
          </a:p>
          <a:p>
            <a:pPr defTabSz="951566"/>
            <a:endParaRPr lang="en-US" dirty="0">
              <a:latin typeface="+mn-lt"/>
              <a:cs typeface="+mn-cs"/>
            </a:endParaRPr>
          </a:p>
        </p:txBody>
      </p:sp>
      <p:sp>
        <p:nvSpPr>
          <p:cNvPr id="4" name="Slide Number Placeholder 3"/>
          <p:cNvSpPr>
            <a:spLocks noGrp="1"/>
          </p:cNvSpPr>
          <p:nvPr>
            <p:ph type="sldNum" sz="quarter" idx="10"/>
          </p:nvPr>
        </p:nvSpPr>
        <p:spPr/>
        <p:txBody>
          <a:bodyPr/>
          <a:lstStyle/>
          <a:p>
            <a:fld id="{A460CFC1-FA96-4D31-8A50-670364B58FE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r>
              <a:rPr lang="en-US" dirty="0"/>
              <a:t>This diagram shows the flight zone of a cow. Note the blind spot behind the animal (light gray), this area should be avoided. To make an animal move forward, the handler should enter the edge of the flight zone behind the “point of balance” or shoulder. It is best to work at a 45-60</a:t>
            </a:r>
            <a:r>
              <a:rPr lang="en-US" baseline="30000" dirty="0"/>
              <a:t>o</a:t>
            </a:r>
            <a:r>
              <a:rPr lang="en-US" dirty="0"/>
              <a:t> angle behind the animal’s shoulder, moving back and forth parallel to the direction you would like the animal to move in. The ideal location for the handler is between positions A and B on the edge of the flight zone. Move toward B to start the movement, move to A to stop the animal’s movement. If a handler walks deep into the flight zone, cattle will have a tendency to move in a direction opposite of the handler’s movement (</a:t>
            </a:r>
            <a:r>
              <a:rPr lang="en-US" dirty="0" err="1"/>
              <a:t>e.g</a:t>
            </a:r>
            <a:r>
              <a:rPr lang="en-US" dirty="0"/>
              <a:t>, an animal will usually move forward if the handler moves from the head toward the rear). To make an animal move backwards, the handler must move in front of the point of balance. Handlers who understand these principles can quietly move cattle and other livestock off of roads and other dangerous places. </a:t>
            </a:r>
          </a:p>
          <a:p>
            <a:r>
              <a:rPr lang="en-US" dirty="0" smtClean="0"/>
              <a:t>Graphic</a:t>
            </a:r>
            <a:r>
              <a:rPr lang="en-US" baseline="0" dirty="0" smtClean="0"/>
              <a:t> from Center for Food Security and Public Health, Iowa State University. Adapted from Temple </a:t>
            </a:r>
            <a:r>
              <a:rPr lang="en-US" baseline="0" dirty="0" err="1" smtClean="0"/>
              <a:t>Grandin</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individuals,</a:t>
            </a:r>
            <a:r>
              <a:rPr lang="en-US" baseline="0" dirty="0" smtClean="0"/>
              <a:t> moving a herd of cattle can be done in a similar manner, but by using the “collective” flight zone. Start by getting cattle into a loose bunch by making wide back and forth movements on the edge of the herd in a straight or very slight arc (like a giant windshield wiper). The movement should not exceed a quarter circle. Take your time and ignore any stragglers – they will be attracted to the herd by herd instinct and will rejoin the group. Once the majority of animals are together, increase pressure can be made in the collective flight zone to initiate movement in the desired direction. </a:t>
            </a:r>
            <a:r>
              <a:rPr lang="en-US" dirty="0"/>
              <a:t>Whether moving a herd or individuals, the basic principle is to alternately penetrate and withdraw from the flight zone to get the desired movement. Animal movement should occur at a slow but steady pace. Running indicates panic and will lead to unpredictability in the animal’s behavior.</a:t>
            </a:r>
            <a:r>
              <a:rPr lang="en-US" baseline="0" dirty="0" smtClean="0"/>
              <a:t>[Graphic from “</a:t>
            </a:r>
            <a:r>
              <a:rPr lang="en-US" dirty="0"/>
              <a:t>Low Stress Methods for Moving and Herding Cattle on Pastures, Paddocks, and Large Feedlot Pens </a:t>
            </a:r>
            <a:r>
              <a:rPr lang="en-US" dirty="0">
                <a:hlinkClick r:id="rId3"/>
              </a:rPr>
              <a:t>http://www.grandin.com/B.Williams.html</a:t>
            </a:r>
            <a:r>
              <a:rPr lang="en-US" dirty="0"/>
              <a:t>]</a:t>
            </a:r>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cs typeface="+mn-cs"/>
              </a:rPr>
              <a:t>Additional methods for capture and containment can be used depending on the type of cattle being handled. Dairy cattle are used to caretakers and are somewhat socialized to humans, this generally makes them easy to pen. Beef cattle are commonly fed hay and grain in or around a barn or corral, this method can aid in drawing animals in to pen them. Animals not routinely handled, such as range cattle, should be driven with minimal excitement to a corral. Range cattle are not easily driven and may be dangerous to persons on foot, making it desirable to have horses available. </a:t>
            </a:r>
            <a:endParaRPr lang="en-US" dirty="0"/>
          </a:p>
        </p:txBody>
      </p:sp>
      <p:sp>
        <p:nvSpPr>
          <p:cNvPr id="4" name="Slide Number Placeholder 3"/>
          <p:cNvSpPr>
            <a:spLocks noGrp="1"/>
          </p:cNvSpPr>
          <p:nvPr>
            <p:ph type="sldNum" sz="quarter" idx="10"/>
          </p:nvPr>
        </p:nvSpPr>
        <p:spPr/>
        <p:txBody>
          <a:bodyPr/>
          <a:lstStyle/>
          <a:p>
            <a:fld id="{A460CFC1-FA96-4D31-8A50-670364B58FE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cs typeface="+mn-cs"/>
              </a:rPr>
              <a:t>If a preexisting structure is not in place, a temporary corral can be built with portable gate panels. Fencing, such as barbed wire and woven wire, should be avoided because of the danger of injury to excited animals and animals unfamiliar with fences. The portable corral also lends itself to the development of runways and chutes for restraint. In cases where it is not possible to corral the animals, it may be necessary to chemically immobilize them through use of a tranquilizer gun. </a:t>
            </a:r>
            <a:endParaRPr lang="en-US" dirty="0"/>
          </a:p>
        </p:txBody>
      </p:sp>
      <p:sp>
        <p:nvSpPr>
          <p:cNvPr id="4" name="Slide Number Placeholder 3"/>
          <p:cNvSpPr>
            <a:spLocks noGrp="1"/>
          </p:cNvSpPr>
          <p:nvPr>
            <p:ph type="sldNum" sz="quarter" idx="10"/>
          </p:nvPr>
        </p:nvSpPr>
        <p:spPr/>
        <p:txBody>
          <a:bodyPr/>
          <a:lstStyle/>
          <a:p>
            <a:fld id="{A460CFC1-FA96-4D31-8A50-670364B58FE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Animal Behavior and Restraint: Cattle</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Cattle</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Cattle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Cattle</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Cattle</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Cattle</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Animal Behavior and Restraint: Cattle</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Cattle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Cattle</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randin.com/behaviour/principles/principles.html" TargetMode="External"/><Relationship Id="rId7" Type="http://schemas.openxmlformats.org/officeDocument/2006/relationships/hyperlink" Target="http://pods.dasnr.okstate.edu/docushare/dsweb/Get/Document-4821/BAE-1738web.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ohioline.osu.edu/b906/" TargetMode="External"/><Relationship Id="rId5" Type="http://schemas.openxmlformats.org/officeDocument/2006/relationships/hyperlink" Target="http://nasdonline.org/static_content/documents/1704/d001709.pdf" TargetMode="External"/><Relationship Id="rId4" Type="http://schemas.openxmlformats.org/officeDocument/2006/relationships/hyperlink" Target="http://www.grandin.com/B.Williams.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Animal Behavior</a:t>
            </a:r>
            <a:br>
              <a:rPr lang="en-US" dirty="0" smtClean="0"/>
            </a:br>
            <a:r>
              <a:rPr lang="en-US" dirty="0" smtClean="0"/>
              <a:t>and Restraint</a:t>
            </a:r>
            <a:endParaRPr lang="en-US" dirty="0"/>
          </a:p>
        </p:txBody>
      </p:sp>
      <p:sp>
        <p:nvSpPr>
          <p:cNvPr id="5" name="Subtitle 4"/>
          <p:cNvSpPr>
            <a:spLocks noGrp="1"/>
          </p:cNvSpPr>
          <p:nvPr>
            <p:ph type="subTitle" idx="1"/>
          </p:nvPr>
        </p:nvSpPr>
        <p:spPr/>
        <p:txBody>
          <a:bodyPr/>
          <a:lstStyle/>
          <a:p>
            <a:r>
              <a:rPr lang="en-US" i="1" dirty="0" smtClean="0"/>
              <a:t>Cattle</a:t>
            </a:r>
            <a:endParaRPr lang="en-US" i="1" dirty="0"/>
          </a:p>
        </p:txBody>
      </p:sp>
    </p:spTree>
    <p:extLst>
      <p:ext uri="{BB962C8B-B14F-4D97-AF65-F5344CB8AC3E}">
        <p14:creationId xmlns:p14="http://schemas.microsoft.com/office/powerpoint/2010/main" val="411924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Behavior After Handling</a:t>
            </a:r>
            <a:endParaRPr lang="en-US" dirty="0"/>
          </a:p>
        </p:txBody>
      </p:sp>
      <p:sp>
        <p:nvSpPr>
          <p:cNvPr id="3" name="Content Placeholder 2"/>
          <p:cNvSpPr>
            <a:spLocks noGrp="1"/>
          </p:cNvSpPr>
          <p:nvPr>
            <p:ph idx="1"/>
          </p:nvPr>
        </p:nvSpPr>
        <p:spPr/>
        <p:txBody>
          <a:bodyPr/>
          <a:lstStyle/>
          <a:p>
            <a:r>
              <a:rPr lang="en-US" dirty="0" smtClean="0"/>
              <a:t>Cattle adjust well if given proper feed, water, and shelter</a:t>
            </a:r>
          </a:p>
          <a:p>
            <a:r>
              <a:rPr lang="en-US" dirty="0" smtClean="0"/>
              <a:t>Extra caution should be taken with bulls</a:t>
            </a:r>
          </a:p>
          <a:p>
            <a:r>
              <a:rPr lang="en-US" dirty="0" smtClean="0"/>
              <a:t>Social order </a:t>
            </a:r>
            <a:br>
              <a:rPr lang="en-US" dirty="0" smtClean="0"/>
            </a:br>
            <a:r>
              <a:rPr lang="en-US" dirty="0" smtClean="0"/>
              <a:t>must be </a:t>
            </a:r>
            <a:br>
              <a:rPr lang="en-US" dirty="0" smtClean="0"/>
            </a:br>
            <a:r>
              <a:rPr lang="en-US" dirty="0" smtClean="0"/>
              <a:t>re-established</a:t>
            </a:r>
            <a:endParaRPr lang="en-US" dirty="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dirty="0" smtClean="0"/>
              <a:t>Animal Behavior and Restraint: Cattle</a:t>
            </a:r>
            <a:endParaRPr lang="en-US" dirty="0"/>
          </a:p>
        </p:txBody>
      </p:sp>
      <p:pic>
        <p:nvPicPr>
          <p:cNvPr id="3074" name="Picture 2" descr="C:\Documents and Settings\gdvorak\My Documents\My Pictures\Animals\Cattle\scan3.tif"/>
          <p:cNvPicPr>
            <a:picLocks noChangeAspect="1" noChangeArrowheads="1"/>
          </p:cNvPicPr>
          <p:nvPr/>
        </p:nvPicPr>
        <p:blipFill>
          <a:blip r:embed="rId3" cstate="print"/>
          <a:srcRect/>
          <a:stretch>
            <a:fillRect/>
          </a:stretch>
        </p:blipFill>
        <p:spPr bwMode="auto">
          <a:xfrm>
            <a:off x="4724400" y="3449279"/>
            <a:ext cx="3886199" cy="2646679"/>
          </a:xfrm>
          <a:prstGeom prst="rect">
            <a:avLst/>
          </a:prstGeom>
          <a:noFill/>
          <a:ln>
            <a:solidFill>
              <a:srgbClr val="F26336"/>
            </a:solidFill>
          </a:ln>
        </p:spPr>
      </p:pic>
    </p:spTree>
    <p:extLst>
      <p:ext uri="{BB962C8B-B14F-4D97-AF65-F5344CB8AC3E}">
        <p14:creationId xmlns:p14="http://schemas.microsoft.com/office/powerpoint/2010/main" val="2594448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Restraint</a:t>
            </a:r>
            <a:endParaRPr lang="en-US" dirty="0"/>
          </a:p>
        </p:txBody>
      </p:sp>
      <p:sp>
        <p:nvSpPr>
          <p:cNvPr id="3" name="Content Placeholder 2"/>
          <p:cNvSpPr>
            <a:spLocks noGrp="1"/>
          </p:cNvSpPr>
          <p:nvPr>
            <p:ph idx="1"/>
          </p:nvPr>
        </p:nvSpPr>
        <p:spPr/>
        <p:txBody>
          <a:bodyPr/>
          <a:lstStyle/>
          <a:p>
            <a:r>
              <a:rPr lang="en-US" dirty="0" smtClean="0"/>
              <a:t>Squeeze chute</a:t>
            </a:r>
          </a:p>
          <a:p>
            <a:pPr lvl="1"/>
            <a:r>
              <a:rPr lang="en-US" dirty="0" smtClean="0"/>
              <a:t>Portable cattle chutes with head restraint are most desirable</a:t>
            </a:r>
          </a:p>
          <a:p>
            <a:pPr lvl="1"/>
            <a:r>
              <a:rPr lang="en-US" dirty="0" smtClean="0"/>
              <a:t>Head can be restrained with halter</a:t>
            </a:r>
          </a:p>
          <a:p>
            <a:r>
              <a:rPr lang="en-US" dirty="0" smtClean="0"/>
              <a:t>Lariat and halter</a:t>
            </a:r>
          </a:p>
          <a:p>
            <a:r>
              <a:rPr lang="en-US" dirty="0" smtClean="0"/>
              <a:t>Chemical sedation</a:t>
            </a:r>
          </a:p>
          <a:p>
            <a:pPr lvl="1"/>
            <a:endParaRPr lang="en-US" dirty="0" smtClean="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r>
              <a:rPr lang="en-US" smtClean="0"/>
              <a:t>Animal Behavior and Restraint: Cattle</a:t>
            </a:r>
            <a:endParaRPr lang="en-US" dirty="0"/>
          </a:p>
        </p:txBody>
      </p:sp>
      <p:pic>
        <p:nvPicPr>
          <p:cNvPr id="5122" name="Picture 2" descr="C:\Documents and Settings\gdvorak\My Documents\My Pictures\CFSPH Projects\USDA Program Disease Photos\USDA Photo Gallery\USDA ARS Photo Gallery\steer_in_chute.jpg"/>
          <p:cNvPicPr>
            <a:picLocks noChangeAspect="1" noChangeArrowheads="1"/>
          </p:cNvPicPr>
          <p:nvPr/>
        </p:nvPicPr>
        <p:blipFill>
          <a:blip r:embed="rId3" cstate="print"/>
          <a:srcRect/>
          <a:stretch>
            <a:fillRect/>
          </a:stretch>
        </p:blipFill>
        <p:spPr bwMode="auto">
          <a:xfrm>
            <a:off x="4953000" y="3733800"/>
            <a:ext cx="3659739" cy="2412999"/>
          </a:xfrm>
          <a:prstGeom prst="rect">
            <a:avLst/>
          </a:prstGeom>
          <a:noFill/>
          <a:ln>
            <a:solidFill>
              <a:srgbClr val="F26336"/>
            </a:solidFill>
          </a:ln>
        </p:spPr>
      </p:pic>
    </p:spTree>
    <p:extLst>
      <p:ext uri="{BB962C8B-B14F-4D97-AF65-F5344CB8AC3E}">
        <p14:creationId xmlns:p14="http://schemas.microsoft.com/office/powerpoint/2010/main" val="16992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Special Considerations</a:t>
            </a:r>
            <a:endParaRPr lang="en-US" dirty="0"/>
          </a:p>
        </p:txBody>
      </p:sp>
      <p:sp>
        <p:nvSpPr>
          <p:cNvPr id="3" name="Content Placeholder 2"/>
          <p:cNvSpPr>
            <a:spLocks noGrp="1"/>
          </p:cNvSpPr>
          <p:nvPr>
            <p:ph idx="1"/>
          </p:nvPr>
        </p:nvSpPr>
        <p:spPr/>
        <p:txBody>
          <a:bodyPr/>
          <a:lstStyle/>
          <a:p>
            <a:r>
              <a:rPr lang="en-US" dirty="0" smtClean="0"/>
              <a:t>Monitor cattle in conditions of high heat and/or humidity</a:t>
            </a:r>
          </a:p>
          <a:p>
            <a:r>
              <a:rPr lang="en-US" dirty="0" smtClean="0"/>
              <a:t>Winter weather requires special equipment</a:t>
            </a:r>
          </a:p>
          <a:p>
            <a:pPr lvl="1"/>
            <a:r>
              <a:rPr lang="en-US" dirty="0" smtClean="0"/>
              <a:t>Heaters</a:t>
            </a:r>
          </a:p>
          <a:p>
            <a:pPr lvl="1"/>
            <a:r>
              <a:rPr lang="en-US" dirty="0" smtClean="0"/>
              <a:t>Gritty, non-slip substances</a:t>
            </a:r>
          </a:p>
          <a:p>
            <a:pPr lvl="1"/>
            <a:r>
              <a:rPr lang="en-US" dirty="0" smtClean="0"/>
              <a:t>Antifreeze</a:t>
            </a:r>
          </a:p>
          <a:p>
            <a:endParaRPr lang="en-US" dirty="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Animal Behavior and Restraint: Cattle</a:t>
            </a:r>
            <a:endParaRPr lang="en-US" dirty="0"/>
          </a:p>
        </p:txBody>
      </p:sp>
    </p:spTree>
    <p:extLst>
      <p:ext uri="{BB962C8B-B14F-4D97-AF65-F5344CB8AC3E}">
        <p14:creationId xmlns:p14="http://schemas.microsoft.com/office/powerpoint/2010/main" val="51701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r>
              <a:rPr lang="en-US" dirty="0" smtClean="0"/>
              <a:t>Avoid Injuries from Cattle</a:t>
            </a:r>
          </a:p>
          <a:p>
            <a:pPr lvl="1"/>
            <a:r>
              <a:rPr lang="en-US" dirty="0" smtClean="0"/>
              <a:t>Kicks</a:t>
            </a:r>
          </a:p>
          <a:p>
            <a:pPr lvl="2"/>
            <a:r>
              <a:rPr lang="en-US" dirty="0" smtClean="0"/>
              <a:t>Cows kick with back feet</a:t>
            </a:r>
          </a:p>
          <a:p>
            <a:pPr lvl="1"/>
            <a:r>
              <a:rPr lang="en-US" dirty="0" smtClean="0"/>
              <a:t>Crowding</a:t>
            </a:r>
          </a:p>
          <a:p>
            <a:pPr lvl="1"/>
            <a:r>
              <a:rPr lang="en-US" dirty="0" smtClean="0"/>
              <a:t>Crushing</a:t>
            </a:r>
          </a:p>
          <a:p>
            <a:pPr lvl="1"/>
            <a:r>
              <a:rPr lang="en-US" dirty="0" smtClean="0"/>
              <a:t>Can inflict injuries with head</a:t>
            </a:r>
          </a:p>
          <a:p>
            <a:pPr lvl="1"/>
            <a:r>
              <a:rPr lang="en-US" dirty="0" smtClean="0"/>
              <a:t>Don’t bite</a:t>
            </a:r>
          </a:p>
          <a:p>
            <a:pPr lvl="1"/>
            <a:r>
              <a:rPr lang="en-US" dirty="0" smtClean="0"/>
              <a:t>Will run over you if desperate</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Cattle</a:t>
            </a:r>
            <a:endParaRPr lang="en-US" dirty="0"/>
          </a:p>
        </p:txBody>
      </p:sp>
    </p:spTree>
    <p:extLst>
      <p:ext uri="{BB962C8B-B14F-4D97-AF65-F5344CB8AC3E}">
        <p14:creationId xmlns:p14="http://schemas.microsoft.com/office/powerpoint/2010/main" val="157856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smtClean="0"/>
              <a:t>Additional Information</a:t>
            </a:r>
            <a:endParaRPr lang="en-US" dirty="0"/>
          </a:p>
        </p:txBody>
      </p:sp>
      <p:sp>
        <p:nvSpPr>
          <p:cNvPr id="91139" name="Rectangle 3"/>
          <p:cNvSpPr>
            <a:spLocks noGrp="1" noChangeArrowheads="1"/>
          </p:cNvSpPr>
          <p:nvPr>
            <p:ph idx="1"/>
          </p:nvPr>
        </p:nvSpPr>
        <p:spPr/>
        <p:txBody>
          <a:bodyPr>
            <a:noAutofit/>
          </a:bodyPr>
          <a:lstStyle/>
          <a:p>
            <a:pPr>
              <a:spcBef>
                <a:spcPts val="1200"/>
              </a:spcBef>
            </a:pPr>
            <a:r>
              <a:rPr lang="en-US" sz="1600" dirty="0" smtClean="0"/>
              <a:t>Recommended Basic Livestock Handling: Safety Tips for Workers</a:t>
            </a:r>
            <a:br>
              <a:rPr lang="en-US" sz="1600" dirty="0" smtClean="0"/>
            </a:br>
            <a:r>
              <a:rPr lang="en-US" sz="1600" i="1" dirty="0" smtClean="0"/>
              <a:t>Temple </a:t>
            </a:r>
            <a:r>
              <a:rPr lang="en-US" sz="1600" i="1" dirty="0" err="1" smtClean="0"/>
              <a:t>Grandin</a:t>
            </a:r>
            <a:r>
              <a:rPr lang="en-US" sz="1600" i="1" dirty="0" smtClean="0"/>
              <a:t>, PhD</a:t>
            </a:r>
          </a:p>
          <a:p>
            <a:pPr lvl="1">
              <a:spcBef>
                <a:spcPts val="0"/>
              </a:spcBef>
              <a:spcAft>
                <a:spcPts val="600"/>
              </a:spcAft>
              <a:buNone/>
            </a:pPr>
            <a:r>
              <a:rPr lang="en-US" sz="1400" dirty="0" smtClean="0">
                <a:hlinkClick r:id="rId3"/>
              </a:rPr>
              <a:t>http://www.grandin.com/behaviour/principles/principles.html</a:t>
            </a:r>
            <a:endParaRPr lang="en-US" sz="1400" dirty="0" smtClean="0"/>
          </a:p>
          <a:p>
            <a:r>
              <a:rPr lang="en-US" sz="1600" dirty="0" smtClean="0"/>
              <a:t>Low Stress Methods for Moving and Herding Cattle on Pastures, Paddocks, and Large Feedlot Pens, by Temple </a:t>
            </a:r>
            <a:r>
              <a:rPr lang="en-US" sz="1600" dirty="0" err="1" smtClean="0"/>
              <a:t>Grandin</a:t>
            </a:r>
            <a:endParaRPr lang="en-US" sz="1600" dirty="0" smtClean="0"/>
          </a:p>
          <a:p>
            <a:pPr lvl="1">
              <a:spcBef>
                <a:spcPts val="0"/>
              </a:spcBef>
              <a:spcAft>
                <a:spcPts val="600"/>
              </a:spcAft>
              <a:buNone/>
            </a:pPr>
            <a:r>
              <a:rPr lang="en-US" sz="1400" dirty="0" smtClean="0">
                <a:hlinkClick r:id="rId4"/>
              </a:rPr>
              <a:t>http://www.grandin.com/B.Williams.html</a:t>
            </a:r>
            <a:endParaRPr lang="en-US" sz="1400" dirty="0" smtClean="0"/>
          </a:p>
          <a:p>
            <a:pPr>
              <a:spcBef>
                <a:spcPts val="1200"/>
              </a:spcBef>
            </a:pPr>
            <a:r>
              <a:rPr lang="en-US" sz="1600" dirty="0" smtClean="0"/>
              <a:t>Understanding Livestock Behavior</a:t>
            </a:r>
            <a:br>
              <a:rPr lang="en-US" sz="1600" dirty="0" smtClean="0"/>
            </a:br>
            <a:r>
              <a:rPr lang="en-US" sz="1600" i="1" dirty="0" smtClean="0"/>
              <a:t>The Ohio State University Extension</a:t>
            </a:r>
          </a:p>
          <a:p>
            <a:pPr lvl="1">
              <a:spcBef>
                <a:spcPts val="0"/>
              </a:spcBef>
              <a:spcAft>
                <a:spcPts val="600"/>
              </a:spcAft>
              <a:buNone/>
            </a:pPr>
            <a:r>
              <a:rPr lang="en-US" sz="1400" dirty="0" smtClean="0">
                <a:hlinkClick r:id="rId5"/>
              </a:rPr>
              <a:t>http://nasdonline.org/static_content/documents/1704/d001709.pdf</a:t>
            </a:r>
            <a:endParaRPr lang="en-US" sz="1400" dirty="0" smtClean="0"/>
          </a:p>
          <a:p>
            <a:pPr>
              <a:spcBef>
                <a:spcPts val="1200"/>
              </a:spcBef>
            </a:pPr>
            <a:r>
              <a:rPr lang="en-US" sz="1600" dirty="0" smtClean="0"/>
              <a:t>Cattle Handling and Working Facilities.</a:t>
            </a:r>
            <a:br>
              <a:rPr lang="en-US" sz="1600" dirty="0" smtClean="0"/>
            </a:br>
            <a:r>
              <a:rPr lang="en-US" sz="1600" i="1" dirty="0" smtClean="0"/>
              <a:t>The Ohio State University Extension</a:t>
            </a:r>
          </a:p>
          <a:p>
            <a:pPr lvl="1">
              <a:spcBef>
                <a:spcPts val="0"/>
              </a:spcBef>
              <a:spcAft>
                <a:spcPts val="600"/>
              </a:spcAft>
              <a:buNone/>
            </a:pPr>
            <a:r>
              <a:rPr lang="en-US" sz="1400" dirty="0" smtClean="0">
                <a:hlinkClick r:id="rId6"/>
              </a:rPr>
              <a:t>http://ohioline.osu.edu/b906/</a:t>
            </a:r>
            <a:endParaRPr lang="en-US" sz="1400" dirty="0" smtClean="0"/>
          </a:p>
          <a:p>
            <a:r>
              <a:rPr lang="en-US" sz="1600" dirty="0" smtClean="0"/>
              <a:t>Cattle Handling Safety in Working Facilities. </a:t>
            </a:r>
            <a:br>
              <a:rPr lang="en-US" sz="1600" dirty="0" smtClean="0"/>
            </a:br>
            <a:r>
              <a:rPr lang="en-US" sz="1600" i="1" dirty="0" smtClean="0"/>
              <a:t>Oklahoma Cooperative Extension Service</a:t>
            </a:r>
          </a:p>
          <a:p>
            <a:pPr marL="457200" lvl="1" indent="0">
              <a:spcBef>
                <a:spcPts val="0"/>
              </a:spcBef>
              <a:spcAft>
                <a:spcPts val="600"/>
              </a:spcAft>
              <a:buNone/>
            </a:pPr>
            <a:r>
              <a:rPr lang="en-US" sz="1400" dirty="0" smtClean="0">
                <a:hlinkClick r:id="rId7"/>
              </a:rPr>
              <a:t>http://pods.dasnr.okstate.edu/docushare/dsweb/Get/Document-4821/BAE-1738web.pdf</a:t>
            </a:r>
            <a:endParaRPr lang="en-US" sz="1400" dirty="0" smtClean="0"/>
          </a:p>
          <a:p>
            <a:endParaRPr lang="en-US" sz="1400" dirty="0" smtClean="0"/>
          </a:p>
          <a:p>
            <a:endParaRPr lang="en-US" dirty="0" smtClean="0"/>
          </a:p>
          <a:p>
            <a:endParaRPr lang="en-US" dirty="0" smtClean="0"/>
          </a:p>
        </p:txBody>
      </p:sp>
      <p:sp>
        <p:nvSpPr>
          <p:cNvPr id="9" name="Date Placeholder 8"/>
          <p:cNvSpPr>
            <a:spLocks noGrp="1"/>
          </p:cNvSpPr>
          <p:nvPr>
            <p:ph type="dt" sz="half" idx="2"/>
          </p:nvPr>
        </p:nvSpPr>
        <p:spPr/>
        <p:txBody>
          <a:bodyPr/>
          <a:lstStyle/>
          <a:p>
            <a:r>
              <a:rPr lang="en-US" smtClean="0"/>
              <a:t>Just In Time Training</a:t>
            </a:r>
            <a:endParaRPr lang="en-US" dirty="0"/>
          </a:p>
        </p:txBody>
      </p:sp>
      <p:sp>
        <p:nvSpPr>
          <p:cNvPr id="8" name="Footer Placeholder 7"/>
          <p:cNvSpPr>
            <a:spLocks noGrp="1"/>
          </p:cNvSpPr>
          <p:nvPr>
            <p:ph type="ftr" sz="quarter" idx="3"/>
          </p:nvPr>
        </p:nvSpPr>
        <p:spPr/>
        <p:txBody>
          <a:bodyPr/>
          <a:lstStyle/>
          <a:p>
            <a:pPr algn="r"/>
            <a:r>
              <a:rPr lang="en-US" smtClean="0"/>
              <a:t>Animal Behavior and Restraint: Cattle</a:t>
            </a:r>
            <a:endParaRPr lang="en-US" dirty="0"/>
          </a:p>
        </p:txBody>
      </p:sp>
    </p:spTree>
    <p:extLst>
      <p:ext uri="{BB962C8B-B14F-4D97-AF65-F5344CB8AC3E}">
        <p14:creationId xmlns:p14="http://schemas.microsoft.com/office/powerpoint/2010/main" val="379134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475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lvl="0">
              <a:lnSpc>
                <a:spcPct val="170000"/>
              </a:lnSpc>
              <a:buClr>
                <a:srgbClr val="F47D5A"/>
              </a:buClr>
              <a:buSzPct val="100000"/>
              <a:defRPr/>
            </a:pPr>
            <a:r>
              <a:rPr kumimoji="0" lang="en-US" sz="29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t>
            </a:r>
            <a:r>
              <a:rPr lang="en-US" sz="2900" dirty="0" smtClean="0">
                <a:solidFill>
                  <a:schemeClr val="tx1">
                    <a:lumMod val="85000"/>
                    <a:lumOff val="15000"/>
                  </a:schemeClr>
                </a:solidFill>
                <a:latin typeface="Verdana" pitchFamily="34" charset="0"/>
              </a:rPr>
              <a:t>Shaine Devoe; Glenda Dvorak, DVM, MPH, DACVPM</a:t>
            </a:r>
            <a:endParaRPr kumimoji="0" lang="en-US" sz="29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5834940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Cattle Characteristics</a:t>
            </a:r>
            <a:endParaRPr lang="en-US" dirty="0"/>
          </a:p>
        </p:txBody>
      </p:sp>
      <p:sp>
        <p:nvSpPr>
          <p:cNvPr id="3" name="Content Placeholder 2"/>
          <p:cNvSpPr>
            <a:spLocks noGrp="1"/>
          </p:cNvSpPr>
          <p:nvPr>
            <p:ph idx="1"/>
          </p:nvPr>
        </p:nvSpPr>
        <p:spPr/>
        <p:txBody>
          <a:bodyPr/>
          <a:lstStyle/>
          <a:p>
            <a:r>
              <a:rPr lang="en-US" dirty="0" smtClean="0"/>
              <a:t>Prey animals</a:t>
            </a:r>
          </a:p>
          <a:p>
            <a:r>
              <a:rPr lang="en-US" dirty="0" smtClean="0"/>
              <a:t>Grazers</a:t>
            </a:r>
          </a:p>
          <a:p>
            <a:r>
              <a:rPr lang="en-US" dirty="0" smtClean="0"/>
              <a:t>Poor depth perception</a:t>
            </a:r>
          </a:p>
          <a:p>
            <a:r>
              <a:rPr lang="en-US" dirty="0" smtClean="0"/>
              <a:t>Panoramic vision</a:t>
            </a:r>
          </a:p>
          <a:p>
            <a:pPr lvl="1"/>
            <a:r>
              <a:rPr lang="en-US" dirty="0" smtClean="0"/>
              <a:t>310-360</a:t>
            </a:r>
            <a:r>
              <a:rPr lang="en-US" dirty="0" smtClean="0">
                <a:sym typeface="Symbol"/>
              </a:rPr>
              <a:t> </a:t>
            </a:r>
            <a:endParaRPr lang="en-US" dirty="0" smtClean="0"/>
          </a:p>
          <a:p>
            <a:pPr lvl="1"/>
            <a:r>
              <a:rPr lang="en-US" dirty="0" smtClean="0"/>
              <a:t>Blind side behind them</a:t>
            </a:r>
          </a:p>
          <a:p>
            <a:r>
              <a:rPr lang="en-US" dirty="0" smtClean="0"/>
              <a:t>Keen hearing</a:t>
            </a:r>
          </a:p>
          <a:p>
            <a:r>
              <a:rPr lang="en-US" dirty="0" smtClean="0"/>
              <a:t>Curious</a:t>
            </a:r>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Animal Behavior and Restraint: Cattle</a:t>
            </a:r>
            <a:endParaRPr lang="en-US" dirty="0"/>
          </a:p>
        </p:txBody>
      </p:sp>
      <p:pic>
        <p:nvPicPr>
          <p:cNvPr id="2051" name="Picture 3" descr="H:\CFSPH\Communal Files\Photo Library\Bovine photos\Beef\AngusCattleinfield_ScottBauer_USDA.jpg"/>
          <p:cNvPicPr>
            <a:picLocks noChangeAspect="1" noChangeArrowheads="1"/>
          </p:cNvPicPr>
          <p:nvPr/>
        </p:nvPicPr>
        <p:blipFill>
          <a:blip r:embed="rId3" cstate="print"/>
          <a:srcRect/>
          <a:stretch>
            <a:fillRect/>
          </a:stretch>
        </p:blipFill>
        <p:spPr bwMode="auto">
          <a:xfrm>
            <a:off x="5486400" y="1676400"/>
            <a:ext cx="3110401" cy="2057400"/>
          </a:xfrm>
          <a:prstGeom prst="rect">
            <a:avLst/>
          </a:prstGeom>
          <a:noFill/>
          <a:ln>
            <a:solidFill>
              <a:srgbClr val="F26336"/>
            </a:solidFill>
          </a:ln>
        </p:spPr>
      </p:pic>
    </p:spTree>
    <p:extLst>
      <p:ext uri="{BB962C8B-B14F-4D97-AF65-F5344CB8AC3E}">
        <p14:creationId xmlns:p14="http://schemas.microsoft.com/office/powerpoint/2010/main" val="313584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Cattle Behavior</a:t>
            </a:r>
            <a:endParaRPr lang="en-US" dirty="0"/>
          </a:p>
        </p:txBody>
      </p:sp>
      <p:sp>
        <p:nvSpPr>
          <p:cNvPr id="3" name="Content Placeholder 2"/>
          <p:cNvSpPr>
            <a:spLocks noGrp="1"/>
          </p:cNvSpPr>
          <p:nvPr>
            <p:ph idx="1"/>
          </p:nvPr>
        </p:nvSpPr>
        <p:spPr>
          <a:xfrm>
            <a:off x="457200" y="1600200"/>
            <a:ext cx="6324600" cy="4648200"/>
          </a:xfrm>
        </p:spPr>
        <p:txBody>
          <a:bodyPr>
            <a:normAutofit fontScale="92500" lnSpcReduction="10000"/>
          </a:bodyPr>
          <a:lstStyle/>
          <a:p>
            <a:r>
              <a:rPr lang="en-US" dirty="0" smtClean="0"/>
              <a:t>Herd animals</a:t>
            </a:r>
          </a:p>
          <a:p>
            <a:pPr lvl="1"/>
            <a:r>
              <a:rPr lang="en-US" dirty="0" smtClean="0"/>
              <a:t>Will follow the leader</a:t>
            </a:r>
          </a:p>
          <a:p>
            <a:pPr lvl="1"/>
            <a:r>
              <a:rPr lang="en-US" dirty="0" smtClean="0"/>
              <a:t>Will eventually group</a:t>
            </a:r>
          </a:p>
          <a:p>
            <a:pPr lvl="1"/>
            <a:r>
              <a:rPr lang="en-US" dirty="0" smtClean="0"/>
              <a:t>Frightened by intruders</a:t>
            </a:r>
          </a:p>
          <a:p>
            <a:pPr lvl="1"/>
            <a:r>
              <a:rPr lang="en-US" dirty="0" smtClean="0"/>
              <a:t>Anxious when isolated </a:t>
            </a:r>
          </a:p>
          <a:p>
            <a:r>
              <a:rPr lang="en-US" dirty="0" smtClean="0"/>
              <a:t>Isolated animals </a:t>
            </a:r>
            <a:br>
              <a:rPr lang="en-US" dirty="0" smtClean="0"/>
            </a:br>
            <a:r>
              <a:rPr lang="en-US" dirty="0" smtClean="0"/>
              <a:t>more dangerous</a:t>
            </a:r>
          </a:p>
          <a:p>
            <a:r>
              <a:rPr lang="en-US" dirty="0" smtClean="0"/>
              <a:t>Mothers will protect</a:t>
            </a:r>
            <a:br>
              <a:rPr lang="en-US" dirty="0" smtClean="0"/>
            </a:br>
            <a:r>
              <a:rPr lang="en-US" dirty="0" smtClean="0"/>
              <a:t>their young</a:t>
            </a:r>
          </a:p>
          <a:p>
            <a:pPr lvl="1"/>
            <a:r>
              <a:rPr lang="en-US" dirty="0" smtClean="0"/>
              <a:t>Avoid separating cow-calf pairs</a:t>
            </a:r>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Animal Behavior and Restraint: Cattle</a:t>
            </a:r>
            <a:endParaRPr lang="en-US" dirty="0"/>
          </a:p>
        </p:txBody>
      </p:sp>
      <p:pic>
        <p:nvPicPr>
          <p:cNvPr id="4098" name="Picture 2" descr="H:\CFSPH\Communal Files\Photo Library\Bovine photos\Beef\FirstCalfHeiferWithDayOldCalfNoticeUmbilicalCord.jpg"/>
          <p:cNvPicPr>
            <a:picLocks noChangeAspect="1" noChangeArrowheads="1"/>
          </p:cNvPicPr>
          <p:nvPr/>
        </p:nvPicPr>
        <p:blipFill>
          <a:blip r:embed="rId3" cstate="print"/>
          <a:srcRect l="13372"/>
          <a:stretch>
            <a:fillRect/>
          </a:stretch>
        </p:blipFill>
        <p:spPr bwMode="auto">
          <a:xfrm>
            <a:off x="5334000" y="1600200"/>
            <a:ext cx="3344530" cy="2895600"/>
          </a:xfrm>
          <a:prstGeom prst="rect">
            <a:avLst/>
          </a:prstGeom>
          <a:noFill/>
          <a:ln>
            <a:solidFill>
              <a:srgbClr val="F26336"/>
            </a:solidFill>
          </a:ln>
        </p:spPr>
      </p:pic>
    </p:spTree>
    <p:extLst>
      <p:ext uri="{BB962C8B-B14F-4D97-AF65-F5344CB8AC3E}">
        <p14:creationId xmlns:p14="http://schemas.microsoft.com/office/powerpoint/2010/main" val="363144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Handling &amp; Moving Cattle</a:t>
            </a:r>
            <a:endParaRPr lang="en-US" dirty="0"/>
          </a:p>
        </p:txBody>
      </p:sp>
      <p:sp>
        <p:nvSpPr>
          <p:cNvPr id="3" name="Content Placeholder 2"/>
          <p:cNvSpPr>
            <a:spLocks noGrp="1"/>
          </p:cNvSpPr>
          <p:nvPr>
            <p:ph idx="1"/>
          </p:nvPr>
        </p:nvSpPr>
        <p:spPr/>
        <p:txBody>
          <a:bodyPr>
            <a:normAutofit/>
          </a:bodyPr>
          <a:lstStyle/>
          <a:p>
            <a:r>
              <a:rPr lang="en-US" dirty="0" smtClean="0"/>
              <a:t>Utilize cattle’s routine</a:t>
            </a:r>
          </a:p>
          <a:p>
            <a:r>
              <a:rPr lang="en-US" dirty="0" smtClean="0"/>
              <a:t>Avoid</a:t>
            </a:r>
          </a:p>
          <a:p>
            <a:pPr lvl="1"/>
            <a:r>
              <a:rPr lang="en-US" dirty="0" smtClean="0"/>
              <a:t>Abuse</a:t>
            </a:r>
          </a:p>
          <a:p>
            <a:pPr lvl="1"/>
            <a:r>
              <a:rPr lang="en-US" dirty="0" smtClean="0"/>
              <a:t>Loud noises, yelling</a:t>
            </a:r>
          </a:p>
          <a:p>
            <a:pPr lvl="1"/>
            <a:r>
              <a:rPr lang="en-US" dirty="0" smtClean="0"/>
              <a:t>Isolating animals</a:t>
            </a:r>
          </a:p>
          <a:p>
            <a:pPr lvl="1"/>
            <a:r>
              <a:rPr lang="en-US" dirty="0" smtClean="0"/>
              <a:t>Distractions</a:t>
            </a:r>
          </a:p>
          <a:p>
            <a:r>
              <a:rPr lang="en-US" dirty="0" smtClean="0"/>
              <a:t>Use slow, deliberate movements</a:t>
            </a:r>
          </a:p>
          <a:p>
            <a:r>
              <a:rPr lang="en-US" dirty="0" smtClean="0"/>
              <a:t>Balking</a:t>
            </a:r>
            <a:endParaRPr lang="en-US" dirty="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Animal Behavior and Restraint: Cattle</a:t>
            </a:r>
            <a:endParaRPr lang="en-US" dirty="0"/>
          </a:p>
        </p:txBody>
      </p:sp>
    </p:spTree>
    <p:extLst>
      <p:ext uri="{BB962C8B-B14F-4D97-AF65-F5344CB8AC3E}">
        <p14:creationId xmlns:p14="http://schemas.microsoft.com/office/powerpoint/2010/main" val="271511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Flight Zone</a:t>
            </a:r>
            <a:endParaRPr lang="en-US" dirty="0"/>
          </a:p>
        </p:txBody>
      </p:sp>
      <p:sp>
        <p:nvSpPr>
          <p:cNvPr id="3" name="Content Placeholder 2"/>
          <p:cNvSpPr>
            <a:spLocks noGrp="1"/>
          </p:cNvSpPr>
          <p:nvPr>
            <p:ph idx="1"/>
          </p:nvPr>
        </p:nvSpPr>
        <p:spPr/>
        <p:txBody>
          <a:bodyPr>
            <a:normAutofit/>
          </a:bodyPr>
          <a:lstStyle/>
          <a:p>
            <a:r>
              <a:rPr lang="en-US" dirty="0" smtClean="0"/>
              <a:t>Animals are handled easily if flight zone is understood</a:t>
            </a:r>
          </a:p>
          <a:p>
            <a:pPr lvl="1"/>
            <a:r>
              <a:rPr lang="en-US" dirty="0" smtClean="0"/>
              <a:t>Animal’s personal space</a:t>
            </a:r>
          </a:p>
          <a:p>
            <a:pPr lvl="1"/>
            <a:r>
              <a:rPr lang="en-US" dirty="0" smtClean="0"/>
              <a:t>Indicator of possible threat</a:t>
            </a:r>
          </a:p>
          <a:p>
            <a:r>
              <a:rPr lang="en-US" dirty="0" smtClean="0"/>
              <a:t>Size of flight zone determined by</a:t>
            </a:r>
          </a:p>
          <a:p>
            <a:pPr lvl="1"/>
            <a:r>
              <a:rPr lang="en-US" dirty="0" smtClean="0"/>
              <a:t>Tameness</a:t>
            </a:r>
          </a:p>
          <a:p>
            <a:pPr lvl="1"/>
            <a:r>
              <a:rPr lang="en-US" dirty="0" smtClean="0"/>
              <a:t>Degree of excitement</a:t>
            </a:r>
          </a:p>
          <a:p>
            <a:r>
              <a:rPr lang="en-US" dirty="0" smtClean="0"/>
              <a:t>Move away from things in flight zone</a:t>
            </a:r>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Animal Behavior and Restraint: Cattle</a:t>
            </a:r>
            <a:endParaRPr lang="en-US" dirty="0"/>
          </a:p>
        </p:txBody>
      </p:sp>
    </p:spTree>
    <p:extLst>
      <p:ext uri="{BB962C8B-B14F-4D97-AF65-F5344CB8AC3E}">
        <p14:creationId xmlns:p14="http://schemas.microsoft.com/office/powerpoint/2010/main" val="55080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Zone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Cattle</a:t>
            </a:r>
            <a:endParaRPr lang="en-US" dirty="0"/>
          </a:p>
        </p:txBody>
      </p:sp>
      <p:pic>
        <p:nvPicPr>
          <p:cNvPr id="1026" name="Picture 2" descr="C:\Documents and Settings\gdvorak\My Documents\CFSPH\MSP HSEMD Preparedness Projects\JIT Training\8-Animal Behavior_Restraint_SDevoe\41_4_Dairy_100628_Feedlot_FlightZone.tif"/>
          <p:cNvPicPr>
            <a:picLocks noChangeAspect="1" noChangeArrowheads="1"/>
          </p:cNvPicPr>
          <p:nvPr/>
        </p:nvPicPr>
        <p:blipFill>
          <a:blip r:embed="rId3" cstate="print"/>
          <a:srcRect t="11801"/>
          <a:stretch>
            <a:fillRect/>
          </a:stretch>
        </p:blipFill>
        <p:spPr bwMode="auto">
          <a:xfrm>
            <a:off x="1596615" y="1600200"/>
            <a:ext cx="6023385" cy="4800600"/>
          </a:xfrm>
          <a:prstGeom prst="rect">
            <a:avLst/>
          </a:prstGeom>
          <a:noFill/>
        </p:spPr>
      </p:pic>
    </p:spTree>
    <p:extLst>
      <p:ext uri="{BB962C8B-B14F-4D97-AF65-F5344CB8AC3E}">
        <p14:creationId xmlns:p14="http://schemas.microsoft.com/office/powerpoint/2010/main" val="307221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Herd Flight Zone</a:t>
            </a:r>
            <a:endParaRPr lang="en-US" dirty="0"/>
          </a:p>
        </p:txBody>
      </p:sp>
      <p:sp>
        <p:nvSpPr>
          <p:cNvPr id="6" name="Content Placeholder 5"/>
          <p:cNvSpPr>
            <a:spLocks noGrp="1"/>
          </p:cNvSpPr>
          <p:nvPr>
            <p:ph idx="1"/>
          </p:nvPr>
        </p:nvSpPr>
        <p:spPr>
          <a:xfrm>
            <a:off x="457200" y="1600200"/>
            <a:ext cx="4800600" cy="4648200"/>
          </a:xfrm>
        </p:spPr>
        <p:txBody>
          <a:bodyPr>
            <a:normAutofit/>
          </a:bodyPr>
          <a:lstStyle/>
          <a:p>
            <a:r>
              <a:rPr lang="en-US" dirty="0" smtClean="0"/>
              <a:t>Same as individual</a:t>
            </a:r>
          </a:p>
          <a:p>
            <a:r>
              <a:rPr lang="en-US" dirty="0" smtClean="0"/>
              <a:t>Collective flight zone</a:t>
            </a:r>
          </a:p>
          <a:p>
            <a:r>
              <a:rPr lang="en-US" dirty="0" smtClean="0"/>
              <a:t>Move in slight arc, gradually tightening to obtain desired movement</a:t>
            </a:r>
          </a:p>
          <a:p>
            <a:r>
              <a:rPr lang="en-US" dirty="0" smtClean="0"/>
              <a:t>Take your time</a:t>
            </a:r>
          </a:p>
          <a:p>
            <a:r>
              <a:rPr lang="en-US" dirty="0" smtClean="0"/>
              <a:t>Ignore stragglers</a:t>
            </a:r>
          </a:p>
        </p:txBody>
      </p:sp>
      <p:sp>
        <p:nvSpPr>
          <p:cNvPr id="3" name="Date Placeholder 2"/>
          <p:cNvSpPr>
            <a:spLocks noGrp="1"/>
          </p:cNvSpPr>
          <p:nvPr>
            <p:ph type="dt" sz="half" idx="2"/>
          </p:nvPr>
        </p:nvSpPr>
        <p:spPr/>
        <p:txBody>
          <a:bodyPr/>
          <a:lstStyle/>
          <a:p>
            <a:r>
              <a:rPr lang="en-US" smtClean="0"/>
              <a:t>Just In Time Training</a:t>
            </a:r>
            <a:endParaRPr lang="en-US" dirty="0"/>
          </a:p>
        </p:txBody>
      </p:sp>
      <p:sp>
        <p:nvSpPr>
          <p:cNvPr id="4" name="Footer Placeholder 3"/>
          <p:cNvSpPr>
            <a:spLocks noGrp="1"/>
          </p:cNvSpPr>
          <p:nvPr>
            <p:ph type="ftr" sz="quarter" idx="3"/>
          </p:nvPr>
        </p:nvSpPr>
        <p:spPr/>
        <p:txBody>
          <a:bodyPr/>
          <a:lstStyle/>
          <a:p>
            <a:pPr algn="r"/>
            <a:r>
              <a:rPr lang="en-US" smtClean="0"/>
              <a:t>Animal Behavior and Restraint: Cattle</a:t>
            </a:r>
            <a:endParaRPr lang="en-US" dirty="0"/>
          </a:p>
        </p:txBody>
      </p:sp>
      <p:pic>
        <p:nvPicPr>
          <p:cNvPr id="6146" name="Picture 2"/>
          <p:cNvPicPr>
            <a:picLocks noChangeAspect="1" noChangeArrowheads="1"/>
          </p:cNvPicPr>
          <p:nvPr/>
        </p:nvPicPr>
        <p:blipFill>
          <a:blip r:embed="rId3" cstate="print"/>
          <a:srcRect l="2085" t="2222"/>
          <a:stretch>
            <a:fillRect/>
          </a:stretch>
        </p:blipFill>
        <p:spPr bwMode="auto">
          <a:xfrm>
            <a:off x="5219701" y="1676400"/>
            <a:ext cx="3467099" cy="3352800"/>
          </a:xfrm>
          <a:prstGeom prst="rect">
            <a:avLst/>
          </a:prstGeom>
          <a:noFill/>
          <a:ln w="9525">
            <a:noFill/>
            <a:miter lim="800000"/>
            <a:headEnd/>
            <a:tailEnd/>
          </a:ln>
        </p:spPr>
      </p:pic>
    </p:spTree>
    <p:extLst>
      <p:ext uri="{BB962C8B-B14F-4D97-AF65-F5344CB8AC3E}">
        <p14:creationId xmlns:p14="http://schemas.microsoft.com/office/powerpoint/2010/main" val="4292497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Capture &amp; Containment</a:t>
            </a:r>
            <a:endParaRPr lang="en-US" dirty="0"/>
          </a:p>
        </p:txBody>
      </p:sp>
      <p:sp>
        <p:nvSpPr>
          <p:cNvPr id="3" name="Content Placeholder 2"/>
          <p:cNvSpPr>
            <a:spLocks noGrp="1"/>
          </p:cNvSpPr>
          <p:nvPr>
            <p:ph idx="1"/>
          </p:nvPr>
        </p:nvSpPr>
        <p:spPr/>
        <p:txBody>
          <a:bodyPr/>
          <a:lstStyle/>
          <a:p>
            <a:r>
              <a:rPr lang="en-US" dirty="0" smtClean="0"/>
              <a:t>Dairy cattle</a:t>
            </a:r>
          </a:p>
          <a:p>
            <a:pPr lvl="1"/>
            <a:r>
              <a:rPr lang="en-US" dirty="0" smtClean="0"/>
              <a:t>Used to humans</a:t>
            </a:r>
          </a:p>
          <a:p>
            <a:pPr lvl="1"/>
            <a:r>
              <a:rPr lang="en-US" dirty="0" smtClean="0"/>
              <a:t>Easily penned</a:t>
            </a:r>
          </a:p>
          <a:p>
            <a:r>
              <a:rPr lang="en-US" dirty="0" smtClean="0"/>
              <a:t>Beef cattle</a:t>
            </a:r>
          </a:p>
          <a:p>
            <a:pPr lvl="1"/>
            <a:r>
              <a:rPr lang="en-US" dirty="0" smtClean="0"/>
              <a:t>Feeding practices aid in containment</a:t>
            </a:r>
          </a:p>
          <a:p>
            <a:r>
              <a:rPr lang="en-US" dirty="0" smtClean="0"/>
              <a:t>Range cattle</a:t>
            </a:r>
          </a:p>
          <a:p>
            <a:pPr lvl="1"/>
            <a:r>
              <a:rPr lang="en-US" dirty="0" smtClean="0"/>
              <a:t>Horses should be used in corralling</a:t>
            </a:r>
          </a:p>
          <a:p>
            <a:pPr lvl="1"/>
            <a:endParaRPr lang="en-US" dirty="0" smtClean="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Animal Behavior and Restraint: Cattle</a:t>
            </a:r>
            <a:endParaRPr lang="en-US" dirty="0"/>
          </a:p>
        </p:txBody>
      </p:sp>
    </p:spTree>
    <p:extLst>
      <p:ext uri="{BB962C8B-B14F-4D97-AF65-F5344CB8AC3E}">
        <p14:creationId xmlns:p14="http://schemas.microsoft.com/office/powerpoint/2010/main" val="2042446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Capture &amp; Containment</a:t>
            </a:r>
            <a:endParaRPr lang="en-US" dirty="0"/>
          </a:p>
        </p:txBody>
      </p:sp>
      <p:sp>
        <p:nvSpPr>
          <p:cNvPr id="3" name="Content Placeholder 2"/>
          <p:cNvSpPr>
            <a:spLocks noGrp="1"/>
          </p:cNvSpPr>
          <p:nvPr>
            <p:ph idx="1"/>
          </p:nvPr>
        </p:nvSpPr>
        <p:spPr/>
        <p:txBody>
          <a:bodyPr/>
          <a:lstStyle/>
          <a:p>
            <a:r>
              <a:rPr lang="en-US" dirty="0" smtClean="0"/>
              <a:t>Makeshift corrals can be used</a:t>
            </a:r>
          </a:p>
          <a:p>
            <a:pPr lvl="1"/>
            <a:r>
              <a:rPr lang="en-US" dirty="0" smtClean="0"/>
              <a:t>Runways and chutes can also be added</a:t>
            </a:r>
          </a:p>
          <a:p>
            <a:r>
              <a:rPr lang="en-US" dirty="0" smtClean="0"/>
              <a:t>Wire fencing should be avoided</a:t>
            </a:r>
          </a:p>
          <a:p>
            <a:r>
              <a:rPr lang="en-US" dirty="0" smtClean="0"/>
              <a:t>Chemical tranquilizers should be a last resort</a:t>
            </a:r>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Animal Behavior and Restraint: Cattle</a:t>
            </a:r>
            <a:endParaRPr lang="en-US" dirty="0"/>
          </a:p>
        </p:txBody>
      </p:sp>
    </p:spTree>
    <p:extLst>
      <p:ext uri="{BB962C8B-B14F-4D97-AF65-F5344CB8AC3E}">
        <p14:creationId xmlns:p14="http://schemas.microsoft.com/office/powerpoint/2010/main" val="1090281646"/>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6125</TotalTime>
  <Words>2202</Words>
  <Application>Microsoft Office PowerPoint</Application>
  <PresentationFormat>On-screen Show (4:3)</PresentationFormat>
  <Paragraphs>156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Just In Time 2014</vt:lpstr>
      <vt:lpstr>Animal Behavior and Restraint</vt:lpstr>
      <vt:lpstr>Cattle Characteristics</vt:lpstr>
      <vt:lpstr>Normal Cattle Behavior</vt:lpstr>
      <vt:lpstr>Handling &amp; Moving Cattle</vt:lpstr>
      <vt:lpstr>Flight Zone</vt:lpstr>
      <vt:lpstr>Flight Zone</vt:lpstr>
      <vt:lpstr>Herd Flight Zone</vt:lpstr>
      <vt:lpstr>Capture &amp; Containment</vt:lpstr>
      <vt:lpstr>Capture &amp; Containment</vt:lpstr>
      <vt:lpstr>Behavior After Handling</vt:lpstr>
      <vt:lpstr>Restraint</vt:lpstr>
      <vt:lpstr>Special Considerations</vt:lpstr>
      <vt:lpstr>Safety</vt:lpstr>
      <vt:lpstr>Additional Information</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Behavior and Restraint: Cattle</dc:title>
  <dc:subject>Just In Time Training Resources</dc:subject>
  <dc:creator>Glenda Dvorak, DVM, MPH, DACVPM</dc:creator>
  <dc:description>Developed June 2010
Reviewed by: JPMogan, DVM, L Cole, DVM,</dc:description>
  <cp:lastModifiedBy>Glenda Dvorak</cp:lastModifiedBy>
  <cp:revision>378</cp:revision>
  <cp:lastPrinted>2012-06-08T20:48:48Z</cp:lastPrinted>
  <dcterms:created xsi:type="dcterms:W3CDTF">2010-02-26T02:19:00Z</dcterms:created>
  <dcterms:modified xsi:type="dcterms:W3CDTF">2014-07-07T21:15:47Z</dcterms:modified>
  <cp:category>MSP Just-In-Time Training</cp:category>
</cp:coreProperties>
</file>