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9"/>
  </p:notesMasterIdLst>
  <p:handoutMasterIdLst>
    <p:handoutMasterId r:id="rId20"/>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9" autoAdjust="0"/>
    <p:restoredTop sz="72398" autoAdjust="0"/>
  </p:normalViewPr>
  <p:slideViewPr>
    <p:cSldViewPr>
      <p:cViewPr varScale="1">
        <p:scale>
          <a:sx n="48" d="100"/>
          <a:sy n="48"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26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Surveillance During Animal Health Emergencies: </a:t>
            </a:r>
            <a:r>
              <a:rPr lang="en-US" sz="1000" dirty="0"/>
              <a:t>Overview</a:t>
            </a:r>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r>
              <a:rPr lang="en-US" sz="1000" dirty="0" smtClean="0"/>
              <a:t>June 2010</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June 2010</a:t>
            </a:r>
          </a:p>
          <a:p>
            <a:r>
              <a:rPr lang="en-US" dirty="0" smtClean="0"/>
              <a:t>During an animal disease emergency,</a:t>
            </a:r>
            <a:r>
              <a:rPr lang="en-US" baseline="0" dirty="0" smtClean="0"/>
              <a:t> surveillance measures will be an essential component of the response activities. This Just-In-Time presentation will overview the importance and role of surveillance activities during an animal disease emergency situation, as well as key factors and considerations during surveillance activities.</a:t>
            </a:r>
            <a:endParaRPr lang="en-US" dirty="0"/>
          </a:p>
        </p:txBody>
      </p:sp>
      <p:sp>
        <p:nvSpPr>
          <p:cNvPr id="4" name="Slide Number Placeholder 3"/>
          <p:cNvSpPr>
            <a:spLocks noGrp="1"/>
          </p:cNvSpPr>
          <p:nvPr>
            <p:ph type="sldNum" sz="quarter" idx="10"/>
          </p:nvPr>
        </p:nvSpPr>
        <p:spPr/>
        <p:txBody>
          <a:bodyPr/>
          <a:lstStyle/>
          <a:p>
            <a:fld id="{981FF8B4-3FA6-42AB-BA92-F4F8F9B7FC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057">
              <a:defRPr/>
            </a:pPr>
            <a:r>
              <a:rPr lang="en-US" baseline="0" dirty="0" smtClean="0"/>
              <a:t>Based on the classification of a particular case, the premises housing the tested animals will also be classified. Premises may be classified as infected, contact, suspect, at-risk or free. These designations are important as it will determine the response activities required to contain and further control the spread of the disease (e.g., quarantine, depopulation). It can also have trade implications locally or internationally.  Infected premises are those on which there is a presumptive positive or confirmed positive case (disease has been confirmed by laboratory result). A contact premises is one where s</a:t>
            </a:r>
            <a:r>
              <a:rPr lang="en-US" dirty="0" smtClean="0"/>
              <a:t>usceptible animals have been exposed directly or indirectly to animals, contaminated animal products, fomites, people or aerosol from an IP</a:t>
            </a:r>
            <a:r>
              <a:rPr lang="en-US" baseline="0" dirty="0" smtClean="0"/>
              <a:t>. A suspect premises is a location where susceptible animals are under investigation for clinical signs compatible to the case definition. At-risk premises are those that are in close contact geographically with the infected premises but have no reported infections or clinically compatible signs of the disease. Premises outside the surveillance zone, that have had no contact with an infected premises, and have no suspect cases under investigation are classified as free premises.</a:t>
            </a:r>
            <a:endParaRPr lang="en-US" dirty="0"/>
          </a:p>
        </p:txBody>
      </p:sp>
      <p:sp>
        <p:nvSpPr>
          <p:cNvPr id="4" name="Slide Number Placeholder 3"/>
          <p:cNvSpPr>
            <a:spLocks noGrp="1"/>
          </p:cNvSpPr>
          <p:nvPr>
            <p:ph type="sldNum" sz="quarter" idx="10"/>
          </p:nvPr>
        </p:nvSpPr>
        <p:spPr/>
        <p:txBody>
          <a:bodyPr/>
          <a:lstStyle/>
          <a:p>
            <a:fld id="{981FF8B4-3FA6-42AB-BA92-F4F8F9B7FCF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 case and premises is classified, response actions will be necessary and initiated. This usually involves some level of</a:t>
            </a:r>
            <a:r>
              <a:rPr lang="en-US" baseline="0" dirty="0" smtClean="0"/>
              <a:t> quarantine measures, especially in cases of highly contagious or foreign animal disease. Zones are designated to define infected areas (which will typically be quarantined) or those areas in need of additional surveillance or assessment. </a:t>
            </a:r>
            <a:r>
              <a:rPr lang="en-US" dirty="0" smtClean="0"/>
              <a:t>This graphic</a:t>
            </a:r>
            <a:r>
              <a:rPr lang="en-US" baseline="0" dirty="0" smtClean="0"/>
              <a:t> shows a sample quarantine structure for an animal disease emergency. The infected premises is designated by the IP in the red box. Those farms or locations close to the infected premises are called Contact Premises (CP); two are shown in the pink boxes. The area around an infected and suspected premises is called the Infected Zone. Outside this zone is an area where surveillance efforts may detect additional suspect, contact or at-risk premises through tracing investigations. Farms with no indication of the disease that have had no contact with an infected premises, may be considered a free premises within the free zone. During a response, the Infected Zone and the Buffer-Surveillance Zone are jointly called the Control Zone. The boundaries of these zones may be modified as the outbreak progresses or draws to an end.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Once suspected or positive cases are identified, efforts to trace additional cases must then be taken. The goal of tracing is to identify all possible contact premises in a timely manner after identifying infected premises. Epidemiological </a:t>
            </a:r>
            <a:r>
              <a:rPr lang="en-US" baseline="0" dirty="0" err="1" smtClean="0"/>
              <a:t>tracebacks</a:t>
            </a:r>
            <a:r>
              <a:rPr lang="en-US" baseline="0" dirty="0" smtClean="0"/>
              <a:t> involve finding and following the origins of animals brought onto the infected premises before the disease was noticed.  These may be the source of infection. Their origin must be identified, together with any other locations that they may have infected during transit. </a:t>
            </a:r>
            <a:r>
              <a:rPr lang="en-US" baseline="0" dirty="0" err="1" smtClean="0"/>
              <a:t>Traceforwards</a:t>
            </a:r>
            <a:r>
              <a:rPr lang="en-US" baseline="0" dirty="0" smtClean="0"/>
              <a:t> involve the efforts to find and follow any animals that have left infected premises during the critical period (which is defined by the disease of concern) when they may have been in contact with infected animals. These animals may be spreading the disease to new areas so that the premises to which they have gone must be identified and investigated.</a:t>
            </a:r>
            <a:endParaRPr lang="en-US" dirty="0" smtClean="0"/>
          </a:p>
          <a:p>
            <a:endParaRPr lang="en-US" dirty="0"/>
          </a:p>
        </p:txBody>
      </p:sp>
      <p:sp>
        <p:nvSpPr>
          <p:cNvPr id="4" name="Slide Number Placeholder 3"/>
          <p:cNvSpPr>
            <a:spLocks noGrp="1"/>
          </p:cNvSpPr>
          <p:nvPr>
            <p:ph type="sldNum" sz="quarter" idx="10"/>
          </p:nvPr>
        </p:nvSpPr>
        <p:spPr/>
        <p:txBody>
          <a:bodyPr/>
          <a:lstStyle/>
          <a:p>
            <a:fld id="{981FF8B4-3FA6-42AB-BA92-F4F8F9B7FCF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54538">
              <a:defRPr/>
            </a:pPr>
            <a:r>
              <a:rPr lang="en-US" baseline="0" dirty="0" smtClean="0"/>
              <a:t>Complete contact tracing will involve assessment of anything that could potentially spread the pathogen. This not only includes the infected or susceptible animals, but also any vehicles used to transport or that have had contact with the animals or premises. The movement of people on and off the farm must be accounted for, as should any transport or distribution of food or animal products. </a:t>
            </a:r>
          </a:p>
          <a:p>
            <a:endParaRPr lang="en-US" dirty="0"/>
          </a:p>
        </p:txBody>
      </p:sp>
      <p:sp>
        <p:nvSpPr>
          <p:cNvPr id="4" name="Slide Number Placeholder 3"/>
          <p:cNvSpPr>
            <a:spLocks noGrp="1"/>
          </p:cNvSpPr>
          <p:nvPr>
            <p:ph type="sldNum" sz="quarter" idx="10"/>
          </p:nvPr>
        </p:nvSpPr>
        <p:spPr/>
        <p:txBody>
          <a:bodyPr/>
          <a:lstStyle/>
          <a:p>
            <a:fld id="{981FF8B4-3FA6-42AB-BA92-F4F8F9B7FCF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Surveillance efforts will require entry onto premises of unknown disease status.</a:t>
            </a:r>
            <a:r>
              <a:rPr lang="en-US" baseline="0" dirty="0" smtClean="0"/>
              <a:t> For this reason biosecurity and safety measures are warranted to prevent the spread of pathogens or potential exposure in the case of zoonotic diseases. Personal protective equipment (PPE) should include coveralls and boots that can be either disinfected or disposed of. If animals, tissues or fluids will be handled gloves must also be worn. If the disease of concern is zoonotic, enhanced PPE may include goggles and an appropriate respirator (e.g., N-95). All equipment used on the farm, including PPE, must be properly cleaned and disinfected prior to leaving the farm.</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Surveillance activities will involve interactions with the public, primarily</a:t>
            </a:r>
            <a:r>
              <a:rPr lang="en-US" baseline="0" dirty="0" smtClean="0"/>
              <a:t> producers, but also local veterinary practitioners and possibly the press. </a:t>
            </a:r>
            <a:r>
              <a:rPr lang="en-US" dirty="0" smtClean="0"/>
              <a:t>Good communication will be essential</a:t>
            </a:r>
            <a:r>
              <a:rPr lang="en-US" baseline="0" dirty="0" smtClean="0"/>
              <a:t>. Farm owners </a:t>
            </a:r>
            <a:r>
              <a:rPr lang="en-US" dirty="0" smtClean="0"/>
              <a:t>may react to teams requesting entry onto their property in many different ways, depending on the nature of the incident (e.g., natural disaster, highly contagious disease outbreak) and the work to be performed (e.g., examination and testing of animals, depopulation). </a:t>
            </a:r>
          </a:p>
          <a:p>
            <a:pPr marL="226765" indent="-226765"/>
            <a:r>
              <a:rPr lang="en-US" dirty="0" smtClean="0"/>
              <a:t>When interacting with owners, use the following guidelines:</a:t>
            </a:r>
          </a:p>
          <a:p>
            <a:pPr marL="226765" indent="-226765">
              <a:buFont typeface="Arial" pitchFamily="34" charset="0"/>
              <a:buChar char="•"/>
            </a:pPr>
            <a:r>
              <a:rPr lang="en-US" dirty="0" smtClean="0"/>
              <a:t>Always travel in teams. No one should be in the field alone. </a:t>
            </a:r>
          </a:p>
          <a:p>
            <a:pPr marL="226765" indent="-226765" defTabSz="907057">
              <a:buFont typeface="Arial" pitchFamily="34" charset="0"/>
              <a:buChar char="•"/>
            </a:pPr>
            <a:r>
              <a:rPr lang="en-US" dirty="0" smtClean="0"/>
              <a:t>All field teams must have a cell phone and phone number list.</a:t>
            </a:r>
          </a:p>
          <a:p>
            <a:pPr marL="226765" indent="-226765">
              <a:buFont typeface="Arial" pitchFamily="34" charset="0"/>
              <a:buChar char="•"/>
            </a:pPr>
            <a:r>
              <a:rPr lang="en-US" dirty="0" smtClean="0"/>
              <a:t>Upon arrival at the farm, approach the residence and knock on the door (or</a:t>
            </a:r>
            <a:r>
              <a:rPr lang="en-US" baseline="0" dirty="0" smtClean="0"/>
              <a:t> ring the doorbell). </a:t>
            </a:r>
          </a:p>
          <a:p>
            <a:pPr marL="226765" indent="-226765">
              <a:buFont typeface="Arial" pitchFamily="34" charset="0"/>
              <a:buChar char="•"/>
            </a:pPr>
            <a:r>
              <a:rPr lang="en-US" dirty="0" smtClean="0"/>
              <a:t>Introduce yourself as a member of the response team</a:t>
            </a:r>
            <a:r>
              <a:rPr lang="en-US" baseline="0" dirty="0" smtClean="0"/>
              <a:t> and explain the reason for being at the premises.</a:t>
            </a:r>
          </a:p>
          <a:p>
            <a:pPr marL="226765" indent="-226765">
              <a:buFont typeface="Arial" pitchFamily="34" charset="0"/>
              <a:buChar char="•"/>
            </a:pPr>
            <a:r>
              <a:rPr lang="en-US" baseline="0" dirty="0" smtClean="0"/>
              <a:t>Avoid any confrontations. If the individual become threatening or confrontational, leave the premises immediately and contact your supervisor. Personal safety is always the first priority.</a:t>
            </a:r>
          </a:p>
        </p:txBody>
      </p:sp>
      <p:sp>
        <p:nvSpPr>
          <p:cNvPr id="4" name="Slide Number Placeholder 3"/>
          <p:cNvSpPr>
            <a:spLocks noGrp="1"/>
          </p:cNvSpPr>
          <p:nvPr>
            <p:ph type="sldNum" sz="quarter" idx="10"/>
          </p:nvPr>
        </p:nvSpPr>
        <p:spPr/>
        <p:txBody>
          <a:bodyPr/>
          <a:lstStyle/>
          <a:p>
            <a:fld id="{981FF8B4-3FA6-42AB-BA92-F4F8F9B7FCF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additional information on surveillance activities and methods,</a:t>
            </a:r>
            <a:r>
              <a:rPr lang="en-US" baseline="0" dirty="0" smtClean="0"/>
              <a:t> see the USDA website.</a:t>
            </a:r>
            <a:endParaRPr lang="en-US" dirty="0"/>
          </a:p>
        </p:txBody>
      </p:sp>
      <p:sp>
        <p:nvSpPr>
          <p:cNvPr id="4" name="Slide Number Placeholder 3"/>
          <p:cNvSpPr>
            <a:spLocks noGrp="1"/>
          </p:cNvSpPr>
          <p:nvPr>
            <p:ph type="sldNum" sz="quarter" idx="10"/>
          </p:nvPr>
        </p:nvSpPr>
        <p:spPr/>
        <p:txBody>
          <a:bodyPr/>
          <a:lstStyle/>
          <a:p>
            <a:fld id="{981FF8B4-3FA6-42AB-BA92-F4F8F9B7FCF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17</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07057">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Surveillance involves the ongoing, systematic collection, analysis and interpretation of health-related data. Information gathered will be essential for the planning, implementation, and evaluation of actions necessary for disease prevention and control.  </a:t>
            </a:r>
            <a:endParaRPr lang="en-US" dirty="0"/>
          </a:p>
        </p:txBody>
      </p:sp>
      <p:sp>
        <p:nvSpPr>
          <p:cNvPr id="4" name="Slide Number Placeholder 3"/>
          <p:cNvSpPr>
            <a:spLocks noGrp="1"/>
          </p:cNvSpPr>
          <p:nvPr>
            <p:ph type="sldNum" sz="quarter" idx="10"/>
          </p:nvPr>
        </p:nvSpPr>
        <p:spPr/>
        <p:txBody>
          <a:bodyPr/>
          <a:lstStyle/>
          <a:p>
            <a:fld id="{981FF8B4-3FA6-42AB-BA92-F4F8F9B7FCF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057">
              <a:defRPr/>
            </a:pPr>
            <a:r>
              <a:rPr lang="en-US" dirty="0" smtClean="0"/>
              <a:t>Surveillance</a:t>
            </a:r>
            <a:r>
              <a:rPr lang="en-US" baseline="0" dirty="0" smtClean="0"/>
              <a:t> measures needed during an animal disease emergency will be determined by the situation and the goal of the response. However, surveillance efforts will be ongoing throughout any response. Early in the response, s</a:t>
            </a:r>
            <a:r>
              <a:rPr lang="en-US" dirty="0" smtClean="0"/>
              <a:t>urveillance efforts will be required to determine the extent of the outbreak so appropriate control areas can be defined.</a:t>
            </a:r>
            <a:r>
              <a:rPr lang="en-US" baseline="0" dirty="0" smtClean="0"/>
              <a:t> Detection of infected animals or premises provides valuable data about the magnitude and distribution of the outbreak. This information will aid in developing the response actions and control measures needed for the situation. As the response progresses, surveillance information will help to monitor for any changes in the distribution of cases and aid in evaluating the effectiveness of the outbreak control strategies. Ultimately, surveillance data will help prove a location, whether it is a premise, state, or the nation,  is free of the disease so that any trade limitations or restrictions that were made during the response can be lifted. [The map shows the reported cases (stars) of cattle tick fever and quarantine zones (yellow) established in Texas in 2009 to prevent further spread of the disease and its vectors – Source: USDA-APHIS-VS-ARS http://www.aphis.usda.gov/vs/ceah/ncahs/nsu/outlook/issue23_dec09/outlook_dec09_cattle_tick_surveillance.pdf]</a:t>
            </a:r>
            <a:endParaRPr lang="en-US" dirty="0"/>
          </a:p>
        </p:txBody>
      </p:sp>
      <p:sp>
        <p:nvSpPr>
          <p:cNvPr id="4" name="Slide Number Placeholder 3"/>
          <p:cNvSpPr>
            <a:spLocks noGrp="1"/>
          </p:cNvSpPr>
          <p:nvPr>
            <p:ph type="sldNum" sz="quarter" idx="10"/>
          </p:nvPr>
        </p:nvSpPr>
        <p:spPr/>
        <p:txBody>
          <a:bodyPr/>
          <a:lstStyle/>
          <a:p>
            <a:fld id="{981FF8B4-3FA6-42AB-BA92-F4F8F9B7FCF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conducting</a:t>
            </a:r>
            <a:r>
              <a:rPr lang="en-US" baseline="0" dirty="0" smtClean="0"/>
              <a:t> any surveillance activity, it is important to know what your goal and role will be. This will include knowing what information you will need to collect based on the goals of the response and the targeted disease. First you must know what the suspected or confirmed disease you are dealing with is. This will be important for determining how easily the organism is spread, and whether or not it affect humans (i.e., zoonotic ). Answers to these questions will help determine the level of personal protective equipment and biosecurity measures needed during surveillance activities. What is the incubation period for the pathogen? This information will help when determining how far forward or backward to go when gathering information during trace forwards or trace backs. How is the pathogen spread or transmitted? This will help to identify potential sources of the microorganism as well as potential means of spread to additional locations. </a:t>
            </a:r>
          </a:p>
        </p:txBody>
      </p:sp>
      <p:sp>
        <p:nvSpPr>
          <p:cNvPr id="4" name="Slide Number Placeholder 3"/>
          <p:cNvSpPr>
            <a:spLocks noGrp="1"/>
          </p:cNvSpPr>
          <p:nvPr>
            <p:ph type="sldNum" sz="quarter" idx="10"/>
          </p:nvPr>
        </p:nvSpPr>
        <p:spPr/>
        <p:txBody>
          <a:bodyPr/>
          <a:lstStyle/>
          <a:p>
            <a:fld id="{981FF8B4-3FA6-42AB-BA92-F4F8F9B7FCF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also need to know what type of data you need to be collecting.</a:t>
            </a:r>
            <a:r>
              <a:rPr lang="en-US" baseline="0" dirty="0" smtClean="0"/>
              <a:t> Will you be conducting visual inspections of animals looking for signs of illness? Will you need to collect specific diagnostic samples? If so, what are the sampling requirements. Will you be conducting farm surveys to determine parameters such as vaccination status, or environmental exposure to a particular disease vector, or any recent importation history.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057"/>
            <a:r>
              <a:rPr lang="en-US" dirty="0" smtClean="0"/>
              <a:t>If and when</a:t>
            </a:r>
            <a:r>
              <a:rPr lang="en-US" baseline="0" dirty="0" smtClean="0"/>
              <a:t> samples are collected, you will need to know what animals you need to collect from; this may include susceptible wildlife species. What is the sampling method? Will you be collecting blood samples, tissue samples? What is the needed sample size for a particular premises and should samples be from individual animals or are pooled samples needed? What will the sampling frequency be? Will it be daily, every other day, weekly? Much of this information will depend on the target pathogen and population size as well as the type of laboratory testing. The number of available personnel will also impact the level of and frequency of sampling that can be done. [Photo from Renee Dewell, Iowa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6433">
              <a:defRPr/>
            </a:pPr>
            <a:r>
              <a:rPr lang="en-US" dirty="0" smtClean="0"/>
              <a:t>An essential component of any surveillance activity is the case definition. This information </a:t>
            </a:r>
            <a:r>
              <a:rPr lang="en-US" baseline="0" dirty="0" smtClean="0"/>
              <a:t>establishes a set of uniform criteria used to define what information or cases will be included (or not included) in the collection. A case definition is based on clinical, epidemiological and/or laboratory parameters, such as clinical signs, morbidity and mortality rates or diagnostic test results, and should include the species to be tested, the specific geographic location, and the sampling time period based on the particular incubation period of the disease. </a:t>
            </a:r>
            <a:endParaRPr lang="en-US" dirty="0"/>
          </a:p>
        </p:txBody>
      </p:sp>
      <p:sp>
        <p:nvSpPr>
          <p:cNvPr id="4" name="Slide Number Placeholder 3"/>
          <p:cNvSpPr>
            <a:spLocks noGrp="1"/>
          </p:cNvSpPr>
          <p:nvPr>
            <p:ph type="sldNum" sz="quarter" idx="10"/>
          </p:nvPr>
        </p:nvSpPr>
        <p:spPr/>
        <p:txBody>
          <a:bodyPr/>
          <a:lstStyle/>
          <a:p>
            <a:fld id="{981FF8B4-3FA6-42AB-BA92-F4F8F9B7FCF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Case</a:t>
            </a:r>
            <a:r>
              <a:rPr lang="en-US" baseline="0" dirty="0" smtClean="0"/>
              <a:t>s</a:t>
            </a:r>
            <a:r>
              <a:rPr lang="en-US" dirty="0" smtClean="0"/>
              <a:t> are classified depending</a:t>
            </a:r>
            <a:r>
              <a:rPr lang="en-US" baseline="0" dirty="0" smtClean="0"/>
              <a:t> on specific criteria which represent increasing levels of certainty of a disease or pathogen’s presence. Case classifications include negative, suspect, presumptive positive and confirmed positive.  </a:t>
            </a:r>
            <a:r>
              <a:rPr lang="en-US" dirty="0" smtClean="0"/>
              <a:t>A</a:t>
            </a:r>
            <a:r>
              <a:rPr lang="en-US" baseline="0" dirty="0" smtClean="0"/>
              <a:t> negative case will be an animal that does not show any clinical signs consistent with the disease and has no positive laboratory results. A suspect case is an animal that has clinical signs consistent with the disease but, at that time, no confirmed laboratory result. A presumptive positive case is an animal that has clinical signs consistent with the disease and case definition in addition to a positive laboratory  result and additional epidemiological indicators of infection. A confirmed positive case is an animal that has clinical signs consistent with the case definition and a positive isolation and identification of the particular pathogen.</a:t>
            </a:r>
            <a:endParaRPr lang="en-US" dirty="0"/>
          </a:p>
        </p:txBody>
      </p:sp>
      <p:sp>
        <p:nvSpPr>
          <p:cNvPr id="4" name="Slide Number Placeholder 3"/>
          <p:cNvSpPr>
            <a:spLocks noGrp="1"/>
          </p:cNvSpPr>
          <p:nvPr>
            <p:ph type="sldNum" sz="quarter" idx="10"/>
          </p:nvPr>
        </p:nvSpPr>
        <p:spPr/>
        <p:txBody>
          <a:bodyPr/>
          <a:lstStyle/>
          <a:p>
            <a:fld id="{981FF8B4-3FA6-42AB-BA92-F4F8F9B7FCF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example, let’s look at a sample case definition for highly pathogenic avian influenza, a highly contagious viral disease of poultry.</a:t>
            </a:r>
            <a:r>
              <a:rPr lang="en-US" baseline="0" dirty="0" smtClean="0"/>
              <a:t> Here the definition of a suspect case includes any bird or animal with clinical signs consistent with HPAI. Note: clinical signs of the disease must be known and usually accompany a case definition. A presumptive positive case is one where the bird or animal has clinical signs, but there is also a positive laboratory result (commonly a screening type test) as well as epidemiological indication of the disease (e.g., contact with infected animal). A confirmed positive case is one in which the diagnostic laboratory has completed the confirmatory testing, which is generally isolation and identification of the pathogen.</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Surveillance: Overview</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Surveillance: Overview</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Surveillance: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Surveillance: Overview</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Surveillance: Overview</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Surveillance: Overview</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Surveillance: Overview</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Surveillance: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Surveillance: Overview</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phis.usda.gov/vs/nahss/resources.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Surveillance</a:t>
            </a:r>
            <a:br>
              <a:rPr lang="en-US" dirty="0" smtClean="0"/>
            </a:br>
            <a:r>
              <a:rPr lang="en-US" dirty="0" smtClean="0"/>
              <a:t>During Animal Disease Emergencies</a:t>
            </a:r>
            <a:endParaRPr lang="en-US" dirty="0"/>
          </a:p>
        </p:txBody>
      </p:sp>
      <p:sp>
        <p:nvSpPr>
          <p:cNvPr id="5" name="Subtitle 4"/>
          <p:cNvSpPr>
            <a:spLocks noGrp="1"/>
          </p:cNvSpPr>
          <p:nvPr>
            <p:ph type="subTitle" idx="1"/>
          </p:nvPr>
        </p:nvSpPr>
        <p:spPr>
          <a:xfrm>
            <a:off x="1371600" y="3962400"/>
            <a:ext cx="6400800" cy="838200"/>
          </a:xfrm>
        </p:spPr>
        <p:txBody>
          <a:bodyPr/>
          <a:lstStyle/>
          <a:p>
            <a:r>
              <a:rPr lang="en-US" i="1" dirty="0" smtClean="0"/>
              <a:t>Overview</a:t>
            </a:r>
            <a:endParaRPr lang="en-US" i="1" dirty="0"/>
          </a:p>
        </p:txBody>
      </p:sp>
    </p:spTree>
    <p:extLst>
      <p:ext uri="{BB962C8B-B14F-4D97-AF65-F5344CB8AC3E}">
        <p14:creationId xmlns:p14="http://schemas.microsoft.com/office/powerpoint/2010/main" val="1046443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Premises Classification</a:t>
            </a:r>
            <a:endParaRPr lang="en-US" dirty="0"/>
          </a:p>
        </p:txBody>
      </p:sp>
      <p:sp>
        <p:nvSpPr>
          <p:cNvPr id="7" name="Content Placeholder 6"/>
          <p:cNvSpPr>
            <a:spLocks noGrp="1"/>
          </p:cNvSpPr>
          <p:nvPr>
            <p:ph sz="half" idx="1"/>
          </p:nvPr>
        </p:nvSpPr>
        <p:spPr/>
        <p:txBody>
          <a:bodyPr>
            <a:normAutofit fontScale="92500" lnSpcReduction="20000"/>
          </a:bodyPr>
          <a:lstStyle/>
          <a:p>
            <a:r>
              <a:rPr lang="en-US" b="1" dirty="0" smtClean="0">
                <a:solidFill>
                  <a:srgbClr val="CC0000"/>
                </a:solidFill>
                <a:effectLst>
                  <a:outerShdw blurRad="38100" dist="38100" dir="2700000" algn="tl">
                    <a:srgbClr val="000000">
                      <a:alpha val="43137"/>
                    </a:srgbClr>
                  </a:outerShdw>
                </a:effectLst>
              </a:rPr>
              <a:t>Infected Premises</a:t>
            </a:r>
          </a:p>
          <a:p>
            <a:pPr lvl="1"/>
            <a:r>
              <a:rPr lang="en-US" dirty="0" smtClean="0"/>
              <a:t>A presumptive positive or confirmed positive case exists</a:t>
            </a:r>
          </a:p>
          <a:p>
            <a:r>
              <a:rPr lang="en-US" b="1" dirty="0" smtClean="0">
                <a:solidFill>
                  <a:srgbClr val="F26336"/>
                </a:solidFill>
                <a:effectLst>
                  <a:outerShdw blurRad="38100" dist="38100" dir="2700000" algn="tl">
                    <a:srgbClr val="000000">
                      <a:alpha val="43137"/>
                    </a:srgbClr>
                  </a:outerShdw>
                </a:effectLst>
              </a:rPr>
              <a:t>Contact Premises</a:t>
            </a:r>
          </a:p>
          <a:p>
            <a:pPr lvl="1"/>
            <a:r>
              <a:rPr lang="en-US" dirty="0" smtClean="0"/>
              <a:t>Susceptible animals exposed directly or indirectly to IP</a:t>
            </a:r>
          </a:p>
          <a:p>
            <a:r>
              <a:rPr lang="en-US" b="1" dirty="0" smtClean="0">
                <a:solidFill>
                  <a:srgbClr val="EEB500"/>
                </a:solidFill>
                <a:effectLst>
                  <a:outerShdw blurRad="38100" dist="38100" dir="2700000" algn="tl">
                    <a:srgbClr val="000000">
                      <a:alpha val="43137"/>
                    </a:srgbClr>
                  </a:outerShdw>
                </a:effectLst>
              </a:rPr>
              <a:t>Suspect Premises</a:t>
            </a:r>
          </a:p>
          <a:p>
            <a:pPr lvl="1"/>
            <a:r>
              <a:rPr lang="en-US" dirty="0" smtClean="0"/>
              <a:t>Susceptible animals under investigation for clinical signs compatible to case definition</a:t>
            </a:r>
            <a:endParaRPr lang="en-US" dirty="0"/>
          </a:p>
        </p:txBody>
      </p:sp>
      <p:sp>
        <p:nvSpPr>
          <p:cNvPr id="8" name="Content Placeholder 7"/>
          <p:cNvSpPr>
            <a:spLocks noGrp="1"/>
          </p:cNvSpPr>
          <p:nvPr>
            <p:ph sz="half" idx="2"/>
          </p:nvPr>
        </p:nvSpPr>
        <p:spPr/>
        <p:txBody>
          <a:bodyPr>
            <a:normAutofit fontScale="92500" lnSpcReduction="20000"/>
          </a:bodyPr>
          <a:lstStyle/>
          <a:p>
            <a:r>
              <a:rPr lang="en-US" b="1" dirty="0" smtClean="0">
                <a:solidFill>
                  <a:schemeClr val="accent6">
                    <a:lumMod val="75000"/>
                  </a:schemeClr>
                </a:solidFill>
                <a:effectLst>
                  <a:outerShdw blurRad="38100" dist="38100" dir="2700000" algn="tl">
                    <a:srgbClr val="000000">
                      <a:alpha val="43137"/>
                    </a:srgbClr>
                  </a:outerShdw>
                </a:effectLst>
              </a:rPr>
              <a:t>At-Risk Premises</a:t>
            </a:r>
          </a:p>
          <a:p>
            <a:pPr lvl="1"/>
            <a:r>
              <a:rPr lang="en-US" dirty="0" smtClean="0"/>
              <a:t>Geographically close to infected premises</a:t>
            </a:r>
          </a:p>
          <a:p>
            <a:pPr lvl="1"/>
            <a:r>
              <a:rPr lang="en-US" dirty="0" smtClean="0"/>
              <a:t>Susceptible animals but none have clinical signs compatible with disease</a:t>
            </a:r>
          </a:p>
          <a:p>
            <a:r>
              <a:rPr lang="en-US" b="1" dirty="0" smtClean="0">
                <a:solidFill>
                  <a:schemeClr val="bg2">
                    <a:lumMod val="50000"/>
                  </a:schemeClr>
                </a:solidFill>
                <a:effectLst>
                  <a:outerShdw blurRad="38100" dist="38100" dir="2700000" algn="tl">
                    <a:srgbClr val="000000">
                      <a:alpha val="43137"/>
                    </a:srgbClr>
                  </a:outerShdw>
                </a:effectLst>
              </a:rPr>
              <a:t>Free Premises</a:t>
            </a:r>
          </a:p>
          <a:p>
            <a:pPr lvl="1"/>
            <a:r>
              <a:rPr lang="en-US" dirty="0" smtClean="0"/>
              <a:t>No contact with infected premises and no suspect case</a:t>
            </a:r>
          </a:p>
        </p:txBody>
      </p:sp>
      <p:sp>
        <p:nvSpPr>
          <p:cNvPr id="12" name="Date Placeholder 11"/>
          <p:cNvSpPr>
            <a:spLocks noGrp="1"/>
          </p:cNvSpPr>
          <p:nvPr>
            <p:ph type="dt" sz="half" idx="10"/>
          </p:nvPr>
        </p:nvSpPr>
        <p:spPr/>
        <p:txBody>
          <a:bodyPr/>
          <a:lstStyle/>
          <a:p>
            <a:r>
              <a:rPr lang="en-US" smtClean="0"/>
              <a:t>Just In Time Training</a:t>
            </a:r>
            <a:endParaRPr lang="en-US" dirty="0"/>
          </a:p>
        </p:txBody>
      </p:sp>
      <p:sp>
        <p:nvSpPr>
          <p:cNvPr id="13" name="Footer Placeholder 12"/>
          <p:cNvSpPr>
            <a:spLocks noGrp="1"/>
          </p:cNvSpPr>
          <p:nvPr>
            <p:ph type="ftr" sz="quarter" idx="3"/>
          </p:nvPr>
        </p:nvSpPr>
        <p:spPr/>
        <p:txBody>
          <a:bodyPr/>
          <a:lstStyle/>
          <a:p>
            <a:pPr algn="r"/>
            <a:r>
              <a:rPr lang="en-US" smtClean="0"/>
              <a:t>Surveillance: Overview</a:t>
            </a:r>
            <a:endParaRPr lang="en-US" dirty="0"/>
          </a:p>
        </p:txBody>
      </p:sp>
    </p:spTree>
    <p:extLst>
      <p:ext uri="{BB962C8B-B14F-4D97-AF65-F5344CB8AC3E}">
        <p14:creationId xmlns:p14="http://schemas.microsoft.com/office/powerpoint/2010/main" val="404054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Surveillance: Overview</a:t>
            </a:r>
            <a:endParaRPr lang="en-US" dirty="0"/>
          </a:p>
        </p:txBody>
      </p:sp>
      <p:pic>
        <p:nvPicPr>
          <p:cNvPr id="6" name="Picture 4" descr="surveillance_zones4"/>
          <p:cNvPicPr>
            <a:picLocks noChangeAspect="1" noChangeArrowheads="1"/>
          </p:cNvPicPr>
          <p:nvPr/>
        </p:nvPicPr>
        <p:blipFill>
          <a:blip r:embed="rId3" cstate="print"/>
          <a:srcRect/>
          <a:stretch>
            <a:fillRect/>
          </a:stretch>
        </p:blipFill>
        <p:spPr bwMode="auto">
          <a:xfrm>
            <a:off x="762000" y="423863"/>
            <a:ext cx="7543800" cy="5949950"/>
          </a:xfrm>
          <a:prstGeom prst="rect">
            <a:avLst/>
          </a:prstGeom>
          <a:noFill/>
          <a:ln w="28575">
            <a:solidFill>
              <a:srgbClr val="F26336"/>
            </a:solidFill>
            <a:miter lim="800000"/>
            <a:headEnd/>
            <a:tailEnd/>
          </a:ln>
        </p:spPr>
      </p:pic>
    </p:spTree>
    <p:extLst>
      <p:ext uri="{BB962C8B-B14F-4D97-AF65-F5344CB8AC3E}">
        <p14:creationId xmlns:p14="http://schemas.microsoft.com/office/powerpoint/2010/main" val="3684861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Tracing</a:t>
            </a:r>
            <a:endParaRPr lang="en-US" dirty="0"/>
          </a:p>
        </p:txBody>
      </p:sp>
      <p:sp>
        <p:nvSpPr>
          <p:cNvPr id="3" name="Content Placeholder 2"/>
          <p:cNvSpPr>
            <a:spLocks noGrp="1"/>
          </p:cNvSpPr>
          <p:nvPr>
            <p:ph idx="1"/>
          </p:nvPr>
        </p:nvSpPr>
        <p:spPr>
          <a:xfrm>
            <a:off x="457200" y="1600200"/>
            <a:ext cx="6248400" cy="4648200"/>
          </a:xfrm>
        </p:spPr>
        <p:txBody>
          <a:bodyPr>
            <a:normAutofit/>
          </a:bodyPr>
          <a:lstStyle/>
          <a:p>
            <a:r>
              <a:rPr lang="en-US" dirty="0" smtClean="0"/>
              <a:t>Trace-backs</a:t>
            </a:r>
          </a:p>
          <a:p>
            <a:pPr lvl="1"/>
            <a:r>
              <a:rPr lang="en-US" dirty="0" smtClean="0"/>
              <a:t>Tracing origin of animals brought onto infected premises</a:t>
            </a:r>
          </a:p>
          <a:p>
            <a:r>
              <a:rPr lang="en-US" dirty="0" smtClean="0"/>
              <a:t>Trace-forwards</a:t>
            </a:r>
          </a:p>
          <a:p>
            <a:pPr lvl="1"/>
            <a:r>
              <a:rPr lang="en-US" dirty="0" smtClean="0"/>
              <a:t>Tracing locations of animals that have left infected premises and might be infected</a:t>
            </a:r>
            <a:endParaRPr lang="en-US" dirty="0"/>
          </a:p>
        </p:txBody>
      </p:sp>
      <p:sp>
        <p:nvSpPr>
          <p:cNvPr id="9" name="Date Placeholder 8"/>
          <p:cNvSpPr>
            <a:spLocks noGrp="1"/>
          </p:cNvSpPr>
          <p:nvPr>
            <p:ph type="dt" sz="half" idx="2"/>
          </p:nvPr>
        </p:nvSpPr>
        <p:spPr/>
        <p:txBody>
          <a:bodyPr/>
          <a:lstStyle/>
          <a:p>
            <a:r>
              <a:rPr lang="en-US" smtClean="0"/>
              <a:t>Just In Time Training</a:t>
            </a:r>
            <a:endParaRPr lang="en-US" dirty="0"/>
          </a:p>
        </p:txBody>
      </p:sp>
      <p:sp>
        <p:nvSpPr>
          <p:cNvPr id="10" name="Footer Placeholder 9"/>
          <p:cNvSpPr>
            <a:spLocks noGrp="1"/>
          </p:cNvSpPr>
          <p:nvPr>
            <p:ph type="ftr" sz="quarter" idx="3"/>
          </p:nvPr>
        </p:nvSpPr>
        <p:spPr/>
        <p:txBody>
          <a:bodyPr/>
          <a:lstStyle/>
          <a:p>
            <a:pPr algn="r"/>
            <a:r>
              <a:rPr lang="en-US" smtClean="0"/>
              <a:t>Surveillance: Overview</a:t>
            </a:r>
            <a:endParaRPr lang="en-US" dirty="0"/>
          </a:p>
        </p:txBody>
      </p:sp>
      <p:pic>
        <p:nvPicPr>
          <p:cNvPr id="5" name="Content Placeholder 4" descr="person on telephone.png"/>
          <p:cNvPicPr>
            <a:picLocks noGrp="1" noChangeAspect="1"/>
          </p:cNvPicPr>
          <p:nvPr>
            <p:ph sz="half" idx="4294967295"/>
          </p:nvPr>
        </p:nvPicPr>
        <p:blipFill>
          <a:blip r:embed="rId3" cstate="print"/>
          <a:srcRect l="7273" t="2458" r="1818" b="4147"/>
          <a:stretch>
            <a:fillRect/>
          </a:stretch>
        </p:blipFill>
        <p:spPr>
          <a:xfrm>
            <a:off x="6938963" y="1676400"/>
            <a:ext cx="2205037" cy="3352800"/>
          </a:xfrm>
          <a:ln w="28575">
            <a:solidFill>
              <a:srgbClr val="F26336"/>
            </a:solidFill>
          </a:ln>
        </p:spPr>
      </p:pic>
    </p:spTree>
    <p:extLst>
      <p:ext uri="{BB962C8B-B14F-4D97-AF65-F5344CB8AC3E}">
        <p14:creationId xmlns:p14="http://schemas.microsoft.com/office/powerpoint/2010/main" val="1313991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Tracing</a:t>
            </a:r>
            <a:endParaRPr lang="en-US" dirty="0"/>
          </a:p>
        </p:txBody>
      </p:sp>
      <p:sp>
        <p:nvSpPr>
          <p:cNvPr id="3" name="Content Placeholder 2"/>
          <p:cNvSpPr>
            <a:spLocks noGrp="1"/>
          </p:cNvSpPr>
          <p:nvPr>
            <p:ph idx="1"/>
          </p:nvPr>
        </p:nvSpPr>
        <p:spPr/>
        <p:txBody>
          <a:bodyPr/>
          <a:lstStyle/>
          <a:p>
            <a:r>
              <a:rPr lang="en-US" dirty="0" smtClean="0"/>
              <a:t>Complete contact tracing will include</a:t>
            </a:r>
          </a:p>
          <a:p>
            <a:pPr lvl="1"/>
            <a:r>
              <a:rPr lang="en-US" dirty="0" smtClean="0"/>
              <a:t>Animals</a:t>
            </a:r>
          </a:p>
          <a:p>
            <a:pPr lvl="1"/>
            <a:r>
              <a:rPr lang="en-US" dirty="0" smtClean="0"/>
              <a:t>Vehicles</a:t>
            </a:r>
          </a:p>
          <a:p>
            <a:pPr lvl="1"/>
            <a:r>
              <a:rPr lang="en-US" dirty="0" smtClean="0"/>
              <a:t>People</a:t>
            </a:r>
          </a:p>
          <a:p>
            <a:pPr lvl="1"/>
            <a:r>
              <a:rPr lang="en-US" dirty="0" smtClean="0"/>
              <a:t>Food products</a:t>
            </a:r>
          </a:p>
          <a:p>
            <a:pPr lvl="1"/>
            <a:r>
              <a:rPr lang="en-US" dirty="0" smtClean="0"/>
              <a:t>Animal products</a:t>
            </a:r>
          </a:p>
          <a:p>
            <a:r>
              <a:rPr lang="en-US" dirty="0" smtClean="0"/>
              <a:t>Take into account modes of transmission</a:t>
            </a:r>
          </a:p>
        </p:txBody>
      </p:sp>
      <p:sp>
        <p:nvSpPr>
          <p:cNvPr id="10" name="Date Placeholder 9"/>
          <p:cNvSpPr>
            <a:spLocks noGrp="1"/>
          </p:cNvSpPr>
          <p:nvPr>
            <p:ph type="dt" sz="half" idx="2"/>
          </p:nvPr>
        </p:nvSpPr>
        <p:spPr/>
        <p:txBody>
          <a:bodyPr/>
          <a:lstStyle/>
          <a:p>
            <a:r>
              <a:rPr lang="en-US" smtClean="0"/>
              <a:t>Just In Time Training</a:t>
            </a:r>
            <a:endParaRPr lang="en-US" dirty="0"/>
          </a:p>
        </p:txBody>
      </p:sp>
      <p:sp>
        <p:nvSpPr>
          <p:cNvPr id="11" name="Footer Placeholder 10"/>
          <p:cNvSpPr>
            <a:spLocks noGrp="1"/>
          </p:cNvSpPr>
          <p:nvPr>
            <p:ph type="ftr" sz="quarter" idx="3"/>
          </p:nvPr>
        </p:nvSpPr>
        <p:spPr/>
        <p:txBody>
          <a:bodyPr/>
          <a:lstStyle/>
          <a:p>
            <a:pPr algn="r"/>
            <a:r>
              <a:rPr lang="en-US" smtClean="0"/>
              <a:t>Surveillance: Overview</a:t>
            </a:r>
            <a:endParaRPr lang="en-US" dirty="0"/>
          </a:p>
        </p:txBody>
      </p:sp>
      <p:pic>
        <p:nvPicPr>
          <p:cNvPr id="5" name="Content Placeholder 4" descr="truck.png"/>
          <p:cNvPicPr>
            <a:picLocks noGrp="1" noChangeAspect="1"/>
          </p:cNvPicPr>
          <p:nvPr>
            <p:ph sz="half" idx="4294967295"/>
          </p:nvPr>
        </p:nvPicPr>
        <p:blipFill>
          <a:blip r:embed="rId3" cstate="print"/>
          <a:srcRect l="2234" t="5263" r="1542" b="5263"/>
          <a:stretch>
            <a:fillRect/>
          </a:stretch>
        </p:blipFill>
        <p:spPr>
          <a:xfrm>
            <a:off x="4481513" y="2286000"/>
            <a:ext cx="4662487" cy="1524000"/>
          </a:xfrm>
          <a:ln w="28575">
            <a:solidFill>
              <a:srgbClr val="F26336"/>
            </a:solidFill>
          </a:ln>
        </p:spPr>
      </p:pic>
    </p:spTree>
    <p:extLst>
      <p:ext uri="{BB962C8B-B14F-4D97-AF65-F5344CB8AC3E}">
        <p14:creationId xmlns:p14="http://schemas.microsoft.com/office/powerpoint/2010/main" val="2755631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Biosecurity and Safety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Biosecurity: </a:t>
            </a:r>
          </a:p>
          <a:p>
            <a:pPr lvl="1"/>
            <a:r>
              <a:rPr lang="en-US" dirty="0" smtClean="0"/>
              <a:t>Prevent spread</a:t>
            </a:r>
          </a:p>
          <a:p>
            <a:r>
              <a:rPr lang="en-US" dirty="0" smtClean="0"/>
              <a:t>Safety</a:t>
            </a:r>
          </a:p>
          <a:p>
            <a:pPr lvl="1"/>
            <a:r>
              <a:rPr lang="en-US" dirty="0" smtClean="0"/>
              <a:t>Zoonotic disease</a:t>
            </a:r>
          </a:p>
          <a:p>
            <a:r>
              <a:rPr lang="en-US" dirty="0" smtClean="0"/>
              <a:t>Personal Protective</a:t>
            </a:r>
            <a:br>
              <a:rPr lang="en-US" dirty="0" smtClean="0"/>
            </a:br>
            <a:r>
              <a:rPr lang="en-US" dirty="0" smtClean="0"/>
              <a:t>Equipment</a:t>
            </a:r>
          </a:p>
          <a:p>
            <a:pPr lvl="1"/>
            <a:r>
              <a:rPr lang="en-US" dirty="0" smtClean="0"/>
              <a:t>Coveralls, boots, gloves</a:t>
            </a:r>
          </a:p>
          <a:p>
            <a:pPr lvl="1"/>
            <a:r>
              <a:rPr lang="en-US" dirty="0" smtClean="0"/>
              <a:t>Zoonoses: masks or respirators</a:t>
            </a:r>
          </a:p>
          <a:p>
            <a:pPr lvl="1"/>
            <a:r>
              <a:rPr lang="en-US" dirty="0" smtClean="0"/>
              <a:t>Sample collection: goggles or face shield</a:t>
            </a:r>
          </a:p>
          <a:p>
            <a:r>
              <a:rPr lang="en-US" dirty="0" smtClean="0"/>
              <a:t>Disinfection</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Surveillance: Overview</a:t>
            </a:r>
            <a:endParaRPr lang="en-US" dirty="0"/>
          </a:p>
        </p:txBody>
      </p:sp>
      <p:pic>
        <p:nvPicPr>
          <p:cNvPr id="2050" name="Picture 2" descr="C:\Documents and Settings\gdvorak\My Documents\My Pictures\Emergency Response\FADD Investigation_Tim Smith\2 Put on PPE.jpg"/>
          <p:cNvPicPr>
            <a:picLocks noChangeAspect="1" noChangeArrowheads="1"/>
          </p:cNvPicPr>
          <p:nvPr/>
        </p:nvPicPr>
        <p:blipFill>
          <a:blip r:embed="rId3" cstate="print"/>
          <a:srcRect/>
          <a:stretch>
            <a:fillRect/>
          </a:stretch>
        </p:blipFill>
        <p:spPr bwMode="auto">
          <a:xfrm>
            <a:off x="5029200" y="1676400"/>
            <a:ext cx="3556000" cy="2667000"/>
          </a:xfrm>
          <a:prstGeom prst="rect">
            <a:avLst/>
          </a:prstGeom>
          <a:noFill/>
          <a:ln w="28575">
            <a:solidFill>
              <a:srgbClr val="F26336"/>
            </a:solidFill>
          </a:ln>
        </p:spPr>
      </p:pic>
    </p:spTree>
    <p:extLst>
      <p:ext uri="{BB962C8B-B14F-4D97-AF65-F5344CB8AC3E}">
        <p14:creationId xmlns:p14="http://schemas.microsoft.com/office/powerpoint/2010/main" val="150826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 Interaction</a:t>
            </a:r>
            <a:endParaRPr lang="en-US" dirty="0"/>
          </a:p>
        </p:txBody>
      </p:sp>
      <p:sp>
        <p:nvSpPr>
          <p:cNvPr id="12" name="Content Placeholder 11"/>
          <p:cNvSpPr>
            <a:spLocks noGrp="1"/>
          </p:cNvSpPr>
          <p:nvPr>
            <p:ph idx="1"/>
          </p:nvPr>
        </p:nvSpPr>
        <p:spPr/>
        <p:txBody>
          <a:bodyPr>
            <a:normAutofit/>
          </a:bodyPr>
          <a:lstStyle/>
          <a:p>
            <a:pPr>
              <a:lnSpc>
                <a:spcPct val="90000"/>
              </a:lnSpc>
            </a:pPr>
            <a:r>
              <a:rPr lang="en-US" dirty="0" smtClean="0"/>
              <a:t>Access to private premises</a:t>
            </a:r>
          </a:p>
          <a:p>
            <a:pPr lvl="1">
              <a:lnSpc>
                <a:spcPct val="90000"/>
              </a:lnSpc>
            </a:pPr>
            <a:r>
              <a:rPr lang="en-US" dirty="0" smtClean="0"/>
              <a:t>Owners may react differently </a:t>
            </a:r>
          </a:p>
          <a:p>
            <a:pPr>
              <a:lnSpc>
                <a:spcPct val="90000"/>
              </a:lnSpc>
            </a:pPr>
            <a:r>
              <a:rPr lang="en-US" dirty="0" smtClean="0"/>
              <a:t>Guidelines</a:t>
            </a:r>
          </a:p>
          <a:p>
            <a:pPr lvl="1">
              <a:lnSpc>
                <a:spcPct val="90000"/>
              </a:lnSpc>
            </a:pPr>
            <a:r>
              <a:rPr lang="en-US" dirty="0" smtClean="0"/>
              <a:t>Travel in teams</a:t>
            </a:r>
          </a:p>
          <a:p>
            <a:pPr lvl="1">
              <a:lnSpc>
                <a:spcPct val="90000"/>
              </a:lnSpc>
            </a:pPr>
            <a:r>
              <a:rPr lang="en-US" dirty="0" smtClean="0"/>
              <a:t>Cell phones are necessary</a:t>
            </a:r>
          </a:p>
          <a:p>
            <a:pPr lvl="1">
              <a:lnSpc>
                <a:spcPct val="90000"/>
              </a:lnSpc>
            </a:pPr>
            <a:r>
              <a:rPr lang="en-US" dirty="0" smtClean="0"/>
              <a:t>Introduce yourself and purpose</a:t>
            </a:r>
          </a:p>
          <a:p>
            <a:pPr lvl="1">
              <a:lnSpc>
                <a:spcPct val="90000"/>
              </a:lnSpc>
            </a:pPr>
            <a:r>
              <a:rPr lang="en-US" dirty="0" smtClean="0"/>
              <a:t>Avoid confrontation</a:t>
            </a:r>
          </a:p>
          <a:p>
            <a:pPr lvl="1">
              <a:lnSpc>
                <a:spcPct val="90000"/>
              </a:lnSpc>
            </a:pPr>
            <a:r>
              <a:rPr lang="en-US" dirty="0" smtClean="0"/>
              <a:t>Leave if safety concerns exist</a:t>
            </a:r>
          </a:p>
        </p:txBody>
      </p:sp>
      <p:sp>
        <p:nvSpPr>
          <p:cNvPr id="10" name="Date Placeholder 9"/>
          <p:cNvSpPr>
            <a:spLocks noGrp="1"/>
          </p:cNvSpPr>
          <p:nvPr>
            <p:ph type="dt" sz="half" idx="2"/>
          </p:nvPr>
        </p:nvSpPr>
        <p:spPr/>
        <p:txBody>
          <a:bodyPr/>
          <a:lstStyle/>
          <a:p>
            <a:r>
              <a:rPr lang="en-US" smtClean="0"/>
              <a:t>Just In Time Training</a:t>
            </a:r>
            <a:endParaRPr lang="en-US" dirty="0"/>
          </a:p>
        </p:txBody>
      </p:sp>
      <p:sp>
        <p:nvSpPr>
          <p:cNvPr id="11" name="Footer Placeholder 10"/>
          <p:cNvSpPr>
            <a:spLocks noGrp="1"/>
          </p:cNvSpPr>
          <p:nvPr>
            <p:ph type="ftr" sz="quarter" idx="3"/>
          </p:nvPr>
        </p:nvSpPr>
        <p:spPr/>
        <p:txBody>
          <a:bodyPr/>
          <a:lstStyle/>
          <a:p>
            <a:pPr algn="r"/>
            <a:r>
              <a:rPr lang="en-US" dirty="0" smtClean="0"/>
              <a:t>Surveillance: Overview</a:t>
            </a:r>
            <a:endParaRPr lang="en-US" dirty="0"/>
          </a:p>
        </p:txBody>
      </p:sp>
    </p:spTree>
    <p:extLst>
      <p:ext uri="{BB962C8B-B14F-4D97-AF65-F5344CB8AC3E}">
        <p14:creationId xmlns:p14="http://schemas.microsoft.com/office/powerpoint/2010/main" val="2647054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5" name="Content Placeholder 4"/>
          <p:cNvSpPr>
            <a:spLocks noGrp="1"/>
          </p:cNvSpPr>
          <p:nvPr>
            <p:ph idx="1"/>
          </p:nvPr>
        </p:nvSpPr>
        <p:spPr/>
        <p:txBody>
          <a:bodyPr>
            <a:normAutofit/>
          </a:bodyPr>
          <a:lstStyle/>
          <a:p>
            <a:r>
              <a:rPr lang="en-US" dirty="0" smtClean="0"/>
              <a:t>USDA Resources for Conducting Animal Health Surveillance</a:t>
            </a:r>
          </a:p>
          <a:p>
            <a:pPr lvl="1"/>
            <a:r>
              <a:rPr lang="en-US" dirty="0" smtClean="0"/>
              <a:t>Surveillance and Data Standards</a:t>
            </a:r>
          </a:p>
          <a:p>
            <a:pPr lvl="1"/>
            <a:r>
              <a:rPr lang="en-US" dirty="0" smtClean="0"/>
              <a:t>Guidelines for Developing Animal Health Surveillance Plans</a:t>
            </a:r>
          </a:p>
          <a:p>
            <a:pPr lvl="1"/>
            <a:r>
              <a:rPr lang="en-US" sz="2000" dirty="0" smtClean="0">
                <a:hlinkClick r:id="rId3"/>
              </a:rPr>
              <a:t>http://www.aphis.usda.gov/vs/nahss/resources.htm</a:t>
            </a:r>
            <a:endParaRPr lang="en-US" sz="2000" dirty="0" smtClean="0"/>
          </a:p>
          <a:p>
            <a:r>
              <a:rPr lang="en-US" dirty="0" smtClean="0"/>
              <a:t>Animal Disease Surveillance Survey Systems, MD </a:t>
            </a:r>
            <a:r>
              <a:rPr lang="en-US" dirty="0" err="1" smtClean="0"/>
              <a:t>Salman</a:t>
            </a:r>
            <a:r>
              <a:rPr lang="en-US" dirty="0" smtClean="0"/>
              <a:t> Editor. 2003. Blackwell Publishing, Ames</a:t>
            </a:r>
            <a:endParaRPr lang="en-US" dirty="0"/>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8" name="Footer Placeholder 7"/>
          <p:cNvSpPr>
            <a:spLocks noGrp="1"/>
          </p:cNvSpPr>
          <p:nvPr>
            <p:ph type="ftr" sz="quarter" idx="3"/>
          </p:nvPr>
        </p:nvSpPr>
        <p:spPr/>
        <p:txBody>
          <a:bodyPr/>
          <a:lstStyle/>
          <a:p>
            <a:pPr algn="r"/>
            <a:r>
              <a:rPr lang="en-US" dirty="0" smtClean="0"/>
              <a:t>Surveillance: Overview</a:t>
            </a:r>
            <a:endParaRPr lang="en-US" dirty="0"/>
          </a:p>
        </p:txBody>
      </p:sp>
    </p:spTree>
    <p:extLst>
      <p:ext uri="{BB962C8B-B14F-4D97-AF65-F5344CB8AC3E}">
        <p14:creationId xmlns:p14="http://schemas.microsoft.com/office/powerpoint/2010/main" val="3542093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Sarah Viera, MPH,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5248928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a:t>
            </a:r>
            <a:endParaRPr lang="en-US" dirty="0"/>
          </a:p>
        </p:txBody>
      </p:sp>
      <p:sp>
        <p:nvSpPr>
          <p:cNvPr id="3" name="Content Placeholder 2"/>
          <p:cNvSpPr>
            <a:spLocks noGrp="1"/>
          </p:cNvSpPr>
          <p:nvPr>
            <p:ph idx="1"/>
          </p:nvPr>
        </p:nvSpPr>
        <p:spPr/>
        <p:txBody>
          <a:bodyPr/>
          <a:lstStyle/>
          <a:p>
            <a:r>
              <a:rPr lang="en-US" dirty="0" smtClean="0"/>
              <a:t>Ongoing, systematic collection, analysis, and interpretation of health-related data </a:t>
            </a:r>
          </a:p>
          <a:p>
            <a:r>
              <a:rPr lang="en-US" dirty="0" smtClean="0"/>
              <a:t>Essential for planning, implementation, and evaluation</a:t>
            </a:r>
          </a:p>
          <a:p>
            <a:r>
              <a:rPr lang="en-US" dirty="0" smtClean="0"/>
              <a:t>Disease prevention and control measures</a:t>
            </a:r>
            <a:endParaRPr lang="en-US" dirty="0"/>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8" name="Footer Placeholder 7"/>
          <p:cNvSpPr>
            <a:spLocks noGrp="1"/>
          </p:cNvSpPr>
          <p:nvPr>
            <p:ph type="ftr" sz="quarter" idx="3"/>
          </p:nvPr>
        </p:nvSpPr>
        <p:spPr/>
        <p:txBody>
          <a:bodyPr/>
          <a:lstStyle/>
          <a:p>
            <a:pPr algn="r"/>
            <a:r>
              <a:rPr lang="en-US" dirty="0" smtClean="0"/>
              <a:t>Surveillance: Overview</a:t>
            </a:r>
            <a:endParaRPr lang="en-US" dirty="0"/>
          </a:p>
        </p:txBody>
      </p:sp>
    </p:spTree>
    <p:extLst>
      <p:ext uri="{BB962C8B-B14F-4D97-AF65-F5344CB8AC3E}">
        <p14:creationId xmlns:p14="http://schemas.microsoft.com/office/powerpoint/2010/main" val="3746648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143000"/>
            <a:ext cx="3962400" cy="2031325"/>
          </a:xfrm>
          <a:prstGeom prst="rect">
            <a:avLst/>
          </a:prstGeom>
          <a:noFill/>
        </p:spPr>
        <p:txBody>
          <a:bodyPr wrap="square" rtlCol="0">
            <a:spAutoFit/>
          </a:bodyPr>
          <a:lstStyle/>
          <a:p>
            <a:pPr>
              <a:buFont typeface="Arial" pitchFamily="34" charset="0"/>
              <a:buChar char="•"/>
            </a:pPr>
            <a:endParaRPr lang="en-US" b="1" dirty="0" smtClean="0">
              <a:latin typeface="Tahoma" pitchFamily="34" charset="0"/>
            </a:endParaRPr>
          </a:p>
          <a:p>
            <a:pPr>
              <a:buFont typeface="Arial" pitchFamily="34" charset="0"/>
              <a:buChar char="•"/>
            </a:pPr>
            <a:endParaRPr lang="en-US" b="1" dirty="0" smtClean="0">
              <a:latin typeface="Tahoma" pitchFamily="34" charset="0"/>
            </a:endParaRPr>
          </a:p>
          <a:p>
            <a:pPr>
              <a:buFont typeface="Arial" pitchFamily="34" charset="0"/>
              <a:buChar char="•"/>
            </a:pPr>
            <a:endParaRPr lang="en-US" b="1" dirty="0" smtClean="0">
              <a:latin typeface="Tahoma" pitchFamily="34" charset="0"/>
            </a:endParaRPr>
          </a:p>
          <a:p>
            <a:pPr>
              <a:buFont typeface="Arial" pitchFamily="34" charset="0"/>
              <a:buChar char="•"/>
            </a:pPr>
            <a:endParaRPr lang="en-US" b="1" dirty="0" smtClean="0">
              <a:latin typeface="Tahoma" pitchFamily="34" charset="0"/>
            </a:endParaRPr>
          </a:p>
          <a:p>
            <a:pPr>
              <a:buFont typeface="Arial" pitchFamily="34" charset="0"/>
              <a:buChar char="•"/>
            </a:pPr>
            <a:endParaRPr lang="en-US" b="1" dirty="0" smtClean="0">
              <a:latin typeface="Tahoma" pitchFamily="34" charset="0"/>
            </a:endParaRPr>
          </a:p>
          <a:p>
            <a:pPr>
              <a:buFont typeface="Arial" pitchFamily="34" charset="0"/>
              <a:buChar char="•"/>
            </a:pPr>
            <a:endParaRPr lang="en-US" dirty="0"/>
          </a:p>
          <a:p>
            <a:pPr>
              <a:buFont typeface="Arial" pitchFamily="34" charset="0"/>
              <a:buChar char="•"/>
            </a:pPr>
            <a:endParaRPr lang="en-US" dirty="0"/>
          </a:p>
        </p:txBody>
      </p:sp>
      <p:sp>
        <p:nvSpPr>
          <p:cNvPr id="8" name="Title 7"/>
          <p:cNvSpPr>
            <a:spLocks noGrp="1"/>
          </p:cNvSpPr>
          <p:nvPr>
            <p:ph type="title"/>
          </p:nvPr>
        </p:nvSpPr>
        <p:spPr/>
        <p:txBody>
          <a:bodyPr/>
          <a:lstStyle/>
          <a:p>
            <a:r>
              <a:rPr lang="en-US" smtClean="0"/>
              <a:t>Role of Surveillance</a:t>
            </a:r>
            <a:endParaRPr lang="en-US" dirty="0"/>
          </a:p>
        </p:txBody>
      </p:sp>
      <p:sp>
        <p:nvSpPr>
          <p:cNvPr id="7" name="Content Placeholder 6"/>
          <p:cNvSpPr>
            <a:spLocks noGrp="1"/>
          </p:cNvSpPr>
          <p:nvPr>
            <p:ph idx="1"/>
          </p:nvPr>
        </p:nvSpPr>
        <p:spPr>
          <a:xfrm>
            <a:off x="457200" y="1600200"/>
            <a:ext cx="6477000" cy="4800600"/>
          </a:xfrm>
        </p:spPr>
        <p:txBody>
          <a:bodyPr>
            <a:noAutofit/>
          </a:bodyPr>
          <a:lstStyle/>
          <a:p>
            <a:pPr>
              <a:spcBef>
                <a:spcPts val="900"/>
              </a:spcBef>
            </a:pPr>
            <a:r>
              <a:rPr lang="en-US" sz="2600" dirty="0" smtClean="0"/>
              <a:t>Estimate location</a:t>
            </a:r>
            <a:br>
              <a:rPr lang="en-US" sz="2600" dirty="0" smtClean="0"/>
            </a:br>
            <a:r>
              <a:rPr lang="en-US" sz="2600" dirty="0" smtClean="0"/>
              <a:t>and distribution</a:t>
            </a:r>
          </a:p>
          <a:p>
            <a:pPr>
              <a:spcBef>
                <a:spcPts val="900"/>
              </a:spcBef>
            </a:pPr>
            <a:r>
              <a:rPr lang="en-US" sz="2600" dirty="0" smtClean="0"/>
              <a:t>Detect infected</a:t>
            </a:r>
            <a:br>
              <a:rPr lang="en-US" sz="2600" dirty="0" smtClean="0"/>
            </a:br>
            <a:r>
              <a:rPr lang="en-US" sz="2600" dirty="0" smtClean="0"/>
              <a:t>animals/premises</a:t>
            </a:r>
          </a:p>
          <a:p>
            <a:pPr>
              <a:spcBef>
                <a:spcPts val="900"/>
              </a:spcBef>
            </a:pPr>
            <a:r>
              <a:rPr lang="en-US" sz="2600" dirty="0" smtClean="0"/>
              <a:t>Monitor changes</a:t>
            </a:r>
          </a:p>
          <a:p>
            <a:pPr>
              <a:spcBef>
                <a:spcPts val="900"/>
              </a:spcBef>
            </a:pPr>
            <a:r>
              <a:rPr lang="en-US" sz="2600" dirty="0" smtClean="0"/>
              <a:t>Facilitate response</a:t>
            </a:r>
            <a:br>
              <a:rPr lang="en-US" sz="2600" dirty="0" smtClean="0"/>
            </a:br>
            <a:r>
              <a:rPr lang="en-US" sz="2600" dirty="0" smtClean="0"/>
              <a:t>planning</a:t>
            </a:r>
          </a:p>
          <a:p>
            <a:pPr>
              <a:spcBef>
                <a:spcPts val="900"/>
              </a:spcBef>
            </a:pPr>
            <a:r>
              <a:rPr lang="en-US" sz="2600" dirty="0" smtClean="0"/>
              <a:t>Evaluate outbreak</a:t>
            </a:r>
            <a:br>
              <a:rPr lang="en-US" sz="2600" dirty="0" smtClean="0"/>
            </a:br>
            <a:r>
              <a:rPr lang="en-US" sz="2600" dirty="0" smtClean="0"/>
              <a:t>control strategies</a:t>
            </a:r>
          </a:p>
          <a:p>
            <a:pPr>
              <a:spcBef>
                <a:spcPts val="900"/>
              </a:spcBef>
            </a:pPr>
            <a:r>
              <a:rPr lang="en-US" sz="2600" dirty="0" smtClean="0"/>
              <a:t>Prove location is free of the disease</a:t>
            </a:r>
          </a:p>
        </p:txBody>
      </p:sp>
      <p:sp>
        <p:nvSpPr>
          <p:cNvPr id="12" name="Date Placeholder 11"/>
          <p:cNvSpPr>
            <a:spLocks noGrp="1"/>
          </p:cNvSpPr>
          <p:nvPr>
            <p:ph type="dt" sz="half" idx="2"/>
          </p:nvPr>
        </p:nvSpPr>
        <p:spPr/>
        <p:txBody>
          <a:bodyPr/>
          <a:lstStyle/>
          <a:p>
            <a:r>
              <a:rPr lang="en-US" smtClean="0"/>
              <a:t>Just In Time Training</a:t>
            </a:r>
            <a:endParaRPr lang="en-US" dirty="0"/>
          </a:p>
        </p:txBody>
      </p:sp>
      <p:sp>
        <p:nvSpPr>
          <p:cNvPr id="13" name="Footer Placeholder 12"/>
          <p:cNvSpPr>
            <a:spLocks noGrp="1"/>
          </p:cNvSpPr>
          <p:nvPr>
            <p:ph type="ftr" sz="quarter" idx="3"/>
          </p:nvPr>
        </p:nvSpPr>
        <p:spPr/>
        <p:txBody>
          <a:bodyPr/>
          <a:lstStyle/>
          <a:p>
            <a:pPr algn="r"/>
            <a:r>
              <a:rPr lang="en-US" dirty="0" smtClean="0"/>
              <a:t>Surveillance: Overview</a:t>
            </a:r>
            <a:endParaRPr lang="en-US" dirty="0"/>
          </a:p>
        </p:txBody>
      </p:sp>
      <p:pic>
        <p:nvPicPr>
          <p:cNvPr id="9" name="Picture 5"/>
          <p:cNvPicPr>
            <a:picLocks noChangeAspect="1" noChangeArrowheads="1"/>
          </p:cNvPicPr>
          <p:nvPr/>
        </p:nvPicPr>
        <p:blipFill>
          <a:blip r:embed="rId3" cstate="print"/>
          <a:srcRect/>
          <a:stretch>
            <a:fillRect/>
          </a:stretch>
        </p:blipFill>
        <p:spPr bwMode="auto">
          <a:xfrm>
            <a:off x="4800600" y="1676400"/>
            <a:ext cx="3823406" cy="3048000"/>
          </a:xfrm>
          <a:prstGeom prst="rect">
            <a:avLst/>
          </a:prstGeom>
          <a:noFill/>
          <a:ln w="28575" algn="ctr">
            <a:solidFill>
              <a:srgbClr val="F26336"/>
            </a:solidFill>
            <a:miter lim="800000"/>
            <a:headEnd/>
            <a:tailEnd/>
          </a:ln>
        </p:spPr>
      </p:pic>
    </p:spTree>
    <p:extLst>
      <p:ext uri="{BB962C8B-B14F-4D97-AF65-F5344CB8AC3E}">
        <p14:creationId xmlns:p14="http://schemas.microsoft.com/office/powerpoint/2010/main" val="3978397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Need To Know</a:t>
            </a:r>
            <a:endParaRPr lang="en-US" dirty="0"/>
          </a:p>
        </p:txBody>
      </p:sp>
      <p:sp>
        <p:nvSpPr>
          <p:cNvPr id="6" name="Content Placeholder 5"/>
          <p:cNvSpPr>
            <a:spLocks noGrp="1"/>
          </p:cNvSpPr>
          <p:nvPr>
            <p:ph sz="half" idx="1"/>
          </p:nvPr>
        </p:nvSpPr>
        <p:spPr>
          <a:xfrm>
            <a:off x="457200" y="1600200"/>
            <a:ext cx="4038600" cy="4800600"/>
          </a:xfrm>
        </p:spPr>
        <p:txBody>
          <a:bodyPr>
            <a:normAutofit/>
          </a:bodyPr>
          <a:lstStyle/>
          <a:p>
            <a:r>
              <a:rPr lang="en-US" sz="3200" dirty="0" smtClean="0"/>
              <a:t>Target disease</a:t>
            </a:r>
          </a:p>
          <a:p>
            <a:pPr lvl="1"/>
            <a:r>
              <a:rPr lang="en-US" sz="2800" dirty="0" smtClean="0"/>
              <a:t>Organism</a:t>
            </a:r>
          </a:p>
          <a:p>
            <a:pPr lvl="2"/>
            <a:r>
              <a:rPr lang="en-US" sz="2400" dirty="0" smtClean="0"/>
              <a:t>Animal only</a:t>
            </a:r>
          </a:p>
          <a:p>
            <a:pPr lvl="2"/>
            <a:r>
              <a:rPr lang="en-US" sz="2400" dirty="0" smtClean="0"/>
              <a:t>Zoonotic</a:t>
            </a:r>
          </a:p>
          <a:p>
            <a:pPr lvl="2"/>
            <a:r>
              <a:rPr lang="en-US" sz="2400" dirty="0" smtClean="0"/>
              <a:t>Level of PPE</a:t>
            </a:r>
          </a:p>
          <a:p>
            <a:pPr lvl="2"/>
            <a:r>
              <a:rPr lang="en-US" sz="2400" dirty="0" smtClean="0"/>
              <a:t>Biosecurity</a:t>
            </a:r>
          </a:p>
          <a:p>
            <a:pPr lvl="1"/>
            <a:r>
              <a:rPr lang="en-US" sz="2800" dirty="0" smtClean="0"/>
              <a:t>Incubation period</a:t>
            </a:r>
          </a:p>
          <a:p>
            <a:pPr lvl="2"/>
            <a:r>
              <a:rPr lang="en-US" sz="2400" dirty="0" smtClean="0"/>
              <a:t>Trace back</a:t>
            </a:r>
          </a:p>
          <a:p>
            <a:pPr lvl="2"/>
            <a:r>
              <a:rPr lang="en-US" sz="2400" dirty="0" smtClean="0"/>
              <a:t>Trace forward</a:t>
            </a:r>
          </a:p>
        </p:txBody>
      </p:sp>
      <p:sp>
        <p:nvSpPr>
          <p:cNvPr id="15" name="Content Placeholder 14"/>
          <p:cNvSpPr>
            <a:spLocks noGrp="1"/>
          </p:cNvSpPr>
          <p:nvPr>
            <p:ph sz="half" idx="2"/>
          </p:nvPr>
        </p:nvSpPr>
        <p:spPr/>
        <p:txBody>
          <a:bodyPr>
            <a:normAutofit/>
          </a:bodyPr>
          <a:lstStyle/>
          <a:p>
            <a:pPr lvl="1"/>
            <a:r>
              <a:rPr lang="en-US" sz="2800" dirty="0" smtClean="0"/>
              <a:t>Transmission route</a:t>
            </a:r>
          </a:p>
          <a:p>
            <a:pPr lvl="2"/>
            <a:r>
              <a:rPr lang="en-US" sz="2400" dirty="0" smtClean="0"/>
              <a:t>Trace additional cases</a:t>
            </a:r>
          </a:p>
          <a:p>
            <a:pPr lvl="2"/>
            <a:r>
              <a:rPr lang="en-US" sz="2400" dirty="0" smtClean="0"/>
              <a:t>How pathogen spreads</a:t>
            </a:r>
          </a:p>
          <a:p>
            <a:pPr lvl="3"/>
            <a:r>
              <a:rPr lang="en-US" sz="2000" dirty="0" smtClean="0"/>
              <a:t>Animals</a:t>
            </a:r>
          </a:p>
          <a:p>
            <a:pPr lvl="3"/>
            <a:r>
              <a:rPr lang="en-US" sz="2000" dirty="0" smtClean="0"/>
              <a:t>Fomites</a:t>
            </a:r>
          </a:p>
          <a:p>
            <a:pPr lvl="3"/>
            <a:r>
              <a:rPr lang="en-US" sz="2000" dirty="0" smtClean="0"/>
              <a:t>Vectors</a:t>
            </a:r>
          </a:p>
        </p:txBody>
      </p:sp>
      <p:sp>
        <p:nvSpPr>
          <p:cNvPr id="8" name="Date Placeholder 7"/>
          <p:cNvSpPr>
            <a:spLocks noGrp="1"/>
          </p:cNvSpPr>
          <p:nvPr>
            <p:ph type="dt" sz="half" idx="10"/>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dirty="0" smtClean="0"/>
              <a:t>Surveillance: Overview</a:t>
            </a:r>
            <a:endParaRPr lang="en-US" dirty="0"/>
          </a:p>
        </p:txBody>
      </p:sp>
    </p:spTree>
    <p:extLst>
      <p:ext uri="{BB962C8B-B14F-4D97-AF65-F5344CB8AC3E}">
        <p14:creationId xmlns:p14="http://schemas.microsoft.com/office/powerpoint/2010/main" val="4176751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You Will Need To Know</a:t>
            </a:r>
            <a:endParaRPr lang="en-US" dirty="0"/>
          </a:p>
        </p:txBody>
      </p:sp>
      <p:sp>
        <p:nvSpPr>
          <p:cNvPr id="8" name="Content Placeholder 7"/>
          <p:cNvSpPr>
            <a:spLocks noGrp="1"/>
          </p:cNvSpPr>
          <p:nvPr>
            <p:ph idx="1"/>
          </p:nvPr>
        </p:nvSpPr>
        <p:spPr/>
        <p:txBody>
          <a:bodyPr>
            <a:normAutofit/>
          </a:bodyPr>
          <a:lstStyle/>
          <a:p>
            <a:r>
              <a:rPr lang="en-US" dirty="0" smtClean="0"/>
              <a:t>Type of data needed</a:t>
            </a:r>
          </a:p>
          <a:p>
            <a:pPr lvl="1"/>
            <a:r>
              <a:rPr lang="en-US" dirty="0" smtClean="0"/>
              <a:t>Visual Inspection</a:t>
            </a:r>
          </a:p>
          <a:p>
            <a:pPr lvl="1"/>
            <a:r>
              <a:rPr lang="en-US" dirty="0" smtClean="0"/>
              <a:t>Diagnostic testing </a:t>
            </a:r>
          </a:p>
          <a:p>
            <a:pPr lvl="1"/>
            <a:r>
              <a:rPr lang="en-US" dirty="0" smtClean="0"/>
              <a:t>Survey - Review records</a:t>
            </a:r>
          </a:p>
          <a:p>
            <a:pPr lvl="2"/>
            <a:r>
              <a:rPr lang="en-US" dirty="0" smtClean="0"/>
              <a:t>Vaccination status</a:t>
            </a:r>
          </a:p>
          <a:p>
            <a:pPr lvl="2"/>
            <a:r>
              <a:rPr lang="en-US" dirty="0" smtClean="0"/>
              <a:t>Environmental exposure</a:t>
            </a:r>
          </a:p>
          <a:p>
            <a:pPr lvl="2"/>
            <a:r>
              <a:rPr lang="en-US" dirty="0" smtClean="0"/>
              <a:t>History</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Surveillance: Overview</a:t>
            </a:r>
            <a:endParaRPr lang="en-US" dirty="0"/>
          </a:p>
        </p:txBody>
      </p:sp>
    </p:spTree>
    <p:extLst>
      <p:ext uri="{BB962C8B-B14F-4D97-AF65-F5344CB8AC3E}">
        <p14:creationId xmlns:p14="http://schemas.microsoft.com/office/powerpoint/2010/main" val="125206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sz="half" idx="1"/>
          </p:nvPr>
        </p:nvSpPr>
        <p:spPr/>
        <p:txBody>
          <a:bodyPr/>
          <a:lstStyle/>
          <a:p>
            <a:r>
              <a:rPr lang="en-US" dirty="0" smtClean="0"/>
              <a:t>Sample parameters</a:t>
            </a:r>
          </a:p>
          <a:p>
            <a:pPr lvl="1"/>
            <a:r>
              <a:rPr lang="en-US" dirty="0" smtClean="0"/>
              <a:t>Susceptible animals</a:t>
            </a:r>
          </a:p>
          <a:p>
            <a:pPr lvl="2"/>
            <a:r>
              <a:rPr lang="en-US" dirty="0" smtClean="0"/>
              <a:t>Including wildlife</a:t>
            </a:r>
          </a:p>
          <a:p>
            <a:pPr lvl="1"/>
            <a:r>
              <a:rPr lang="en-US" dirty="0" smtClean="0"/>
              <a:t>Population size</a:t>
            </a:r>
          </a:p>
          <a:p>
            <a:pPr lvl="1"/>
            <a:r>
              <a:rPr lang="en-US" dirty="0" smtClean="0"/>
              <a:t>Sampling method</a:t>
            </a:r>
          </a:p>
          <a:p>
            <a:pPr lvl="1"/>
            <a:r>
              <a:rPr lang="en-US" dirty="0" smtClean="0"/>
              <a:t>Sample size</a:t>
            </a:r>
          </a:p>
          <a:p>
            <a:pPr lvl="1"/>
            <a:r>
              <a:rPr lang="en-US" dirty="0" smtClean="0"/>
              <a:t>Sampling frequency</a:t>
            </a:r>
          </a:p>
          <a:p>
            <a:pPr lvl="1"/>
            <a:r>
              <a:rPr lang="en-US" dirty="0" smtClean="0"/>
              <a:t>Sampling unit </a:t>
            </a:r>
          </a:p>
          <a:p>
            <a:pPr lvl="2"/>
            <a:r>
              <a:rPr lang="en-US" dirty="0" smtClean="0"/>
              <a:t>Individual</a:t>
            </a:r>
          </a:p>
          <a:p>
            <a:pPr lvl="2"/>
            <a:r>
              <a:rPr lang="en-US" dirty="0" smtClean="0"/>
              <a:t>Pooled samples</a:t>
            </a:r>
          </a:p>
        </p:txBody>
      </p:sp>
      <p:sp>
        <p:nvSpPr>
          <p:cNvPr id="5" name="Date Placeholder 4"/>
          <p:cNvSpPr>
            <a:spLocks noGrp="1"/>
          </p:cNvSpPr>
          <p:nvPr>
            <p:ph type="dt" sz="half" idx="10"/>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Surveillance: Overview</a:t>
            </a:r>
            <a:endParaRPr lang="en-US" dirty="0"/>
          </a:p>
        </p:txBody>
      </p:sp>
      <p:pic>
        <p:nvPicPr>
          <p:cNvPr id="7" name="Picture 2" descr="H:\CFSPH\Communal Files\Photo Library\Bovine photos\Beef\Feedlot Photos - Renee Dewell\numerous feedlot cattle  - Renee Dewell.jpg"/>
          <p:cNvPicPr>
            <a:picLocks noChangeAspect="1" noChangeArrowheads="1"/>
          </p:cNvPicPr>
          <p:nvPr/>
        </p:nvPicPr>
        <p:blipFill>
          <a:blip r:embed="rId3" cstate="print"/>
          <a:srcRect/>
          <a:stretch>
            <a:fillRect/>
          </a:stretch>
        </p:blipFill>
        <p:spPr bwMode="auto">
          <a:xfrm>
            <a:off x="4740276" y="1752600"/>
            <a:ext cx="3962400" cy="2971800"/>
          </a:xfrm>
          <a:prstGeom prst="rect">
            <a:avLst/>
          </a:prstGeom>
          <a:noFill/>
          <a:ln w="28575">
            <a:solidFill>
              <a:srgbClr val="F26336"/>
            </a:solidFill>
          </a:ln>
        </p:spPr>
      </p:pic>
    </p:spTree>
    <p:extLst>
      <p:ext uri="{BB962C8B-B14F-4D97-AF65-F5344CB8AC3E}">
        <p14:creationId xmlns:p14="http://schemas.microsoft.com/office/powerpoint/2010/main" val="43917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Case Definition</a:t>
            </a:r>
            <a:endParaRPr lang="en-US" dirty="0"/>
          </a:p>
        </p:txBody>
      </p:sp>
      <p:sp>
        <p:nvSpPr>
          <p:cNvPr id="7" name="Content Placeholder 6"/>
          <p:cNvSpPr>
            <a:spLocks noGrp="1"/>
          </p:cNvSpPr>
          <p:nvPr>
            <p:ph sz="half" idx="1"/>
          </p:nvPr>
        </p:nvSpPr>
        <p:spPr>
          <a:xfrm>
            <a:off x="457200" y="1600200"/>
            <a:ext cx="4038600" cy="4724400"/>
          </a:xfrm>
        </p:spPr>
        <p:txBody>
          <a:bodyPr>
            <a:normAutofit/>
          </a:bodyPr>
          <a:lstStyle/>
          <a:p>
            <a:r>
              <a:rPr lang="en-US" dirty="0" smtClean="0"/>
              <a:t>Clinical criteria</a:t>
            </a:r>
          </a:p>
          <a:p>
            <a:pPr lvl="1"/>
            <a:r>
              <a:rPr lang="en-US" dirty="0" smtClean="0"/>
              <a:t>Clinical signs in individuals</a:t>
            </a:r>
          </a:p>
          <a:p>
            <a:r>
              <a:rPr lang="en-US" dirty="0" smtClean="0"/>
              <a:t>Epidemiological criteria</a:t>
            </a:r>
          </a:p>
          <a:p>
            <a:pPr lvl="1"/>
            <a:r>
              <a:rPr lang="en-US" dirty="0" smtClean="0"/>
              <a:t>Mortality rates</a:t>
            </a:r>
          </a:p>
          <a:p>
            <a:pPr lvl="1"/>
            <a:r>
              <a:rPr lang="en-US" dirty="0" smtClean="0"/>
              <a:t>Morbidity rates</a:t>
            </a:r>
          </a:p>
          <a:p>
            <a:r>
              <a:rPr lang="en-US" dirty="0" smtClean="0"/>
              <a:t>Laboratory criteria</a:t>
            </a:r>
          </a:p>
          <a:p>
            <a:pPr lvl="1"/>
            <a:r>
              <a:rPr lang="en-US" dirty="0" smtClean="0"/>
              <a:t>Screening test</a:t>
            </a:r>
          </a:p>
          <a:p>
            <a:pPr lvl="1"/>
            <a:r>
              <a:rPr lang="en-US" dirty="0" smtClean="0"/>
              <a:t>Confirmatory test</a:t>
            </a:r>
          </a:p>
          <a:p>
            <a:pPr lvl="2"/>
            <a:endParaRPr lang="en-US" dirty="0" smtClean="0"/>
          </a:p>
        </p:txBody>
      </p:sp>
      <p:sp>
        <p:nvSpPr>
          <p:cNvPr id="9" name="Content Placeholder 8"/>
          <p:cNvSpPr>
            <a:spLocks noGrp="1"/>
          </p:cNvSpPr>
          <p:nvPr>
            <p:ph sz="half" idx="2"/>
          </p:nvPr>
        </p:nvSpPr>
        <p:spPr/>
        <p:txBody>
          <a:bodyPr>
            <a:normAutofit/>
          </a:bodyPr>
          <a:lstStyle/>
          <a:p>
            <a:r>
              <a:rPr lang="en-US" smtClean="0"/>
              <a:t>Definition should include</a:t>
            </a:r>
          </a:p>
          <a:p>
            <a:pPr lvl="1"/>
            <a:r>
              <a:rPr lang="en-US" smtClean="0"/>
              <a:t>Species</a:t>
            </a:r>
          </a:p>
          <a:p>
            <a:pPr lvl="1"/>
            <a:r>
              <a:rPr lang="en-US" smtClean="0"/>
              <a:t>Location</a:t>
            </a:r>
          </a:p>
          <a:p>
            <a:pPr lvl="1"/>
            <a:r>
              <a:rPr lang="en-US" smtClean="0"/>
              <a:t>Time</a:t>
            </a:r>
          </a:p>
          <a:p>
            <a:endParaRPr lang="en-US" dirty="0"/>
          </a:p>
        </p:txBody>
      </p:sp>
      <p:sp>
        <p:nvSpPr>
          <p:cNvPr id="12" name="Date Placeholder 11"/>
          <p:cNvSpPr>
            <a:spLocks noGrp="1"/>
          </p:cNvSpPr>
          <p:nvPr>
            <p:ph type="dt" sz="half" idx="10"/>
          </p:nvPr>
        </p:nvSpPr>
        <p:spPr/>
        <p:txBody>
          <a:bodyPr/>
          <a:lstStyle/>
          <a:p>
            <a:r>
              <a:rPr lang="en-US" smtClean="0"/>
              <a:t>Just In Time Training</a:t>
            </a:r>
            <a:endParaRPr lang="en-US" dirty="0"/>
          </a:p>
        </p:txBody>
      </p:sp>
      <p:sp>
        <p:nvSpPr>
          <p:cNvPr id="13" name="Footer Placeholder 12"/>
          <p:cNvSpPr>
            <a:spLocks noGrp="1"/>
          </p:cNvSpPr>
          <p:nvPr>
            <p:ph type="ftr" sz="quarter" idx="3"/>
          </p:nvPr>
        </p:nvSpPr>
        <p:spPr/>
        <p:txBody>
          <a:bodyPr/>
          <a:lstStyle/>
          <a:p>
            <a:pPr algn="r"/>
            <a:r>
              <a:rPr lang="en-US" dirty="0" smtClean="0"/>
              <a:t>Surveillance: Overview</a:t>
            </a:r>
            <a:endParaRPr lang="en-US" dirty="0"/>
          </a:p>
        </p:txBody>
      </p:sp>
    </p:spTree>
    <p:extLst>
      <p:ext uri="{BB962C8B-B14F-4D97-AF65-F5344CB8AC3E}">
        <p14:creationId xmlns:p14="http://schemas.microsoft.com/office/powerpoint/2010/main" val="3468509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Classification</a:t>
            </a:r>
            <a:endParaRPr lang="en-US" dirty="0"/>
          </a:p>
        </p:txBody>
      </p:sp>
      <p:sp>
        <p:nvSpPr>
          <p:cNvPr id="5" name="Content Placeholder 4"/>
          <p:cNvSpPr>
            <a:spLocks noGrp="1"/>
          </p:cNvSpPr>
          <p:nvPr>
            <p:ph sz="half" idx="1"/>
          </p:nvPr>
        </p:nvSpPr>
        <p:spPr/>
        <p:txBody>
          <a:bodyPr>
            <a:normAutofit/>
          </a:bodyPr>
          <a:lstStyle/>
          <a:p>
            <a:r>
              <a:rPr lang="en-US" b="1" dirty="0" smtClean="0">
                <a:effectLst>
                  <a:outerShdw blurRad="38100" dist="38100" dir="2700000" algn="tl">
                    <a:srgbClr val="000000">
                      <a:alpha val="43137"/>
                    </a:srgbClr>
                  </a:outerShdw>
                </a:effectLst>
              </a:rPr>
              <a:t>Negative Case </a:t>
            </a:r>
          </a:p>
          <a:p>
            <a:pPr lvl="1"/>
            <a:r>
              <a:rPr lang="en-US" dirty="0" smtClean="0"/>
              <a:t>No clinical signs</a:t>
            </a:r>
          </a:p>
          <a:p>
            <a:pPr lvl="1"/>
            <a:r>
              <a:rPr lang="en-US" dirty="0" smtClean="0"/>
              <a:t>No positive lab results</a:t>
            </a:r>
          </a:p>
          <a:p>
            <a:pPr>
              <a:spcBef>
                <a:spcPts val="1200"/>
              </a:spcBef>
            </a:pPr>
            <a:r>
              <a:rPr lang="en-US" b="1" dirty="0" smtClean="0">
                <a:solidFill>
                  <a:srgbClr val="EEB500"/>
                </a:solidFill>
                <a:effectLst>
                  <a:outerShdw blurRad="38100" dist="38100" dir="2700000" algn="tl">
                    <a:srgbClr val="000000">
                      <a:alpha val="43137"/>
                    </a:srgbClr>
                  </a:outerShdw>
                </a:effectLst>
              </a:rPr>
              <a:t>Suspect Case</a:t>
            </a:r>
          </a:p>
          <a:p>
            <a:pPr lvl="1"/>
            <a:r>
              <a:rPr lang="en-US" dirty="0" smtClean="0"/>
              <a:t>Has clinical signs</a:t>
            </a:r>
          </a:p>
          <a:p>
            <a:pPr lvl="1"/>
            <a:r>
              <a:rPr lang="en-US" dirty="0" smtClean="0"/>
              <a:t>No confirmed lab result</a:t>
            </a:r>
          </a:p>
        </p:txBody>
      </p:sp>
      <p:sp>
        <p:nvSpPr>
          <p:cNvPr id="7" name="Content Placeholder 6"/>
          <p:cNvSpPr>
            <a:spLocks noGrp="1"/>
          </p:cNvSpPr>
          <p:nvPr>
            <p:ph sz="half" idx="2"/>
          </p:nvPr>
        </p:nvSpPr>
        <p:spPr/>
        <p:txBody>
          <a:bodyPr>
            <a:normAutofit/>
          </a:bodyPr>
          <a:lstStyle/>
          <a:p>
            <a:pPr>
              <a:spcBef>
                <a:spcPts val="1800"/>
              </a:spcBef>
            </a:pPr>
            <a:r>
              <a:rPr lang="en-US" b="1" dirty="0" smtClean="0">
                <a:solidFill>
                  <a:srgbClr val="F26336"/>
                </a:solidFill>
                <a:effectLst>
                  <a:outerShdw blurRad="38100" dist="38100" dir="2700000" algn="tl">
                    <a:srgbClr val="000000">
                      <a:alpha val="43137"/>
                    </a:srgbClr>
                  </a:outerShdw>
                </a:effectLst>
              </a:rPr>
              <a:t>Presumptive Positive Case</a:t>
            </a:r>
          </a:p>
          <a:p>
            <a:pPr lvl="1"/>
            <a:r>
              <a:rPr lang="en-US" dirty="0" smtClean="0"/>
              <a:t>Has clinical signs</a:t>
            </a:r>
          </a:p>
          <a:p>
            <a:pPr lvl="1"/>
            <a:r>
              <a:rPr lang="en-US" dirty="0" smtClean="0"/>
              <a:t>Has a positive lab result</a:t>
            </a:r>
          </a:p>
          <a:p>
            <a:pPr>
              <a:spcBef>
                <a:spcPts val="1800"/>
              </a:spcBef>
            </a:pPr>
            <a:r>
              <a:rPr lang="en-US" b="1" dirty="0" smtClean="0">
                <a:solidFill>
                  <a:srgbClr val="CC0000"/>
                </a:solidFill>
                <a:effectLst>
                  <a:outerShdw blurRad="38100" dist="38100" dir="2700000" algn="tl">
                    <a:srgbClr val="000000">
                      <a:alpha val="43137"/>
                    </a:srgbClr>
                  </a:outerShdw>
                </a:effectLst>
              </a:rPr>
              <a:t>Confirmed Positive Case</a:t>
            </a:r>
          </a:p>
          <a:p>
            <a:pPr lvl="1"/>
            <a:r>
              <a:rPr lang="en-US" dirty="0" smtClean="0"/>
              <a:t>Agent has been isolated and identified</a:t>
            </a:r>
            <a:endParaRPr lang="en-US" dirty="0"/>
          </a:p>
        </p:txBody>
      </p:sp>
      <p:sp>
        <p:nvSpPr>
          <p:cNvPr id="9" name="Date Placeholder 8"/>
          <p:cNvSpPr>
            <a:spLocks noGrp="1"/>
          </p:cNvSpPr>
          <p:nvPr>
            <p:ph type="dt" sz="half" idx="10"/>
          </p:nvPr>
        </p:nvSpPr>
        <p:spPr/>
        <p:txBody>
          <a:bodyPr/>
          <a:lstStyle/>
          <a:p>
            <a:r>
              <a:rPr lang="en-US" smtClean="0"/>
              <a:t>Just In Time Training</a:t>
            </a:r>
            <a:endParaRPr lang="en-US" dirty="0"/>
          </a:p>
        </p:txBody>
      </p:sp>
      <p:sp>
        <p:nvSpPr>
          <p:cNvPr id="10" name="Footer Placeholder 9"/>
          <p:cNvSpPr>
            <a:spLocks noGrp="1"/>
          </p:cNvSpPr>
          <p:nvPr>
            <p:ph type="ftr" sz="quarter" idx="3"/>
          </p:nvPr>
        </p:nvSpPr>
        <p:spPr/>
        <p:txBody>
          <a:bodyPr/>
          <a:lstStyle/>
          <a:p>
            <a:pPr algn="r"/>
            <a:r>
              <a:rPr lang="en-US" smtClean="0"/>
              <a:t>Surveillance: Overview</a:t>
            </a:r>
            <a:endParaRPr lang="en-US" dirty="0"/>
          </a:p>
        </p:txBody>
      </p:sp>
      <p:sp>
        <p:nvSpPr>
          <p:cNvPr id="3" name="TextBox 2"/>
          <p:cNvSpPr txBox="1"/>
          <p:nvPr/>
        </p:nvSpPr>
        <p:spPr>
          <a:xfrm>
            <a:off x="762001" y="2514600"/>
            <a:ext cx="7696200" cy="646331"/>
          </a:xfrm>
          <a:prstGeom prst="rect">
            <a:avLst/>
          </a:prstGeom>
          <a:noFill/>
        </p:spPr>
        <p:txBody>
          <a:bodyPr wrap="square" rtlCol="0">
            <a:spAutoFit/>
          </a:bodyPr>
          <a:lstStyle/>
          <a:p>
            <a:pPr>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2793104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Case Classification and </a:t>
            </a:r>
            <a:br>
              <a:rPr lang="en-US" dirty="0" smtClean="0"/>
            </a:br>
            <a:r>
              <a:rPr lang="en-US" dirty="0" smtClean="0"/>
              <a:t>Case Definition Example</a:t>
            </a:r>
            <a:endParaRPr lang="en-US" dirty="0"/>
          </a:p>
        </p:txBody>
      </p:sp>
      <p:sp>
        <p:nvSpPr>
          <p:cNvPr id="8" name="Content Placeholder 7"/>
          <p:cNvSpPr>
            <a:spLocks noGrp="1"/>
          </p:cNvSpPr>
          <p:nvPr>
            <p:ph idx="1"/>
          </p:nvPr>
        </p:nvSpPr>
        <p:spPr>
          <a:xfrm>
            <a:off x="457200" y="1600200"/>
            <a:ext cx="8382000" cy="4800600"/>
          </a:xfrm>
        </p:spPr>
        <p:txBody>
          <a:bodyPr>
            <a:noAutofit/>
          </a:bodyPr>
          <a:lstStyle/>
          <a:p>
            <a:r>
              <a:rPr lang="en-US" sz="2800" dirty="0" smtClean="0"/>
              <a:t>Highly Pathogenic Avian Influenza (HPAI)</a:t>
            </a:r>
          </a:p>
          <a:p>
            <a:pPr lvl="1">
              <a:spcBef>
                <a:spcPts val="1200"/>
              </a:spcBef>
            </a:pPr>
            <a:r>
              <a:rPr lang="en-US" sz="2400" b="1" dirty="0" smtClean="0">
                <a:solidFill>
                  <a:srgbClr val="EEB500"/>
                </a:solidFill>
                <a:effectLst>
                  <a:outerShdw blurRad="38100" dist="38100" dir="2700000" algn="tl">
                    <a:srgbClr val="000000">
                      <a:alpha val="43137"/>
                    </a:srgbClr>
                  </a:outerShdw>
                </a:effectLst>
              </a:rPr>
              <a:t>Suspect Case</a:t>
            </a:r>
          </a:p>
          <a:p>
            <a:pPr lvl="2">
              <a:spcBef>
                <a:spcPts val="600"/>
              </a:spcBef>
            </a:pPr>
            <a:r>
              <a:rPr lang="en-US" sz="2000" dirty="0" smtClean="0"/>
              <a:t>Bird/animal with clinical signs consistent with HPAI</a:t>
            </a:r>
          </a:p>
          <a:p>
            <a:pPr lvl="1">
              <a:spcBef>
                <a:spcPts val="1800"/>
              </a:spcBef>
            </a:pPr>
            <a:r>
              <a:rPr lang="en-US" sz="2400" b="1" dirty="0" smtClean="0">
                <a:solidFill>
                  <a:srgbClr val="F26336"/>
                </a:solidFill>
                <a:effectLst>
                  <a:outerShdw blurRad="38100" dist="38100" dir="2700000" algn="tl">
                    <a:srgbClr val="000000">
                      <a:alpha val="43137"/>
                    </a:srgbClr>
                  </a:outerShdw>
                </a:effectLst>
              </a:rPr>
              <a:t>Presumptive Positive Case</a:t>
            </a:r>
          </a:p>
          <a:p>
            <a:pPr lvl="2">
              <a:spcBef>
                <a:spcPts val="600"/>
              </a:spcBef>
            </a:pPr>
            <a:r>
              <a:rPr lang="en-US" sz="2000" dirty="0" smtClean="0"/>
              <a:t>Bird/animal with clinical signs consistent with HPAI </a:t>
            </a:r>
            <a:r>
              <a:rPr lang="en-US" sz="2000" b="1" u="sng" dirty="0" smtClean="0"/>
              <a:t>AND</a:t>
            </a:r>
            <a:r>
              <a:rPr lang="en-US" sz="2000" dirty="0" smtClean="0"/>
              <a:t> a </a:t>
            </a:r>
            <a:r>
              <a:rPr lang="en-US" sz="2000" u="sng" dirty="0" smtClean="0"/>
              <a:t>positive laboratory result</a:t>
            </a:r>
            <a:r>
              <a:rPr lang="en-US" sz="2000" dirty="0" smtClean="0"/>
              <a:t> </a:t>
            </a:r>
            <a:r>
              <a:rPr lang="en-US" sz="2000" b="1" u="sng" dirty="0" smtClean="0"/>
              <a:t>AND</a:t>
            </a:r>
            <a:r>
              <a:rPr lang="en-US" sz="2000" dirty="0" smtClean="0"/>
              <a:t> additional epidemiology indicative of HPAI</a:t>
            </a:r>
          </a:p>
          <a:p>
            <a:pPr lvl="1">
              <a:spcBef>
                <a:spcPts val="1800"/>
              </a:spcBef>
            </a:pPr>
            <a:r>
              <a:rPr lang="en-US" sz="2400" b="1" dirty="0" smtClean="0">
                <a:solidFill>
                  <a:srgbClr val="CC0000"/>
                </a:solidFill>
                <a:effectLst>
                  <a:outerShdw blurRad="38100" dist="38100" dir="2700000" algn="tl">
                    <a:srgbClr val="000000">
                      <a:alpha val="43137"/>
                    </a:srgbClr>
                  </a:outerShdw>
                </a:effectLst>
              </a:rPr>
              <a:t>Confirmed Positive Case</a:t>
            </a:r>
          </a:p>
          <a:p>
            <a:pPr lvl="2">
              <a:spcBef>
                <a:spcPts val="600"/>
              </a:spcBef>
            </a:pPr>
            <a:r>
              <a:rPr lang="en-US" sz="2000" dirty="0" smtClean="0"/>
              <a:t>Bird/animal that has clinical signs consistent with HPAI </a:t>
            </a:r>
            <a:r>
              <a:rPr lang="en-US" sz="2000" b="1" u="sng" dirty="0" smtClean="0"/>
              <a:t>AND</a:t>
            </a:r>
            <a:r>
              <a:rPr lang="en-US" sz="2000" dirty="0" smtClean="0"/>
              <a:t> from which HPAI was </a:t>
            </a:r>
            <a:r>
              <a:rPr lang="en-US" sz="2000" b="1" u="sng" dirty="0" smtClean="0"/>
              <a:t>isolated </a:t>
            </a:r>
            <a:r>
              <a:rPr lang="en-US" sz="2000" dirty="0" smtClean="0"/>
              <a:t>and</a:t>
            </a:r>
            <a:r>
              <a:rPr lang="en-US" sz="2000" b="1" dirty="0" smtClean="0"/>
              <a:t> </a:t>
            </a:r>
            <a:r>
              <a:rPr lang="en-US" sz="2000" b="1" u="sng" dirty="0" smtClean="0"/>
              <a:t>identified </a:t>
            </a:r>
            <a:r>
              <a:rPr lang="en-US" sz="2000" dirty="0" smtClean="0"/>
              <a:t>in a USDA laboratory</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Surveillance: Overview</a:t>
            </a:r>
            <a:endParaRPr lang="en-US" dirty="0"/>
          </a:p>
        </p:txBody>
      </p:sp>
    </p:spTree>
    <p:extLst>
      <p:ext uri="{BB962C8B-B14F-4D97-AF65-F5344CB8AC3E}">
        <p14:creationId xmlns:p14="http://schemas.microsoft.com/office/powerpoint/2010/main" val="664587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6128</TotalTime>
  <Words>2649</Words>
  <Application>Microsoft Office PowerPoint</Application>
  <PresentationFormat>On-screen Show (4:3)</PresentationFormat>
  <Paragraphs>216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Just In Time 2014</vt:lpstr>
      <vt:lpstr>Surveillance During Animal Disease Emergencies</vt:lpstr>
      <vt:lpstr>Surveillance</vt:lpstr>
      <vt:lpstr>Role of Surveillance</vt:lpstr>
      <vt:lpstr>What You Will Need To Know</vt:lpstr>
      <vt:lpstr>What You Will Need To Know</vt:lpstr>
      <vt:lpstr>Data Collection</vt:lpstr>
      <vt:lpstr>Case Definition</vt:lpstr>
      <vt:lpstr>Case Classification</vt:lpstr>
      <vt:lpstr>Case Classification and  Case Definition Example</vt:lpstr>
      <vt:lpstr>Premises Classification</vt:lpstr>
      <vt:lpstr>PowerPoint Presentation</vt:lpstr>
      <vt:lpstr>Contact Tracing</vt:lpstr>
      <vt:lpstr>Contact Tracing</vt:lpstr>
      <vt:lpstr>Biosecurity and Safety</vt:lpstr>
      <vt:lpstr>Public Interaction</vt:lpstr>
      <vt:lpstr>References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dc:title>
  <dc:subject>Just In Time Training Resources</dc:subject>
  <dc:creator>Glenda Dvorak, DVM, MPH, DACVPM</dc:creator>
  <dc:description>Developed June 2010
Reviewed by: JPMogan, DVM, L Cole, DVM,</dc:description>
  <cp:lastModifiedBy>Glenda Dvorak</cp:lastModifiedBy>
  <cp:revision>381</cp:revision>
  <cp:lastPrinted>2012-06-08T20:48:48Z</cp:lastPrinted>
  <dcterms:created xsi:type="dcterms:W3CDTF">2010-02-26T02:19:00Z</dcterms:created>
  <dcterms:modified xsi:type="dcterms:W3CDTF">2014-07-07T21:14:00Z</dcterms:modified>
  <cp:category>MSP Just-In-Time Training</cp:category>
</cp:coreProperties>
</file>