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5" r:id="rId1"/>
  </p:sldMasterIdLst>
  <p:notesMasterIdLst>
    <p:notesMasterId r:id="rId28"/>
  </p:notesMasterIdLst>
  <p:handoutMasterIdLst>
    <p:handoutMasterId r:id="rId29"/>
  </p:handoutMasterIdLst>
  <p:sldIdLst>
    <p:sldId id="372" r:id="rId2"/>
    <p:sldId id="373" r:id="rId3"/>
    <p:sldId id="374" r:id="rId4"/>
    <p:sldId id="375" r:id="rId5"/>
    <p:sldId id="376" r:id="rId6"/>
    <p:sldId id="377" r:id="rId7"/>
    <p:sldId id="378" r:id="rId8"/>
    <p:sldId id="379" r:id="rId9"/>
    <p:sldId id="380" r:id="rId10"/>
    <p:sldId id="381" r:id="rId11"/>
    <p:sldId id="382" r:id="rId12"/>
    <p:sldId id="383" r:id="rId13"/>
    <p:sldId id="384" r:id="rId14"/>
    <p:sldId id="385" r:id="rId15"/>
    <p:sldId id="386" r:id="rId16"/>
    <p:sldId id="387" r:id="rId17"/>
    <p:sldId id="388" r:id="rId18"/>
    <p:sldId id="389" r:id="rId19"/>
    <p:sldId id="390" r:id="rId20"/>
    <p:sldId id="391" r:id="rId21"/>
    <p:sldId id="392" r:id="rId22"/>
    <p:sldId id="393" r:id="rId23"/>
    <p:sldId id="394" r:id="rId24"/>
    <p:sldId id="395" r:id="rId25"/>
    <p:sldId id="396" r:id="rId26"/>
    <p:sldId id="397" r:id="rId27"/>
  </p:sldIdLst>
  <p:sldSz cx="9144000" cy="6858000" type="screen4x3"/>
  <p:notesSz cx="6881813"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gdvorak" initials="gd" lastIdx="2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6336"/>
    <a:srgbClr val="FAAA6E"/>
    <a:srgbClr val="FBC093"/>
    <a:srgbClr val="FFE6B9"/>
    <a:srgbClr val="FFD07D"/>
    <a:srgbClr val="FFFF99"/>
    <a:srgbClr val="C1DDF5"/>
    <a:srgbClr val="F99951"/>
    <a:srgbClr val="F4825E"/>
    <a:srgbClr val="F47D5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350" autoAdjust="0"/>
    <p:restoredTop sz="72830" autoAdjust="0"/>
  </p:normalViewPr>
  <p:slideViewPr>
    <p:cSldViewPr>
      <p:cViewPr varScale="1">
        <p:scale>
          <a:sx n="48" d="100"/>
          <a:sy n="48" d="100"/>
        </p:scale>
        <p:origin x="-1356"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51" d="100"/>
          <a:sy n="51" d="100"/>
        </p:scale>
        <p:origin x="-2262" y="-108"/>
      </p:cViewPr>
      <p:guideLst>
        <p:guide orient="horz" pos="2928"/>
        <p:guide pos="216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29394" y="126770"/>
            <a:ext cx="2982119" cy="464820"/>
          </a:xfrm>
          <a:prstGeom prst="rect">
            <a:avLst/>
          </a:prstGeom>
        </p:spPr>
        <p:txBody>
          <a:bodyPr vert="horz" lIns="95136" tIns="47568" rIns="95136" bIns="47568" rtlCol="0"/>
          <a:lstStyle>
            <a:lvl1pPr algn="l">
              <a:defRPr sz="1200"/>
            </a:lvl1pPr>
          </a:lstStyle>
          <a:p>
            <a:r>
              <a:rPr lang="en-US" sz="1000" dirty="0"/>
              <a:t>Just-In-Time Training for Animal Health Emergencies</a:t>
            </a:r>
          </a:p>
        </p:txBody>
      </p:sp>
      <p:sp>
        <p:nvSpPr>
          <p:cNvPr id="3" name="Date Placeholder 2"/>
          <p:cNvSpPr>
            <a:spLocks noGrp="1"/>
          </p:cNvSpPr>
          <p:nvPr>
            <p:ph type="dt" sz="quarter" idx="1"/>
          </p:nvPr>
        </p:nvSpPr>
        <p:spPr>
          <a:xfrm>
            <a:off x="3670300" y="126770"/>
            <a:ext cx="2982119" cy="464820"/>
          </a:xfrm>
          <a:prstGeom prst="rect">
            <a:avLst/>
          </a:prstGeom>
        </p:spPr>
        <p:txBody>
          <a:bodyPr vert="horz" lIns="95136" tIns="47568" rIns="95136" bIns="47568" rtlCol="0"/>
          <a:lstStyle>
            <a:lvl1pPr algn="r">
              <a:defRPr sz="1200"/>
            </a:lvl1pPr>
          </a:lstStyle>
          <a:p>
            <a:r>
              <a:rPr lang="en-US" sz="1000" dirty="0" smtClean="0"/>
              <a:t>Diagnostic Sampling: Overview</a:t>
            </a:r>
            <a:endParaRPr lang="en-US" sz="1000" dirty="0"/>
          </a:p>
        </p:txBody>
      </p:sp>
      <p:sp>
        <p:nvSpPr>
          <p:cNvPr id="4" name="Footer Placeholder 3"/>
          <p:cNvSpPr>
            <a:spLocks noGrp="1"/>
          </p:cNvSpPr>
          <p:nvPr>
            <p:ph type="ftr" sz="quarter" idx="2"/>
          </p:nvPr>
        </p:nvSpPr>
        <p:spPr>
          <a:xfrm>
            <a:off x="229394" y="8704811"/>
            <a:ext cx="2982119" cy="464820"/>
          </a:xfrm>
          <a:prstGeom prst="rect">
            <a:avLst/>
          </a:prstGeom>
        </p:spPr>
        <p:txBody>
          <a:bodyPr vert="horz" lIns="95136" tIns="47568" rIns="95136" bIns="47568" rtlCol="0" anchor="b"/>
          <a:lstStyle>
            <a:lvl1pPr algn="l">
              <a:defRPr sz="1200"/>
            </a:lvl1pPr>
          </a:lstStyle>
          <a:p>
            <a:r>
              <a:rPr lang="en-US" sz="1000" dirty="0" smtClean="0"/>
              <a:t>Multi-State Partnership for Security in Agriculture; Center for Food Security and Public Health</a:t>
            </a:r>
            <a:endParaRPr lang="en-US" sz="1000" dirty="0"/>
          </a:p>
        </p:txBody>
      </p:sp>
      <p:sp>
        <p:nvSpPr>
          <p:cNvPr id="5" name="Slide Number Placeholder 4"/>
          <p:cNvSpPr>
            <a:spLocks noGrp="1"/>
          </p:cNvSpPr>
          <p:nvPr>
            <p:ph type="sldNum" sz="quarter" idx="3"/>
          </p:nvPr>
        </p:nvSpPr>
        <p:spPr>
          <a:xfrm>
            <a:off x="3746765" y="8704811"/>
            <a:ext cx="2982119" cy="464820"/>
          </a:xfrm>
          <a:prstGeom prst="rect">
            <a:avLst/>
          </a:prstGeom>
        </p:spPr>
        <p:txBody>
          <a:bodyPr vert="horz" lIns="95136" tIns="47568" rIns="95136" bIns="47568" rtlCol="0" anchor="b"/>
          <a:lstStyle>
            <a:lvl1pPr algn="r">
              <a:defRPr sz="1200"/>
            </a:lvl1pPr>
          </a:lstStyle>
          <a:p>
            <a:endParaRPr lang="en-US" dirty="0" smtClean="0"/>
          </a:p>
          <a:p>
            <a:r>
              <a:rPr lang="en-US" sz="1000" dirty="0" smtClean="0"/>
              <a:t>October 2010</a:t>
            </a:r>
          </a:p>
          <a:p>
            <a:fld id="{E43E7F44-CF60-445B-AADF-8F267F8193CA}" type="slidenum">
              <a:rPr lang="en-US" smtClean="0"/>
              <a:pPr/>
              <a:t>‹#›</a:t>
            </a:fld>
            <a:endParaRPr lang="en-US" dirty="0"/>
          </a:p>
        </p:txBody>
      </p:sp>
    </p:spTree>
    <p:extLst>
      <p:ext uri="{BB962C8B-B14F-4D97-AF65-F5344CB8AC3E}">
        <p14:creationId xmlns:p14="http://schemas.microsoft.com/office/powerpoint/2010/main" val="5478677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5"/>
            <a:ext cx="2982119" cy="464820"/>
          </a:xfrm>
          <a:prstGeom prst="rect">
            <a:avLst/>
          </a:prstGeom>
        </p:spPr>
        <p:txBody>
          <a:bodyPr vert="horz" lIns="95136" tIns="47568" rIns="95136" bIns="47568" rtlCol="0"/>
          <a:lstStyle>
            <a:lvl1pPr algn="l">
              <a:defRPr sz="1200"/>
            </a:lvl1pPr>
          </a:lstStyle>
          <a:p>
            <a:endParaRPr lang="en-US"/>
          </a:p>
        </p:txBody>
      </p:sp>
      <p:sp>
        <p:nvSpPr>
          <p:cNvPr id="3" name="Date Placeholder 2"/>
          <p:cNvSpPr>
            <a:spLocks noGrp="1"/>
          </p:cNvSpPr>
          <p:nvPr>
            <p:ph type="dt" idx="1"/>
          </p:nvPr>
        </p:nvSpPr>
        <p:spPr>
          <a:xfrm>
            <a:off x="3898102" y="5"/>
            <a:ext cx="2982119" cy="464820"/>
          </a:xfrm>
          <a:prstGeom prst="rect">
            <a:avLst/>
          </a:prstGeom>
        </p:spPr>
        <p:txBody>
          <a:bodyPr vert="horz" lIns="95136" tIns="47568" rIns="95136" bIns="47568" rtlCol="0"/>
          <a:lstStyle>
            <a:lvl1pPr algn="r">
              <a:defRPr sz="1200"/>
            </a:lvl1pPr>
          </a:lstStyle>
          <a:p>
            <a:fld id="{DE9B040C-8CD5-46F3-BED5-4281F216FF93}" type="datetimeFigureOut">
              <a:rPr lang="en-US" smtClean="0"/>
              <a:pPr/>
              <a:t>7/7/2014</a:t>
            </a:fld>
            <a:endParaRPr lang="en-US"/>
          </a:p>
        </p:txBody>
      </p:sp>
      <p:sp>
        <p:nvSpPr>
          <p:cNvPr id="4" name="Slide Image Placeholder 3"/>
          <p:cNvSpPr>
            <a:spLocks noGrp="1" noRot="1" noChangeAspect="1"/>
          </p:cNvSpPr>
          <p:nvPr>
            <p:ph type="sldImg" idx="2"/>
          </p:nvPr>
        </p:nvSpPr>
        <p:spPr>
          <a:xfrm>
            <a:off x="1117600" y="696913"/>
            <a:ext cx="4648200" cy="3486150"/>
          </a:xfrm>
          <a:prstGeom prst="rect">
            <a:avLst/>
          </a:prstGeom>
          <a:noFill/>
          <a:ln w="12700">
            <a:solidFill>
              <a:prstClr val="black"/>
            </a:solidFill>
          </a:ln>
        </p:spPr>
        <p:txBody>
          <a:bodyPr vert="horz" lIns="95136" tIns="47568" rIns="95136" bIns="47568" rtlCol="0" anchor="ctr"/>
          <a:lstStyle/>
          <a:p>
            <a:endParaRPr lang="en-US"/>
          </a:p>
        </p:txBody>
      </p:sp>
      <p:sp>
        <p:nvSpPr>
          <p:cNvPr id="5" name="Notes Placeholder 4"/>
          <p:cNvSpPr>
            <a:spLocks noGrp="1"/>
          </p:cNvSpPr>
          <p:nvPr>
            <p:ph type="body" sz="quarter" idx="3"/>
          </p:nvPr>
        </p:nvSpPr>
        <p:spPr>
          <a:xfrm>
            <a:off x="688182" y="4415791"/>
            <a:ext cx="5505450" cy="4183380"/>
          </a:xfrm>
          <a:prstGeom prst="rect">
            <a:avLst/>
          </a:prstGeom>
        </p:spPr>
        <p:txBody>
          <a:bodyPr vert="horz" lIns="95136" tIns="47568" rIns="95136" bIns="47568"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829967"/>
            <a:ext cx="2982119" cy="464820"/>
          </a:xfrm>
          <a:prstGeom prst="rect">
            <a:avLst/>
          </a:prstGeom>
        </p:spPr>
        <p:txBody>
          <a:bodyPr vert="horz" lIns="95136" tIns="47568" rIns="95136" bIns="47568" rtlCol="0" anchor="b"/>
          <a:lstStyle>
            <a:lvl1pPr algn="l">
              <a:defRPr sz="1200"/>
            </a:lvl1pPr>
          </a:lstStyle>
          <a:p>
            <a:endParaRPr lang="en-US"/>
          </a:p>
        </p:txBody>
      </p:sp>
      <p:sp>
        <p:nvSpPr>
          <p:cNvPr id="7" name="Slide Number Placeholder 6"/>
          <p:cNvSpPr>
            <a:spLocks noGrp="1"/>
          </p:cNvSpPr>
          <p:nvPr>
            <p:ph type="sldNum" sz="quarter" idx="5"/>
          </p:nvPr>
        </p:nvSpPr>
        <p:spPr>
          <a:xfrm>
            <a:off x="3898102" y="8829967"/>
            <a:ext cx="2982119" cy="464820"/>
          </a:xfrm>
          <a:prstGeom prst="rect">
            <a:avLst/>
          </a:prstGeom>
        </p:spPr>
        <p:txBody>
          <a:bodyPr vert="horz" lIns="95136" tIns="47568" rIns="95136" bIns="47568" rtlCol="0" anchor="b"/>
          <a:lstStyle>
            <a:lvl1pPr algn="r">
              <a:defRPr sz="1200"/>
            </a:lvl1pPr>
          </a:lstStyle>
          <a:p>
            <a:fld id="{CA14255A-7794-4D3D-B6F2-612A3A7DD042}" type="slidenum">
              <a:rPr lang="en-US" smtClean="0"/>
              <a:pPr/>
              <a:t>‹#›</a:t>
            </a:fld>
            <a:endParaRPr lang="en-US"/>
          </a:p>
        </p:txBody>
      </p:sp>
    </p:spTree>
    <p:extLst>
      <p:ext uri="{BB962C8B-B14F-4D97-AF65-F5344CB8AC3E}">
        <p14:creationId xmlns:p14="http://schemas.microsoft.com/office/powerpoint/2010/main" val="35203173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itchFamily="34" charset="0"/>
        <a:ea typeface="+mn-ea"/>
        <a:cs typeface="Arial" pitchFamily="34" charset="0"/>
      </a:defRPr>
    </a:lvl1pPr>
    <a:lvl2pPr marL="165100" indent="-158750" algn="l" defTabSz="914400" rtl="0" eaLnBrk="1" latinLnBrk="0" hangingPunct="1">
      <a:buFont typeface="Wingdings" pitchFamily="2" charset="2"/>
      <a:buChar char="§"/>
      <a:defRPr sz="1200" kern="1200">
        <a:solidFill>
          <a:schemeClr val="tx1"/>
        </a:solidFill>
        <a:latin typeface="Arial" pitchFamily="34" charset="0"/>
        <a:ea typeface="+mn-ea"/>
        <a:cs typeface="Arial" pitchFamily="34" charset="0"/>
      </a:defRPr>
    </a:lvl2pPr>
    <a:lvl3pPr marL="914400" algn="l" defTabSz="914400" rtl="0" eaLnBrk="1" latinLnBrk="0" hangingPunct="1">
      <a:buFont typeface="Wingdings" pitchFamily="2" charset="2"/>
      <a:buChar char="§"/>
      <a:defRPr sz="1200" kern="1200">
        <a:solidFill>
          <a:schemeClr val="tx1"/>
        </a:solidFill>
        <a:latin typeface="Arial" pitchFamily="34" charset="0"/>
        <a:ea typeface="+mn-ea"/>
        <a:cs typeface="Arial" pitchFamily="34" charset="0"/>
      </a:defRPr>
    </a:lvl3pPr>
    <a:lvl4pPr marL="1371600" algn="l" defTabSz="914400" rtl="0" eaLnBrk="1" latinLnBrk="0" hangingPunct="1">
      <a:buFont typeface="Wingdings" pitchFamily="2" charset="2"/>
      <a:buChar char="§"/>
      <a:defRPr sz="1200" kern="1200">
        <a:solidFill>
          <a:schemeClr val="tx1"/>
        </a:solidFill>
        <a:latin typeface="Arial" pitchFamily="34" charset="0"/>
        <a:ea typeface="+mn-ea"/>
        <a:cs typeface="Arial" pitchFamily="34" charset="0"/>
      </a:defRPr>
    </a:lvl4pPr>
    <a:lvl5pPr marL="1828800" algn="l" defTabSz="914400" rtl="0" eaLnBrk="1" latinLnBrk="0" hangingPunct="1">
      <a:buFont typeface="Wingdings" pitchFamily="2" charset="2"/>
      <a:buChar char="§"/>
      <a:defRPr sz="1200" kern="1200">
        <a:solidFill>
          <a:schemeClr val="tx1"/>
        </a:solidFill>
        <a:latin typeface="Arial" pitchFamily="34" charset="0"/>
        <a:ea typeface="+mn-ea"/>
        <a:cs typeface="Arial"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0" i="1" dirty="0" smtClean="0"/>
              <a:t>October 2010</a:t>
            </a:r>
          </a:p>
          <a:p>
            <a:r>
              <a:rPr lang="en-US" dirty="0" smtClean="0"/>
              <a:t>During an animal disease emergency, diagnostic</a:t>
            </a:r>
            <a:r>
              <a:rPr lang="en-US" baseline="0" dirty="0" smtClean="0"/>
              <a:t> sampling will be needed to determine the disease as well as identify infected animals. </a:t>
            </a:r>
            <a:r>
              <a:rPr lang="en-US" dirty="0" smtClean="0"/>
              <a:t>This Just-In-Time training presentation</a:t>
            </a:r>
            <a:r>
              <a:rPr lang="en-US" baseline="0" dirty="0" smtClean="0"/>
              <a:t> </a:t>
            </a:r>
            <a:r>
              <a:rPr lang="en-US" dirty="0" smtClean="0"/>
              <a:t>will overview</a:t>
            </a:r>
            <a:r>
              <a:rPr lang="en-US" baseline="0" dirty="0" smtClean="0"/>
              <a:t> basic points to be aware of when collecting and packaging diagnostic samples and shipping requirements. </a:t>
            </a:r>
            <a:endParaRPr lang="en-US" dirty="0" smtClean="0"/>
          </a:p>
        </p:txBody>
      </p:sp>
      <p:sp>
        <p:nvSpPr>
          <p:cNvPr id="4" name="Slide Number Placeholder 3"/>
          <p:cNvSpPr>
            <a:spLocks noGrp="1"/>
          </p:cNvSpPr>
          <p:nvPr>
            <p:ph type="sldNum" sz="quarter" idx="10"/>
          </p:nvPr>
        </p:nvSpPr>
        <p:spPr/>
        <p:txBody>
          <a:bodyPr/>
          <a:lstStyle/>
          <a:p>
            <a:fld id="{8005E09E-EE66-4103-848A-A9F7D5164029}" type="slidenum">
              <a:rPr lang="en-US" smtClean="0">
                <a:solidFill>
                  <a:prstClr val="black"/>
                </a:solidFill>
              </a:rPr>
              <a:pPr/>
              <a:t>1</a:t>
            </a:fld>
            <a:endParaRPr lang="en-US">
              <a:solidFill>
                <a:prstClr val="black"/>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Therefore, when packaging the diagnostic samples, it is important to do this in a manner that will prevent breakage as well as spills and leaks, maintain the appropriate temperature requirements and have the necessary shipping labeling.  Fragile primary sample packaging (e.g., tubes, slides, vials) must be wrapped and separated to prevent breakage. In the event the sample does break during shipment, care must be taken to prevent samples from spilling or leaking outside the container. This is accomplished by the use of two waterproof layers, with absorbent material such as paper towel between them. Preventing spills or leaks is particularly important given the potential infectious nature of some samples during an animal disease emergency. In order to be of diagnostic value, samples must also be protected from extreme heat or cold, and some samples require refrigeration or freezing. Finally, the package must be labeled appropriately to alert shippers to the nature of the contents, and to provide contact information for the diagnostic laboratory. </a:t>
            </a:r>
            <a:endParaRPr lang="en-US" dirty="0"/>
          </a:p>
        </p:txBody>
      </p:sp>
      <p:sp>
        <p:nvSpPr>
          <p:cNvPr id="4" name="Slide Number Placeholder 3"/>
          <p:cNvSpPr>
            <a:spLocks noGrp="1"/>
          </p:cNvSpPr>
          <p:nvPr>
            <p:ph type="sldNum" sz="quarter" idx="10"/>
          </p:nvPr>
        </p:nvSpPr>
        <p:spPr/>
        <p:txBody>
          <a:bodyPr/>
          <a:lstStyle/>
          <a:p>
            <a:fld id="{8005E09E-EE66-4103-848A-A9F7D5164029}"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When possible, use plastic </a:t>
            </a:r>
            <a:r>
              <a:rPr lang="en-US" baseline="0" dirty="0" err="1" smtClean="0"/>
              <a:t>screwcap</a:t>
            </a:r>
            <a:r>
              <a:rPr lang="en-US" baseline="0" dirty="0" smtClean="0"/>
              <a:t> containers and avoid glass containers. </a:t>
            </a:r>
            <a:r>
              <a:rPr lang="en-US" dirty="0" smtClean="0"/>
              <a:t>In order to prevent breakage</a:t>
            </a:r>
            <a:r>
              <a:rPr lang="en-US" baseline="0" dirty="0" smtClean="0"/>
              <a:t> and spilling of samples during shipment, it is important to pad them well and include spill barriers and absorbent materials in the packaging. Primary sample containers, such as blood tubes, should be well padded with material such as bubble wrap, particularly if multiple containers will be shipped together. This should be placed within a primary waterproof barrier, such as a canister or plastic bag, which contains material such as paper towel sufficient to absorb the sample should it spill. This should be placed within a second watertight barrier, and finally into a rigid outer shipping container, such as a cardboard box.  Formalin-fixed samples should not be packaged in the same box as non-formalin-fixed samples. </a:t>
            </a:r>
            <a:endParaRPr lang="en-US" dirty="0"/>
          </a:p>
        </p:txBody>
      </p:sp>
      <p:sp>
        <p:nvSpPr>
          <p:cNvPr id="4" name="Slide Number Placeholder 3"/>
          <p:cNvSpPr>
            <a:spLocks noGrp="1"/>
          </p:cNvSpPr>
          <p:nvPr>
            <p:ph type="sldNum" sz="quarter" idx="10"/>
          </p:nvPr>
        </p:nvSpPr>
        <p:spPr/>
        <p:txBody>
          <a:bodyPr/>
          <a:lstStyle/>
          <a:p>
            <a:fld id="{CA14255A-7794-4D3D-B6F2-612A3A7DD042}"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left</a:t>
            </a:r>
            <a:r>
              <a:rPr lang="en-US" baseline="0" dirty="0" smtClean="0"/>
              <a:t> photo shows several sample tubes packed in absorbent padding material to prevent breakage and spillage during shipment. These will then be placed in the white plastic container on the left for leak prevention. The right photo shows a shipping box with dividers to keep samples secure during shipping. </a:t>
            </a:r>
            <a:r>
              <a:rPr lang="en-US" dirty="0" smtClean="0"/>
              <a:t>Photos</a:t>
            </a:r>
            <a:r>
              <a:rPr lang="en-US" baseline="0" dirty="0" smtClean="0"/>
              <a:t> courtesy of Dr. Dennis </a:t>
            </a:r>
            <a:r>
              <a:rPr lang="en-US" baseline="0" dirty="0" err="1" smtClean="0"/>
              <a:t>Senne</a:t>
            </a:r>
            <a:r>
              <a:rPr lang="en-US" baseline="0" dirty="0" smtClean="0"/>
              <a:t>, U.S. Department of Agriculture. </a:t>
            </a:r>
            <a:endParaRPr lang="en-US" dirty="0"/>
          </a:p>
        </p:txBody>
      </p:sp>
      <p:sp>
        <p:nvSpPr>
          <p:cNvPr id="4" name="Footer Placeholder 3"/>
          <p:cNvSpPr>
            <a:spLocks noGrp="1"/>
          </p:cNvSpPr>
          <p:nvPr>
            <p:ph type="ftr" sz="quarter" idx="10"/>
          </p:nvPr>
        </p:nvSpPr>
        <p:spPr/>
        <p:txBody>
          <a:bodyPr/>
          <a:lstStyle/>
          <a:p>
            <a:r>
              <a:rPr lang="en-US" smtClean="0"/>
              <a:t>MSP, CFSPH - 2010</a:t>
            </a:r>
            <a:endParaRPr lang="en-US"/>
          </a:p>
        </p:txBody>
      </p:sp>
      <p:sp>
        <p:nvSpPr>
          <p:cNvPr id="5" name="Slide Number Placeholder 4"/>
          <p:cNvSpPr>
            <a:spLocks noGrp="1"/>
          </p:cNvSpPr>
          <p:nvPr>
            <p:ph type="sldNum" sz="quarter" idx="11"/>
          </p:nvPr>
        </p:nvSpPr>
        <p:spPr/>
        <p:txBody>
          <a:bodyPr/>
          <a:lstStyle/>
          <a:p>
            <a:fld id="{CA14255A-7794-4D3D-B6F2-612A3A7DD042}"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 order for samples</a:t>
            </a:r>
            <a:r>
              <a:rPr lang="en-US" baseline="0" dirty="0" smtClean="0"/>
              <a:t> to arrive at their destination with diagnostic value, they must be maintained within the temperature range appropriate for the sample type. Samples shipped on ice should have a layer such as bubble wrap between the sample and the ice packs to prevent freezing of the sample. Follow any requirements specified by the diagnostic laboratory. Swabs for PCR and tissues preserved in formalin can be shipped at ambient temperatures unless stated otherwise, but should still be protected from excessively hot or cold conditions. </a:t>
            </a:r>
          </a:p>
          <a:p>
            <a:r>
              <a:rPr lang="en-US" dirty="0" smtClean="0"/>
              <a:t>For</a:t>
            </a:r>
            <a:r>
              <a:rPr lang="en-US" baseline="0" dirty="0" smtClean="0"/>
              <a:t> samples that require shipment on ice or dry ice, it is crucial to maintain the necessary temperature (referred to as the “cold chain” ) from the time of collection until arrival at the diagnostic lab, otherwise, such samples may lose their diagnostic value. [This photo shows a sample for submission in a sealed plastic bag to prevent leakage. An cold pack has been  placed with the sample to keep it chilled during shipment. Photo courtesy of Dr. Dennis </a:t>
            </a:r>
            <a:r>
              <a:rPr lang="en-US" baseline="0" dirty="0" err="1" smtClean="0"/>
              <a:t>Senne</a:t>
            </a:r>
            <a:r>
              <a:rPr lang="en-US" baseline="0" dirty="0" smtClean="0"/>
              <a:t>, U.S. Department of Agriculture. ]</a:t>
            </a:r>
          </a:p>
        </p:txBody>
      </p:sp>
      <p:sp>
        <p:nvSpPr>
          <p:cNvPr id="4" name="Slide Number Placeholder 3"/>
          <p:cNvSpPr>
            <a:spLocks noGrp="1"/>
          </p:cNvSpPr>
          <p:nvPr>
            <p:ph type="sldNum" sz="quarter" idx="10"/>
          </p:nvPr>
        </p:nvSpPr>
        <p:spPr/>
        <p:txBody>
          <a:bodyPr/>
          <a:lstStyle/>
          <a:p>
            <a:fld id="{CA14255A-7794-4D3D-B6F2-612A3A7DD042}"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When packaging samples that require ice for shipment, use only ice packs, picnic packs, or sealed ice containers. Never ship with cubed</a:t>
            </a:r>
            <a:r>
              <a:rPr lang="en-US" baseline="0" dirty="0" smtClean="0"/>
              <a:t> or crushed ice, even if it is sealed in a plastic bag. Samples should be protected from direct contact with ice packs, to avoid being damaged by freezing temperatures. Samples shipped on ice should arrive at the diagnostic lab within 24 hours. Packages shipped with dry ice are considered dangerous goods, and may not be accepted by some carriers.</a:t>
            </a:r>
            <a:r>
              <a:rPr lang="en-US" dirty="0" smtClean="0"/>
              <a:t> I</a:t>
            </a:r>
            <a:r>
              <a:rPr lang="en-US" baseline="0" dirty="0" smtClean="0"/>
              <a:t>t is essential to take measures to prevent leakage during shipment. Line the box with a plastic bag in which to further enclose the sample contents  A “dry ice” label must be affixed to the outside of the shipping container, and such shipments are considered Category A shipments, which will be explained later. Dry ice may inactivate some viral samples, so be sure to seal sample vials or tubes tightly if shipping with dry ice. The sample submission form should be sealed in a separate plastic bag, and non-formalin samples should be shipped in a separate box. [Photo shows sample Class 9 label including UN1845 dry ice shipment label]</a:t>
            </a:r>
            <a:endParaRPr lang="en-US" dirty="0"/>
          </a:p>
        </p:txBody>
      </p:sp>
      <p:sp>
        <p:nvSpPr>
          <p:cNvPr id="4" name="Slide Number Placeholder 3"/>
          <p:cNvSpPr>
            <a:spLocks noGrp="1"/>
          </p:cNvSpPr>
          <p:nvPr>
            <p:ph type="sldNum" sz="quarter" idx="10"/>
          </p:nvPr>
        </p:nvSpPr>
        <p:spPr/>
        <p:txBody>
          <a:bodyPr/>
          <a:lstStyle/>
          <a:p>
            <a:fld id="{CA14255A-7794-4D3D-B6F2-612A3A7DD042}"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51566">
              <a:defRPr/>
            </a:pPr>
            <a:r>
              <a:rPr lang="en-US" dirty="0" smtClean="0"/>
              <a:t>Samples collected during an animal</a:t>
            </a:r>
            <a:r>
              <a:rPr lang="en-US" baseline="0" dirty="0" smtClean="0"/>
              <a:t> disease emergency will need to be sent to the USDA National Veterinary Services Laboratory for diagnostics. Special shipping requirements exist for infectious disease samples. The packaging and labeling of biological substances for shipment requires familiarity and training with current rules and regulations, which frequently change. Shippers are responsible for proper packaging, marking, labeling, documentation, classification, and identification of each shipment. </a:t>
            </a:r>
          </a:p>
          <a:p>
            <a:pPr defTabSz="951566">
              <a:defRPr/>
            </a:pPr>
            <a:endParaRPr lang="en-US" baseline="0" dirty="0" smtClean="0"/>
          </a:p>
          <a:p>
            <a:pPr defTabSz="951566">
              <a:defRPr/>
            </a:pPr>
            <a:endParaRPr lang="en-US" baseline="0" dirty="0" smtClean="0"/>
          </a:p>
        </p:txBody>
      </p:sp>
      <p:sp>
        <p:nvSpPr>
          <p:cNvPr id="4" name="Slide Number Placeholder 3"/>
          <p:cNvSpPr>
            <a:spLocks noGrp="1"/>
          </p:cNvSpPr>
          <p:nvPr>
            <p:ph type="sldNum" sz="quarter" idx="10"/>
          </p:nvPr>
        </p:nvSpPr>
        <p:spPr/>
        <p:txBody>
          <a:bodyPr/>
          <a:lstStyle/>
          <a:p>
            <a:fld id="{8005E09E-EE66-4103-848A-A9F7D5164029}" type="slidenum">
              <a:rPr lang="en-US" smtClean="0">
                <a:solidFill>
                  <a:prstClr val="black"/>
                </a:solidFill>
              </a:rPr>
              <a:pPr/>
              <a:t>15</a:t>
            </a:fld>
            <a:endParaRPr lang="en-US">
              <a:solidFill>
                <a:prstClr val="black"/>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transport </a:t>
            </a:r>
            <a:r>
              <a:rPr lang="en-US" baseline="0" dirty="0" smtClean="0"/>
              <a:t>of b</a:t>
            </a:r>
            <a:r>
              <a:rPr lang="en-US" dirty="0" smtClean="0"/>
              <a:t>iological materials is regulated by the Department of Transportation Hazardous Materials Regulation (Section 49 of the Code of Federal Regulations).  These regulations impact the packaging and labeling parameters</a:t>
            </a:r>
            <a:r>
              <a:rPr lang="en-US" baseline="0" dirty="0" smtClean="0"/>
              <a:t> of the sample(s) being shipped to a diagnostic laboratory. </a:t>
            </a:r>
            <a:r>
              <a:rPr lang="en-US" dirty="0" smtClean="0"/>
              <a:t>The</a:t>
            </a:r>
            <a:r>
              <a:rPr lang="en-US" baseline="0" dirty="0" smtClean="0"/>
              <a:t> Department of Transportation defines a hazardous material as any material that is capable of causing risk to health, safety, and property during transportation. This definition includes infectious substances and animal diagnostic samples. </a:t>
            </a:r>
            <a:endParaRPr lang="en-US" dirty="0"/>
          </a:p>
        </p:txBody>
      </p:sp>
      <p:sp>
        <p:nvSpPr>
          <p:cNvPr id="4" name="Slide Number Placeholder 3"/>
          <p:cNvSpPr>
            <a:spLocks noGrp="1"/>
          </p:cNvSpPr>
          <p:nvPr>
            <p:ph type="sldNum" sz="quarter" idx="10"/>
          </p:nvPr>
        </p:nvSpPr>
        <p:spPr/>
        <p:txBody>
          <a:bodyPr/>
          <a:lstStyle/>
          <a:p>
            <a:fld id="{8005E09E-EE66-4103-848A-A9F7D5164029}"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51566"/>
            <a:r>
              <a:rPr lang="en-US" baseline="0" dirty="0" smtClean="0"/>
              <a:t>Samples collected during an animal disease emergency are considered infectious substances, as they are </a:t>
            </a:r>
            <a:r>
              <a:rPr lang="en-US" dirty="0" smtClean="0"/>
              <a:t>know to contain (or reasonably expected to contain)</a:t>
            </a:r>
            <a:r>
              <a:rPr lang="en-US" baseline="0" dirty="0" smtClean="0"/>
              <a:t> pathogens. </a:t>
            </a:r>
            <a:r>
              <a:rPr lang="en-US" dirty="0" smtClean="0"/>
              <a:t>The United Nations (UN) and the United States Department</a:t>
            </a:r>
            <a:r>
              <a:rPr lang="en-US" baseline="0" dirty="0" smtClean="0"/>
              <a:t> of Transportation (DOT) specify how these potentially </a:t>
            </a:r>
            <a:r>
              <a:rPr lang="en-US" baseline="0" dirty="0" err="1" smtClean="0"/>
              <a:t>biohazardous</a:t>
            </a:r>
            <a:r>
              <a:rPr lang="en-US" baseline="0" dirty="0" smtClean="0"/>
              <a:t> materials should be classified and labeled for shipment. Category A Infectious substances are those considered capable of causing permanent disability, life-threatening or fatal disease in humans or animals when exposure to them occurs. Category A substances are further divided into those that affect animals only, which must be labeled with the code UN2900, and those that can affect humans, which should be labeled UN2814. Pathogens of concern in an animal health emergency can be of either type. Category A infectious substances require specially rated triple packing measures and must include a “declaration of dangerous goods” form on the outside of the box. Category B materials are those not in a form that can cause permanent disability or life-threatening disease in otherwise healthy humans or animals on exposure. Category B materials include specimens for general diagnostic or investigational purposes, must have leak-proof triple packaging, and should be labeled on the outside of the box with the code UN3373. These designations impact the packaging, labeling and shipping parameters of the sample which must comply with federal regulations. </a:t>
            </a:r>
          </a:p>
        </p:txBody>
      </p:sp>
      <p:sp>
        <p:nvSpPr>
          <p:cNvPr id="4" name="Footer Placeholder 3"/>
          <p:cNvSpPr>
            <a:spLocks noGrp="1"/>
          </p:cNvSpPr>
          <p:nvPr>
            <p:ph type="ftr" sz="quarter" idx="10"/>
          </p:nvPr>
        </p:nvSpPr>
        <p:spPr/>
        <p:txBody>
          <a:bodyPr/>
          <a:lstStyle/>
          <a:p>
            <a:r>
              <a:rPr lang="en-US" smtClean="0"/>
              <a:t>MSP, CFSPH - 2010</a:t>
            </a:r>
            <a:endParaRPr lang="en-US"/>
          </a:p>
        </p:txBody>
      </p:sp>
      <p:sp>
        <p:nvSpPr>
          <p:cNvPr id="5" name="Slide Number Placeholder 4"/>
          <p:cNvSpPr>
            <a:spLocks noGrp="1"/>
          </p:cNvSpPr>
          <p:nvPr>
            <p:ph type="sldNum" sz="quarter" idx="11"/>
          </p:nvPr>
        </p:nvSpPr>
        <p:spPr/>
        <p:txBody>
          <a:bodyPr/>
          <a:lstStyle/>
          <a:p>
            <a:fld id="{CA14255A-7794-4D3D-B6F2-612A3A7DD042}"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Photos show UN package certification</a:t>
            </a:r>
            <a:r>
              <a:rPr lang="en-US" baseline="0" dirty="0" smtClean="0"/>
              <a:t> markings required for shipping all infectious substances [CLASS 6.2]. The UN identification number (upper right hand corner of right photo) is required to properly identify the type of sample included in the box. This box is labeled UN2900, containing a Category A, infectious substance, animal only). </a:t>
            </a:r>
            <a:endParaRPr lang="en-US" dirty="0"/>
          </a:p>
        </p:txBody>
      </p:sp>
      <p:sp>
        <p:nvSpPr>
          <p:cNvPr id="4" name="Footer Placeholder 3"/>
          <p:cNvSpPr>
            <a:spLocks noGrp="1"/>
          </p:cNvSpPr>
          <p:nvPr>
            <p:ph type="ftr" sz="quarter" idx="10"/>
          </p:nvPr>
        </p:nvSpPr>
        <p:spPr/>
        <p:txBody>
          <a:bodyPr/>
          <a:lstStyle/>
          <a:p>
            <a:r>
              <a:rPr lang="en-US" smtClean="0"/>
              <a:t>MSP, CFSPH - 2010</a:t>
            </a:r>
            <a:endParaRPr lang="en-US"/>
          </a:p>
        </p:txBody>
      </p:sp>
      <p:sp>
        <p:nvSpPr>
          <p:cNvPr id="5" name="Slide Number Placeholder 4"/>
          <p:cNvSpPr>
            <a:spLocks noGrp="1"/>
          </p:cNvSpPr>
          <p:nvPr>
            <p:ph type="sldNum" sz="quarter" idx="11"/>
          </p:nvPr>
        </p:nvSpPr>
        <p:spPr/>
        <p:txBody>
          <a:bodyPr/>
          <a:lstStyle/>
          <a:p>
            <a:fld id="{CA14255A-7794-4D3D-B6F2-612A3A7DD042}"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37892" indent="-237892">
              <a:buAutoNum type="arabicPeriod"/>
            </a:pPr>
            <a:r>
              <a:rPr lang="en-US" dirty="0" smtClean="0"/>
              <a:t>Place solid or liquid specimen</a:t>
            </a:r>
            <a:r>
              <a:rPr lang="en-US" baseline="0" dirty="0" smtClean="0"/>
              <a:t> in leak-proof primary container. Label content.</a:t>
            </a:r>
          </a:p>
          <a:p>
            <a:pPr marL="237892" indent="-237892">
              <a:buAutoNum type="arabicPeriod"/>
            </a:pPr>
            <a:r>
              <a:rPr lang="en-US" baseline="0" dirty="0" smtClean="0"/>
              <a:t>Place primary containers inside flexible secondary container (e.g., sealable plastic bag). Place absorbing material inside of the secondary container.</a:t>
            </a:r>
          </a:p>
          <a:p>
            <a:pPr marL="237892" indent="-237892">
              <a:buAutoNum type="arabicPeriod"/>
            </a:pPr>
            <a:r>
              <a:rPr lang="en-US" baseline="0" dirty="0" smtClean="0"/>
              <a:t>Place secondary container in approved insulated waterproof flexible or rigid shipping container. Place ice packs inside shipping container.</a:t>
            </a:r>
          </a:p>
          <a:p>
            <a:pPr marL="237892" indent="-237892">
              <a:buAutoNum type="arabicPeriod"/>
            </a:pPr>
            <a:r>
              <a:rPr lang="en-US" baseline="0" dirty="0" smtClean="0"/>
              <a:t>Place case history and submission forms in sealed plastic envelope inside of shipping container. Seal shipping container. Ensure appropriate package marks on the shipping container. Ship.</a:t>
            </a:r>
          </a:p>
        </p:txBody>
      </p:sp>
      <p:sp>
        <p:nvSpPr>
          <p:cNvPr id="4" name="Footer Placeholder 3"/>
          <p:cNvSpPr>
            <a:spLocks noGrp="1"/>
          </p:cNvSpPr>
          <p:nvPr>
            <p:ph type="ftr" sz="quarter" idx="10"/>
          </p:nvPr>
        </p:nvSpPr>
        <p:spPr/>
        <p:txBody>
          <a:bodyPr/>
          <a:lstStyle/>
          <a:p>
            <a:r>
              <a:rPr lang="en-US" smtClean="0"/>
              <a:t>MSP, CFSPH - 2010</a:t>
            </a:r>
            <a:endParaRPr lang="en-US"/>
          </a:p>
        </p:txBody>
      </p:sp>
      <p:sp>
        <p:nvSpPr>
          <p:cNvPr id="5" name="Slide Number Placeholder 4"/>
          <p:cNvSpPr>
            <a:spLocks noGrp="1"/>
          </p:cNvSpPr>
          <p:nvPr>
            <p:ph type="sldNum" sz="quarter" idx="11"/>
          </p:nvPr>
        </p:nvSpPr>
        <p:spPr/>
        <p:txBody>
          <a:bodyPr/>
          <a:lstStyle/>
          <a:p>
            <a:fld id="{CA14255A-7794-4D3D-B6F2-612A3A7DD042}"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51566">
              <a:defRPr/>
            </a:pPr>
            <a:r>
              <a:rPr lang="en-US" baseline="0" dirty="0" smtClean="0"/>
              <a:t>The diagnostic sample type and collection method needed for an animal disease emergency will depend on the disease of concern, the species of animal(s) involved and the diagnostic tests to be performed. </a:t>
            </a:r>
          </a:p>
        </p:txBody>
      </p:sp>
      <p:sp>
        <p:nvSpPr>
          <p:cNvPr id="4" name="Footer Placeholder 3"/>
          <p:cNvSpPr>
            <a:spLocks noGrp="1"/>
          </p:cNvSpPr>
          <p:nvPr>
            <p:ph type="ftr" sz="quarter" idx="10"/>
          </p:nvPr>
        </p:nvSpPr>
        <p:spPr/>
        <p:txBody>
          <a:bodyPr/>
          <a:lstStyle/>
          <a:p>
            <a:r>
              <a:rPr lang="en-US" smtClean="0"/>
              <a:t>MSP, CFSPH - 2010</a:t>
            </a:r>
            <a:endParaRPr lang="en-US"/>
          </a:p>
        </p:txBody>
      </p:sp>
      <p:sp>
        <p:nvSpPr>
          <p:cNvPr id="5" name="Slide Number Placeholder 4"/>
          <p:cNvSpPr>
            <a:spLocks noGrp="1"/>
          </p:cNvSpPr>
          <p:nvPr>
            <p:ph type="sldNum" sz="quarter" idx="11"/>
          </p:nvPr>
        </p:nvSpPr>
        <p:spPr/>
        <p:txBody>
          <a:bodyPr/>
          <a:lstStyle/>
          <a:p>
            <a:fld id="{CA14255A-7794-4D3D-B6F2-612A3A7DD042}"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Packaging for Category A Infectious Substances will require additional precautions</a:t>
            </a:r>
            <a:r>
              <a:rPr lang="en-US" baseline="0" dirty="0" smtClean="0"/>
              <a:t> and labeling, including an itemized list of contents inside the package, and an infectious substance label and proper UN number on the outside of the shipping package. Where primary and secondary packaging for Category B includes leak proof receptacles, Category A requires watertight packaging.</a:t>
            </a:r>
          </a:p>
        </p:txBody>
      </p:sp>
      <p:sp>
        <p:nvSpPr>
          <p:cNvPr id="4" name="Footer Placeholder 3"/>
          <p:cNvSpPr>
            <a:spLocks noGrp="1"/>
          </p:cNvSpPr>
          <p:nvPr>
            <p:ph type="ftr" sz="quarter" idx="10"/>
          </p:nvPr>
        </p:nvSpPr>
        <p:spPr/>
        <p:txBody>
          <a:bodyPr/>
          <a:lstStyle/>
          <a:p>
            <a:r>
              <a:rPr lang="en-US" smtClean="0"/>
              <a:t>MSP, CFSPH - 2010</a:t>
            </a:r>
            <a:endParaRPr lang="en-US"/>
          </a:p>
        </p:txBody>
      </p:sp>
      <p:sp>
        <p:nvSpPr>
          <p:cNvPr id="5" name="Slide Number Placeholder 4"/>
          <p:cNvSpPr>
            <a:spLocks noGrp="1"/>
          </p:cNvSpPr>
          <p:nvPr>
            <p:ph type="sldNum" sz="quarter" idx="11"/>
          </p:nvPr>
        </p:nvSpPr>
        <p:spPr/>
        <p:txBody>
          <a:bodyPr/>
          <a:lstStyle/>
          <a:p>
            <a:fld id="{CA14255A-7794-4D3D-B6F2-612A3A7DD042}"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Category</a:t>
            </a:r>
            <a:r>
              <a:rPr lang="en-US" baseline="0" dirty="0" smtClean="0"/>
              <a:t> designation also determines the quantity of sample that can be shipped with a single container. This will also be dependent on the mode of transportation. Materials that are infectious to humans (UN2814) or animals (UN2900) cannot exceed 50mL or 50mg when being shipped via passenger aircraft or rail. However, up to 4L or 4kg can be shipped on a cargo aircraft. For Category B biological substances (UN3373), up to 4L or 4kg of biological substances can be shipped in passenger and cargo aircraft and by rail. </a:t>
            </a:r>
          </a:p>
        </p:txBody>
      </p:sp>
      <p:sp>
        <p:nvSpPr>
          <p:cNvPr id="4" name="Slide Number Placeholder 3"/>
          <p:cNvSpPr>
            <a:spLocks noGrp="1"/>
          </p:cNvSpPr>
          <p:nvPr>
            <p:ph type="sldNum" sz="quarter" idx="10"/>
          </p:nvPr>
        </p:nvSpPr>
        <p:spPr/>
        <p:txBody>
          <a:bodyPr/>
          <a:lstStyle/>
          <a:p>
            <a:fld id="{CA14255A-7794-4D3D-B6F2-612A3A7DD042}"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When</a:t>
            </a:r>
            <a:r>
              <a:rPr lang="en-US" baseline="0" dirty="0" smtClean="0"/>
              <a:t> shipping to federal laboratories, the type of agent will determine where the samples are to be sent to. The addresses to both Plum Island and NVSL are listed. The specific routing instructions for a foreign animal disease diagnostic samples to NVSL, including which lab submissions should go to, can be found on the USDA APHIS website (www.aphis.usda.gov/animal_health_lab_info_services/collection_submission.shtml). Testing for some high consequence diseases may be allowed at select APHIS-approved laboratories in the National Animal Health Laboratory Network (NAHLN). A current roster of NAHLN laboratories and the testing that they are approved to perform can also be found on the USDA APHIS website (www.aphis.usda.gov/animal_health/nahln/labs.shtml).</a:t>
            </a:r>
          </a:p>
          <a:p>
            <a:endParaRPr lang="en-US" dirty="0"/>
          </a:p>
        </p:txBody>
      </p:sp>
      <p:sp>
        <p:nvSpPr>
          <p:cNvPr id="4" name="Slide Number Placeholder 3"/>
          <p:cNvSpPr>
            <a:spLocks noGrp="1"/>
          </p:cNvSpPr>
          <p:nvPr>
            <p:ph type="sldNum" sz="quarter" idx="10"/>
          </p:nvPr>
        </p:nvSpPr>
        <p:spPr/>
        <p:txBody>
          <a:bodyPr/>
          <a:lstStyle/>
          <a:p>
            <a:fld id="{CA14255A-7794-4D3D-B6F2-612A3A7DD042}"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Samples being sent to the USDA National Veterinary Services Laboratories will require a diagnostic sample prioritization for processing, based on the disease suspected. Priority 1 is used when prompt laboratory diagnostic information is required and the sample is highly likely a foreign animal disease or emerging disease incident specimen. Once received these samples will be unpacked and examined immediately upon arrival. The NVSL must be contacted by phone prior to shipping Priority 1 submissions. Priority 2 samples are of intermediate suspicion and obtained from situations where a FAD/EDI is possible; samples will be processed the day they are received. Priority 3 samples are those that are unlikely to be a FAD/EDI and cannot be distinguished from an enzootic disease or condition. These samples will be processed in accession number order, unless otherwise directed by the Laboratory Director. Priority A designation involves situations where animals in commerce are being held pending the results of the diagnostic tests for an FAD/EDI or other situations where rapid laboratory tests are needed. These submissions will be processed immediately upon arrival and require contact with NVSL before submission.</a:t>
            </a:r>
          </a:p>
        </p:txBody>
      </p:sp>
      <p:sp>
        <p:nvSpPr>
          <p:cNvPr id="4" name="Footer Placeholder 3"/>
          <p:cNvSpPr>
            <a:spLocks noGrp="1"/>
          </p:cNvSpPr>
          <p:nvPr>
            <p:ph type="ftr" sz="quarter" idx="10"/>
          </p:nvPr>
        </p:nvSpPr>
        <p:spPr/>
        <p:txBody>
          <a:bodyPr/>
          <a:lstStyle/>
          <a:p>
            <a:r>
              <a:rPr lang="en-US" smtClean="0"/>
              <a:t>MSP, CFSPH - 2010</a:t>
            </a:r>
            <a:endParaRPr lang="en-US"/>
          </a:p>
        </p:txBody>
      </p:sp>
      <p:sp>
        <p:nvSpPr>
          <p:cNvPr id="5" name="Slide Number Placeholder 4"/>
          <p:cNvSpPr>
            <a:spLocks noGrp="1"/>
          </p:cNvSpPr>
          <p:nvPr>
            <p:ph type="sldNum" sz="quarter" idx="11"/>
          </p:nvPr>
        </p:nvSpPr>
        <p:spPr/>
        <p:txBody>
          <a:bodyPr/>
          <a:lstStyle/>
          <a:p>
            <a:fld id="{CA14255A-7794-4D3D-B6F2-612A3A7DD042}" type="slidenum">
              <a:rPr lang="en-US" smtClean="0"/>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When choosing a carrier to ship biologic substances,</a:t>
            </a:r>
            <a:r>
              <a:rPr lang="en-US" baseline="0" dirty="0" smtClean="0"/>
              <a:t> there are a few important aspects to consider. First, choose a carrier that will transport potential hazardous infectious substances. In accordance with the Department of Transportations, Hazardous Materials Regulations (Subpart I of Part 172), carriers must have security plans when shipping certain agents. Some carriers may not have extensive experience with transporting potential dangerous biological samples so a full assessment of safety features is needed. Next, choose a carrier that allows tracking so that progress and location can be monitored. Prompt and reliable delivery is key for reasons of security and sample viability. </a:t>
            </a:r>
            <a:endParaRPr lang="en-US" dirty="0"/>
          </a:p>
        </p:txBody>
      </p:sp>
      <p:sp>
        <p:nvSpPr>
          <p:cNvPr id="4" name="Slide Number Placeholder 3"/>
          <p:cNvSpPr>
            <a:spLocks noGrp="1"/>
          </p:cNvSpPr>
          <p:nvPr>
            <p:ph type="sldNum" sz="quarter" idx="10"/>
          </p:nvPr>
        </p:nvSpPr>
        <p:spPr/>
        <p:txBody>
          <a:bodyPr/>
          <a:lstStyle/>
          <a:p>
            <a:fld id="{CA14255A-7794-4D3D-B6F2-612A3A7DD042}" type="slidenum">
              <a:rPr lang="en-US" smtClean="0"/>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presentation provided</a:t>
            </a:r>
            <a:r>
              <a:rPr lang="en-US" baseline="0" dirty="0" smtClean="0"/>
              <a:t> a brief overview of sample collection, packaging and shipping information. Additional details on this topic  can be found on the USDA APHIS National Veterinary Services Laboratories and the Department of Transportation Hazardous Materials Regulations websites.</a:t>
            </a:r>
            <a:endParaRPr lang="en-US" dirty="0"/>
          </a:p>
        </p:txBody>
      </p:sp>
      <p:sp>
        <p:nvSpPr>
          <p:cNvPr id="4" name="Footer Placeholder 3"/>
          <p:cNvSpPr>
            <a:spLocks noGrp="1"/>
          </p:cNvSpPr>
          <p:nvPr>
            <p:ph type="ftr" sz="quarter" idx="10"/>
          </p:nvPr>
        </p:nvSpPr>
        <p:spPr/>
        <p:txBody>
          <a:bodyPr/>
          <a:lstStyle/>
          <a:p>
            <a:r>
              <a:rPr lang="en-US" smtClean="0"/>
              <a:t>MSP, CFSPH - 2010</a:t>
            </a:r>
            <a:endParaRPr lang="en-US"/>
          </a:p>
        </p:txBody>
      </p:sp>
      <p:sp>
        <p:nvSpPr>
          <p:cNvPr id="5" name="Slide Number Placeholder 4"/>
          <p:cNvSpPr>
            <a:spLocks noGrp="1"/>
          </p:cNvSpPr>
          <p:nvPr>
            <p:ph type="sldNum" sz="quarter" idx="11"/>
          </p:nvPr>
        </p:nvSpPr>
        <p:spPr/>
        <p:txBody>
          <a:bodyPr/>
          <a:lstStyle/>
          <a:p>
            <a:fld id="{CA14255A-7794-4D3D-B6F2-612A3A7DD042}" type="slidenum">
              <a:rPr lang="en-US" smtClean="0"/>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EC75019-516D-422A-9311-C1B1C76B6E53}" type="slidenum">
              <a:rPr lang="en-US"/>
              <a:pPr/>
              <a:t>26</a:t>
            </a:fld>
            <a:endParaRPr lang="en-US"/>
          </a:p>
        </p:txBody>
      </p:sp>
      <p:sp>
        <p:nvSpPr>
          <p:cNvPr id="884738" name="Rectangle 2"/>
          <p:cNvSpPr>
            <a:spLocks noGrp="1" noRot="1" noChangeAspect="1" noChangeArrowheads="1" noTextEdit="1"/>
          </p:cNvSpPr>
          <p:nvPr>
            <p:ph type="sldImg"/>
          </p:nvPr>
        </p:nvSpPr>
        <p:spPr>
          <a:ln/>
        </p:spPr>
      </p:sp>
      <p:sp>
        <p:nvSpPr>
          <p:cNvPr id="884739" name="Rectangle 3"/>
          <p:cNvSpPr>
            <a:spLocks noGrp="1" noChangeArrowheads="1"/>
          </p:cNvSpPr>
          <p:nvPr>
            <p:ph type="body" idx="1"/>
          </p:nvPr>
        </p:nvSpPr>
        <p:spPr/>
        <p:txBody>
          <a:bodyPr/>
          <a:lstStyle/>
          <a:p>
            <a:r>
              <a:rPr lang="en-US" dirty="0" smtClean="0"/>
              <a:t>Information provided in this</a:t>
            </a:r>
            <a:r>
              <a:rPr lang="en-US" baseline="0" dirty="0" smtClean="0"/>
              <a:t> presentation was developed by the Center for Food Security and Public Health at Iowa State University College of Veterinary Medicine, through funding from the Multi-State Partnership for Security </a:t>
            </a:r>
            <a:r>
              <a:rPr lang="en-US" baseline="0" smtClean="0"/>
              <a:t>in Agriculture.</a:t>
            </a:r>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51566">
              <a:defRPr/>
            </a:pPr>
            <a:r>
              <a:rPr lang="en-US" baseline="0" dirty="0" smtClean="0"/>
              <a:t>Regardless of the diagnostic sample to be collected, a few steps should be followed before you begin any sampling procedure. First, check with the diagnostic laboratory (or your Team Leader) to determine the appropriate samples to collect as well as how they should be handled, including any selective or transport media, or temperature requirements. Gather the necessary supplies you will need for sample collection as well as any personal protective equipment (PPE) needed. In the event of a highly contagious or foreign animal disease, strict biosecurity measures will be essential, and will therefore require PPE such as gloves, coveralls and footwear that can be disinfected or disposed of following the sample collection process. In the case of zoonotic disease, additional PPE such as respirators or face shields may be needed. </a:t>
            </a:r>
          </a:p>
        </p:txBody>
      </p:sp>
      <p:sp>
        <p:nvSpPr>
          <p:cNvPr id="4" name="Slide Number Placeholder 3"/>
          <p:cNvSpPr>
            <a:spLocks noGrp="1"/>
          </p:cNvSpPr>
          <p:nvPr>
            <p:ph type="sldNum" sz="quarter" idx="10"/>
          </p:nvPr>
        </p:nvSpPr>
        <p:spPr/>
        <p:txBody>
          <a:bodyPr/>
          <a:lstStyle/>
          <a:p>
            <a:fld id="{8005E09E-EE66-4103-848A-A9F7D5164029}"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If possible, pre-label specimen containers to ensure all required samples are collected. All samples must be labeled clearly and legibly with pencil or waterproof ink. The label should contain sufficient information to allow trace-back of the sample to the premises and individual animal or pen from which the sample was taken. When a variety of sample types are taken, such as swabs from multiple locations, or tissue samples from more than one organ, the label should clearly identify the origin of the sample. The date the sample was taken should also be included on the label.  A sheet may be included with a group of samples from a single premises to aid in matching the sample with the animal, pen, or group number, and to add additional information such as sex or age of the animal. [Photo from Jane Galyon, Iowa State University]</a:t>
            </a:r>
            <a:endParaRPr lang="en-US" dirty="0"/>
          </a:p>
        </p:txBody>
      </p:sp>
      <p:sp>
        <p:nvSpPr>
          <p:cNvPr id="4" name="Slide Number Placeholder 3"/>
          <p:cNvSpPr>
            <a:spLocks noGrp="1"/>
          </p:cNvSpPr>
          <p:nvPr>
            <p:ph type="sldNum" sz="quarter" idx="10"/>
          </p:nvPr>
        </p:nvSpPr>
        <p:spPr/>
        <p:txBody>
          <a:bodyPr/>
          <a:lstStyle/>
          <a:p>
            <a:fld id="{CA14255A-7794-4D3D-B6F2-612A3A7DD042}"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Samples to collect may include whole blood or serum, culture swabs, skin samples, or tissue samples. </a:t>
            </a:r>
          </a:p>
          <a:p>
            <a:pPr lvl="1">
              <a:buFont typeface="Arial" pitchFamily="34" charset="0"/>
              <a:buChar char="•"/>
            </a:pPr>
            <a:r>
              <a:rPr lang="en-US" baseline="0" dirty="0" smtClean="0"/>
              <a:t>If whole blood or serum samples are required, ensure the correct blood collection tube is used. Blood tubes contain different types of additives which can affect the diagnostic tests. Most blood tubes can be distinguished by the color of the tube top. </a:t>
            </a:r>
          </a:p>
          <a:p>
            <a:pPr lvl="1">
              <a:buFont typeface="Arial" pitchFamily="34" charset="0"/>
              <a:buChar char="•"/>
            </a:pPr>
            <a:r>
              <a:rPr lang="en-US" baseline="0" dirty="0" smtClean="0"/>
              <a:t>Swabs of the mouth, nose, or rectum may be requested for some diseases. Individually packaged swabs with culture media or sterile swabs with or without preservative may be provided for diagnostics. With either type, be sure to avoid touching the swab tip to anything other than the sample area being swabbed, and place the swab back into the sterile vial immediately after collection.</a:t>
            </a:r>
          </a:p>
          <a:p>
            <a:pPr lvl="1">
              <a:buFont typeface="Arial" pitchFamily="34" charset="0"/>
              <a:buChar char="•"/>
            </a:pPr>
            <a:r>
              <a:rPr lang="en-US" baseline="0" dirty="0" smtClean="0"/>
              <a:t>Skin samples (e.g., skin scrapings, ear punches, or ear notches) may be needed, and should be packaged as instructed. </a:t>
            </a:r>
          </a:p>
          <a:p>
            <a:pPr lvl="1">
              <a:buFont typeface="Arial" pitchFamily="34" charset="0"/>
              <a:buChar char="•"/>
            </a:pPr>
            <a:r>
              <a:rPr lang="en-US" baseline="0" dirty="0" smtClean="0"/>
              <a:t>Lastly, tissues samples collected during necropsy may be requested. These samples may need to be submitted in a preservative such as formalin, refrigerated, frozen or a combination of methods. [Photos: Top-serum samples, Danelle Bickett-Weddle, Iowa State University; Bottom-tissue sample collection, Tim Smith, Iowa Department of Agriculture and Land Stewardship]</a:t>
            </a:r>
            <a:endParaRPr lang="en-US" dirty="0" smtClean="0"/>
          </a:p>
          <a:p>
            <a:pPr lvl="1">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fld id="{CA14255A-7794-4D3D-B6F2-612A3A7DD042}"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51566">
              <a:defRPr/>
            </a:pPr>
            <a:r>
              <a:rPr lang="en-US" baseline="0" dirty="0" smtClean="0"/>
              <a:t>Each sample should come from an individual animal, not a pool of animals, unless specified by the receiving diagnostic laboratory. Samples must be collected and handled in a manner to prevent degradation and maintain the integrity of the sample. This may involve placing the sample in selective or transport media or keeping it chilled. Samples preserved with formalin must be in a sample jar that contains at least 10 parts liquid to one part tissue.  [Photo Jane Galyon, Iowa State University]</a:t>
            </a:r>
            <a:endParaRPr lang="en-US" dirty="0" smtClean="0"/>
          </a:p>
          <a:p>
            <a:pPr defTabSz="951566">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CA14255A-7794-4D3D-B6F2-612A3A7DD042}"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Handling of tissues and fluids from a suspected premises or animal will require strict adherence to biosecurity and infection control procedures. Wear disposable gloves and change them frequently. Use disposable equipment, such as needles, syringes, and blades, whenever possible, and change equipment between each animal. These practices serve not only to prevent sample contamination, but to prevent the accidental spread of disease between animals. When non-disposable equipment must be used, such as necropsy tools or surgical instruments, clean and disinfect equipment between each tissue and each animal. All equipment used to collect and transport samples while on the premises should be cleaned and disinfected in the designated area prior to leaving the farm. Care should be taken not to contaminate diagnostic samples with disinfectant, thereby inactivating it and providing false negative results.</a:t>
            </a:r>
            <a:endParaRPr lang="en-US" dirty="0"/>
          </a:p>
        </p:txBody>
      </p:sp>
      <p:sp>
        <p:nvSpPr>
          <p:cNvPr id="4" name="Footer Placeholder 3"/>
          <p:cNvSpPr>
            <a:spLocks noGrp="1"/>
          </p:cNvSpPr>
          <p:nvPr>
            <p:ph type="ftr" sz="quarter" idx="10"/>
          </p:nvPr>
        </p:nvSpPr>
        <p:spPr/>
        <p:txBody>
          <a:bodyPr/>
          <a:lstStyle/>
          <a:p>
            <a:r>
              <a:rPr lang="en-US" smtClean="0"/>
              <a:t>MSP, CFSPH - 2010</a:t>
            </a:r>
            <a:endParaRPr lang="en-US"/>
          </a:p>
        </p:txBody>
      </p:sp>
      <p:sp>
        <p:nvSpPr>
          <p:cNvPr id="5" name="Slide Number Placeholder 4"/>
          <p:cNvSpPr>
            <a:spLocks noGrp="1"/>
          </p:cNvSpPr>
          <p:nvPr>
            <p:ph type="sldNum" sz="quarter" idx="11"/>
          </p:nvPr>
        </p:nvSpPr>
        <p:spPr/>
        <p:txBody>
          <a:bodyPr/>
          <a:lstStyle/>
          <a:p>
            <a:fld id="{CA14255A-7794-4D3D-B6F2-612A3A7DD042}"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51566">
              <a:defRPr/>
            </a:pPr>
            <a:r>
              <a:rPr lang="en-US" dirty="0" smtClean="0"/>
              <a:t>After diagnostic samples are collected, they must be prepared for shipment to the</a:t>
            </a:r>
            <a:r>
              <a:rPr lang="en-US" baseline="0" dirty="0" smtClean="0"/>
              <a:t> appropriate diagnostic laboratory. The necessary sample packaging will be dependent on the agent suspected and the type of sample being sent. We will review basic points to remember when packaging samples, however additional measures may be required depending on the situation. </a:t>
            </a:r>
            <a:endParaRPr lang="en-US" dirty="0" smtClean="0"/>
          </a:p>
        </p:txBody>
      </p:sp>
      <p:sp>
        <p:nvSpPr>
          <p:cNvPr id="4" name="Slide Number Placeholder 3"/>
          <p:cNvSpPr>
            <a:spLocks noGrp="1"/>
          </p:cNvSpPr>
          <p:nvPr>
            <p:ph type="sldNum" sz="quarter" idx="10"/>
          </p:nvPr>
        </p:nvSpPr>
        <p:spPr/>
        <p:txBody>
          <a:bodyPr/>
          <a:lstStyle/>
          <a:p>
            <a:fld id="{8005E09E-EE66-4103-848A-A9F7D5164029}" type="slidenum">
              <a:rPr lang="en-US" smtClean="0">
                <a:solidFill>
                  <a:prstClr val="black"/>
                </a:solidFill>
              </a:rPr>
              <a:pPr/>
              <a:t>8</a:t>
            </a:fld>
            <a:endParaRPr lang="en-US">
              <a:solidFill>
                <a:prstClr val="black"/>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a:t>
            </a:r>
            <a:r>
              <a:rPr lang="en-US" baseline="0" dirty="0" smtClean="0"/>
              <a:t>t is essential to assess and ensure that packages will be able to withstand, shocks and vibrations during shipping, pressure changes, and other conditions encountered during transport, such as weather, temperature, and rough handling. </a:t>
            </a:r>
            <a:endParaRPr lang="en-US" dirty="0"/>
          </a:p>
        </p:txBody>
      </p:sp>
      <p:sp>
        <p:nvSpPr>
          <p:cNvPr id="4" name="Slide Number Placeholder 3"/>
          <p:cNvSpPr>
            <a:spLocks noGrp="1"/>
          </p:cNvSpPr>
          <p:nvPr>
            <p:ph type="sldNum" sz="quarter" idx="10"/>
          </p:nvPr>
        </p:nvSpPr>
        <p:spPr/>
        <p:txBody>
          <a:bodyPr/>
          <a:lstStyle/>
          <a:p>
            <a:fld id="{CA14255A-7794-4D3D-B6F2-612A3A7DD042}"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7" Type="http://schemas.microsoft.com/office/2007/relationships/hdphoto" Target="../media/hdphoto2.wdp"/><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jpeg"/><Relationship Id="rId4" Type="http://schemas.microsoft.com/office/2007/relationships/hdphoto" Target="../media/hdphoto1.wdp"/></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514600"/>
            <a:ext cx="7772400" cy="1143000"/>
          </a:xfrm>
          <a:noFill/>
          <a:effectLst/>
        </p:spPr>
        <p:txBody>
          <a:bodyPr/>
          <a:lstStyle/>
          <a:p>
            <a:r>
              <a:rPr lang="en-US" smtClean="0"/>
              <a:t>Click to edit Master title style</a:t>
            </a:r>
            <a:endParaRPr lang="en-US" dirty="0"/>
          </a:p>
        </p:txBody>
      </p:sp>
      <p:sp>
        <p:nvSpPr>
          <p:cNvPr id="3" name="Subtitle 2"/>
          <p:cNvSpPr>
            <a:spLocks noGrp="1"/>
          </p:cNvSpPr>
          <p:nvPr>
            <p:ph type="subTitle" idx="1"/>
          </p:nvPr>
        </p:nvSpPr>
        <p:spPr>
          <a:xfrm>
            <a:off x="1371600" y="3733800"/>
            <a:ext cx="6400800" cy="1066800"/>
          </a:xfrm>
        </p:spPr>
        <p:txBody>
          <a:bodyPr/>
          <a:lstStyle>
            <a:lvl1pPr marL="0" indent="0" algn="ctr">
              <a:buNone/>
              <a:defRPr i="0">
                <a:solidFill>
                  <a:schemeClr val="tx1">
                    <a:lumMod val="85000"/>
                    <a:lumOff val="1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4" name="Picture 3" descr="MSP13_StateLogo_Grayscale.png"/>
          <p:cNvPicPr>
            <a:picLocks noChangeAspect="1"/>
          </p:cNvPicPr>
          <p:nvPr/>
        </p:nvPicPr>
        <p:blipFill>
          <a:blip r:embed="rId2" cstate="print"/>
          <a:stretch>
            <a:fillRect/>
          </a:stretch>
        </p:blipFill>
        <p:spPr>
          <a:xfrm>
            <a:off x="380993" y="5410200"/>
            <a:ext cx="1066807" cy="1066807"/>
          </a:xfrm>
          <a:prstGeom prst="rect">
            <a:avLst/>
          </a:prstGeom>
        </p:spPr>
      </p:pic>
      <p:sp>
        <p:nvSpPr>
          <p:cNvPr id="5" name="Date Placeholder 3"/>
          <p:cNvSpPr>
            <a:spLocks noGrp="1"/>
          </p:cNvSpPr>
          <p:nvPr>
            <p:ph type="dt" sz="half" idx="2"/>
          </p:nvPr>
        </p:nvSpPr>
        <p:spPr>
          <a:xfrm>
            <a:off x="457200" y="6477000"/>
            <a:ext cx="2133600" cy="244475"/>
          </a:xfrm>
          <a:prstGeom prst="rect">
            <a:avLst/>
          </a:prstGeom>
        </p:spPr>
        <p:txBody>
          <a:bodyPr vert="horz" lIns="91440" tIns="45720" rIns="91440" bIns="45720" rtlCol="0" anchor="ctr"/>
          <a:lstStyle>
            <a:lvl1pPr algn="l">
              <a:defRPr sz="1050">
                <a:solidFill>
                  <a:schemeClr val="tx1">
                    <a:tint val="75000"/>
                  </a:schemeClr>
                </a:solidFill>
              </a:defRPr>
            </a:lvl1pPr>
          </a:lstStyle>
          <a:p>
            <a:r>
              <a:rPr lang="en-US" smtClean="0"/>
              <a:t>Just In Time Training</a:t>
            </a:r>
            <a:endParaRPr lang="en-US" dirty="0"/>
          </a:p>
        </p:txBody>
      </p:sp>
      <p:pic>
        <p:nvPicPr>
          <p:cNvPr id="6" name="Picture 5"/>
          <p:cNvPicPr>
            <a:picLocks noChangeAspect="1"/>
          </p:cNvPicPr>
          <p:nvPr/>
        </p:nvPicPr>
        <p:blipFill>
          <a:blip r:embed="rId3" cstate="print">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tretch>
            <a:fillRect/>
          </a:stretch>
        </p:blipFill>
        <p:spPr>
          <a:xfrm>
            <a:off x="380993" y="5410200"/>
            <a:ext cx="1066807" cy="1066807"/>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81000" y="381000"/>
            <a:ext cx="1752600" cy="1752600"/>
          </a:xfrm>
          <a:prstGeom prst="ellipse">
            <a:avLst/>
          </a:prstGeom>
        </p:spPr>
      </p:pic>
      <p:pic>
        <p:nvPicPr>
          <p:cNvPr id="8" name="Picture 7"/>
          <p:cNvPicPr>
            <a:picLocks noChangeAspect="1"/>
          </p:cNvPicPr>
          <p:nvPr/>
        </p:nvPicPr>
        <p:blipFill>
          <a:blip r:embed="rId6" cstate="print">
            <a:extLst>
              <a:ext uri="{BEBA8EAE-BF5A-486C-A8C5-ECC9F3942E4B}">
                <a14:imgProps xmlns:a14="http://schemas.microsoft.com/office/drawing/2010/main">
                  <a14:imgLayer r:embed="rId7">
                    <a14:imgEffect>
                      <a14:saturation sat="0"/>
                    </a14:imgEffect>
                  </a14:imgLayer>
                </a14:imgProps>
              </a:ext>
              <a:ext uri="{28A0092B-C50C-407E-A947-70E740481C1C}">
                <a14:useLocalDpi xmlns:a14="http://schemas.microsoft.com/office/drawing/2010/main" val="0"/>
              </a:ext>
            </a:extLst>
          </a:blip>
          <a:stretch>
            <a:fillRect/>
          </a:stretch>
        </p:blipFill>
        <p:spPr>
          <a:xfrm>
            <a:off x="1600200" y="5563994"/>
            <a:ext cx="1769532" cy="835411"/>
          </a:xfrm>
          <a:prstGeom prst="rect">
            <a:avLst/>
          </a:prstGeom>
        </p:spPr>
      </p:pic>
      <p:pic>
        <p:nvPicPr>
          <p:cNvPr id="10" name="Picture 9"/>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381000" y="381000"/>
            <a:ext cx="1752600" cy="1752600"/>
          </a:xfrm>
          <a:prstGeom prst="ellipse">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a:xfrm>
            <a:off x="5943600" y="6477000"/>
            <a:ext cx="2819400" cy="152400"/>
          </a:xfrm>
        </p:spPr>
        <p:txBody>
          <a:bodyPr/>
          <a:lstStyle>
            <a:lvl1pPr>
              <a:defRPr/>
            </a:lvl1pPr>
          </a:lstStyle>
          <a:p>
            <a:pPr algn="r"/>
            <a:r>
              <a:rPr lang="en-US" smtClean="0"/>
              <a:t>Diagnostic Sampling: Overview</a:t>
            </a:r>
            <a:endParaRPr lang="en-US" dirty="0"/>
          </a:p>
        </p:txBody>
      </p:sp>
      <p:sp>
        <p:nvSpPr>
          <p:cNvPr id="6" name="Slide Number Placeholder 5"/>
          <p:cNvSpPr>
            <a:spLocks noGrp="1"/>
          </p:cNvSpPr>
          <p:nvPr>
            <p:ph type="sldNum" sz="quarter" idx="11"/>
          </p:nvPr>
        </p:nvSpPr>
        <p:spPr>
          <a:xfrm>
            <a:off x="3810000" y="6172200"/>
            <a:ext cx="2133600" cy="476250"/>
          </a:xfrm>
        </p:spPr>
        <p:txBody>
          <a:bodyPr/>
          <a:lstStyle>
            <a:lvl1pPr>
              <a:defRPr/>
            </a:lvl1pPr>
          </a:lstStyle>
          <a:p>
            <a:fld id="{777E31B7-8F30-4DAE-A42D-15C2A7FAB87F}" type="slidenum">
              <a:rPr lang="en-US" smtClean="0"/>
              <a:pPr/>
              <a:t>‹#›</a:t>
            </a:fld>
            <a:endParaRPr lang="en-US" dirty="0"/>
          </a:p>
        </p:txBody>
      </p:sp>
      <p:pic>
        <p:nvPicPr>
          <p:cNvPr id="7" name="Picture 2" descr="C:\Users\gdvorak\Documents\CFSPH\MSP HSEMD Preparedness Projects\JIT Training\Project Graphics\JustInTimeCircles-CircleCropGD.png"/>
          <p:cNvPicPr>
            <a:picLocks noChangeAspect="1" noChangeArrowheads="1"/>
          </p:cNvPicPr>
          <p:nvPr/>
        </p:nvPicPr>
        <p:blipFill rotWithShape="1">
          <a:blip r:embed="rId2">
            <a:extLst>
              <a:ext uri="{28A0092B-C50C-407E-A947-70E740481C1C}">
                <a14:useLocalDpi xmlns:a14="http://schemas.microsoft.com/office/drawing/2010/main" val="0"/>
              </a:ext>
            </a:extLst>
          </a:blip>
          <a:srcRect l="53075" t="53075"/>
          <a:stretch/>
        </p:blipFill>
        <p:spPr bwMode="auto">
          <a:xfrm>
            <a:off x="0" y="0"/>
            <a:ext cx="1163075" cy="116307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Users\gdvorak\Documents\CFSPH\MSP HSEMD Preparedness Projects\JIT Training\Project Graphics\JustInTimeCircles-CircleCropGD.pn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53075" t="53075"/>
          <a:stretch/>
        </p:blipFill>
        <p:spPr bwMode="auto">
          <a:xfrm>
            <a:off x="0" y="0"/>
            <a:ext cx="1163075" cy="11630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600200"/>
            <a:ext cx="8229600" cy="4648200"/>
          </a:xfrm>
        </p:spPr>
        <p:txBody>
          <a:bodyPr/>
          <a:lstStyle>
            <a:lvl1pPr marL="341313" indent="-341313">
              <a:buClr>
                <a:srgbClr val="F26336"/>
              </a:buClr>
              <a:defRPr/>
            </a:lvl1pPr>
            <a:lvl2pPr>
              <a:buClr>
                <a:srgbClr val="F26336"/>
              </a:buClr>
              <a:defRPr/>
            </a:lvl2pPr>
            <a:lvl3pPr>
              <a:buClr>
                <a:srgbClr val="F26336"/>
              </a:buClr>
              <a:defRPr/>
            </a:lvl3pPr>
            <a:lvl4pPr>
              <a:buClr>
                <a:srgbClr val="F26336"/>
              </a:buClr>
              <a:defRPr/>
            </a:lvl4pPr>
            <a:lvl5pPr>
              <a:buClr>
                <a:srgbClr val="F26336"/>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9" name="Straight Connector 8"/>
          <p:cNvCxnSpPr/>
          <p:nvPr/>
        </p:nvCxnSpPr>
        <p:spPr>
          <a:xfrm>
            <a:off x="457200" y="1447800"/>
            <a:ext cx="8229600" cy="0"/>
          </a:xfrm>
          <a:prstGeom prst="line">
            <a:avLst/>
          </a:prstGeom>
          <a:ln w="12700">
            <a:solidFill>
              <a:srgbClr val="F26336"/>
            </a:solidFill>
          </a:ln>
        </p:spPr>
        <p:style>
          <a:lnRef idx="1">
            <a:schemeClr val="accent1"/>
          </a:lnRef>
          <a:fillRef idx="0">
            <a:schemeClr val="accent1"/>
          </a:fillRef>
          <a:effectRef idx="0">
            <a:schemeClr val="accent1"/>
          </a:effectRef>
          <a:fontRef idx="minor">
            <a:schemeClr val="tx1"/>
          </a:fontRef>
        </p:style>
      </p:cxnSp>
      <p:sp>
        <p:nvSpPr>
          <p:cNvPr id="12" name="Date Placeholder 3"/>
          <p:cNvSpPr>
            <a:spLocks noGrp="1"/>
          </p:cNvSpPr>
          <p:nvPr>
            <p:ph type="dt" sz="half" idx="2"/>
          </p:nvPr>
        </p:nvSpPr>
        <p:spPr>
          <a:xfrm>
            <a:off x="457200" y="6477000"/>
            <a:ext cx="2133600" cy="244475"/>
          </a:xfrm>
          <a:prstGeom prst="rect">
            <a:avLst/>
          </a:prstGeom>
        </p:spPr>
        <p:txBody>
          <a:bodyPr vert="horz" lIns="91440" tIns="45720" rIns="91440" bIns="45720" rtlCol="0" anchor="ctr"/>
          <a:lstStyle>
            <a:lvl1pPr algn="l">
              <a:defRPr sz="1050">
                <a:solidFill>
                  <a:schemeClr val="tx1">
                    <a:tint val="75000"/>
                  </a:schemeClr>
                </a:solidFill>
              </a:defRPr>
            </a:lvl1pPr>
          </a:lstStyle>
          <a:p>
            <a:r>
              <a:rPr lang="en-US" smtClean="0"/>
              <a:t>Just In Time Training</a:t>
            </a:r>
            <a:endParaRPr lang="en-US" dirty="0"/>
          </a:p>
        </p:txBody>
      </p:sp>
      <p:sp>
        <p:nvSpPr>
          <p:cNvPr id="13" name="Footer Placeholder 4"/>
          <p:cNvSpPr>
            <a:spLocks noGrp="1"/>
          </p:cNvSpPr>
          <p:nvPr>
            <p:ph type="ftr" sz="quarter" idx="3"/>
          </p:nvPr>
        </p:nvSpPr>
        <p:spPr>
          <a:xfrm>
            <a:off x="5791200" y="6477000"/>
            <a:ext cx="2895600" cy="228600"/>
          </a:xfrm>
          <a:prstGeom prst="rect">
            <a:avLst/>
          </a:prstGeom>
        </p:spPr>
        <p:txBody>
          <a:bodyPr vert="horz" lIns="91440" tIns="45720" rIns="91440" bIns="45720" rtlCol="0" anchor="ctr"/>
          <a:lstStyle>
            <a:lvl1pPr algn="ctr">
              <a:defRPr sz="1050">
                <a:solidFill>
                  <a:schemeClr val="tx1">
                    <a:tint val="75000"/>
                  </a:schemeClr>
                </a:solidFill>
              </a:defRPr>
            </a:lvl1pPr>
          </a:lstStyle>
          <a:p>
            <a:pPr algn="r"/>
            <a:r>
              <a:rPr lang="en-US" smtClean="0"/>
              <a:t>Diagnostic Sampling: Overview</a:t>
            </a:r>
            <a:endParaRPr lang="en-US" dirty="0"/>
          </a:p>
        </p:txBody>
      </p:sp>
      <p:sp>
        <p:nvSpPr>
          <p:cNvPr id="14" name="Slide Number Placeholder 5"/>
          <p:cNvSpPr>
            <a:spLocks noGrp="1"/>
          </p:cNvSpPr>
          <p:nvPr>
            <p:ph type="sldNum" sz="quarter" idx="4"/>
          </p:nvPr>
        </p:nvSpPr>
        <p:spPr>
          <a:xfrm>
            <a:off x="3352800" y="6400800"/>
            <a:ext cx="2133600" cy="320675"/>
          </a:xfrm>
          <a:prstGeom prst="rect">
            <a:avLst/>
          </a:prstGeom>
        </p:spPr>
        <p:txBody>
          <a:bodyPr vert="horz" lIns="91440" tIns="45720" rIns="91440" bIns="45720" rtlCol="0" anchor="ctr"/>
          <a:lstStyle>
            <a:lvl1pPr algn="ctr">
              <a:defRPr sz="1050">
                <a:solidFill>
                  <a:schemeClr val="tx1">
                    <a:tint val="75000"/>
                  </a:schemeClr>
                </a:solidFill>
              </a:defRPr>
            </a:lvl1pPr>
          </a:lstStyle>
          <a:p>
            <a:fld id="{777E31B7-8F30-4DAE-A42D-15C2A7FAB87F}" type="slidenum">
              <a:rPr lang="en-US" smtClean="0"/>
              <a:pPr/>
              <a:t>‹#›</a:t>
            </a:fld>
            <a:endParaRPr lang="en-US" dirty="0"/>
          </a:p>
        </p:txBody>
      </p:sp>
      <p:cxnSp>
        <p:nvCxnSpPr>
          <p:cNvPr id="11" name="Straight Connector 10"/>
          <p:cNvCxnSpPr/>
          <p:nvPr/>
        </p:nvCxnSpPr>
        <p:spPr>
          <a:xfrm>
            <a:off x="457200" y="1447800"/>
            <a:ext cx="8229600" cy="0"/>
          </a:xfrm>
          <a:prstGeom prst="line">
            <a:avLst/>
          </a:prstGeom>
          <a:ln w="12700">
            <a:solidFill>
              <a:srgbClr val="F26336"/>
            </a:solidFill>
          </a:ln>
        </p:spPr>
        <p:style>
          <a:lnRef idx="1">
            <a:schemeClr val="accent1"/>
          </a:lnRef>
          <a:fillRef idx="0">
            <a:schemeClr val="accent1"/>
          </a:fillRef>
          <a:effectRef idx="0">
            <a:schemeClr val="accent1"/>
          </a:effectRef>
          <a:fontRef idx="minor">
            <a:schemeClr val="tx1"/>
          </a:fontRef>
        </p:style>
      </p:cxnSp>
      <p:pic>
        <p:nvPicPr>
          <p:cNvPr id="15"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0" y="0"/>
            <a:ext cx="1163075" cy="1163075"/>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Straight Connector 9"/>
          <p:cNvCxnSpPr/>
          <p:nvPr userDrawn="1"/>
        </p:nvCxnSpPr>
        <p:spPr>
          <a:xfrm>
            <a:off x="457200" y="1447800"/>
            <a:ext cx="8229600" cy="0"/>
          </a:xfrm>
          <a:prstGeom prst="line">
            <a:avLst/>
          </a:prstGeom>
          <a:ln w="12700">
            <a:solidFill>
              <a:srgbClr val="F26336"/>
            </a:solidFill>
          </a:ln>
        </p:spPr>
        <p:style>
          <a:lnRef idx="1">
            <a:schemeClr val="accent1"/>
          </a:lnRef>
          <a:fillRef idx="0">
            <a:schemeClr val="accent1"/>
          </a:fillRef>
          <a:effectRef idx="0">
            <a:schemeClr val="accent1"/>
          </a:effectRef>
          <a:fontRef idx="minor">
            <a:schemeClr val="tx1"/>
          </a:fontRef>
        </p:style>
      </p:cxnSp>
      <p:pic>
        <p:nvPicPr>
          <p:cNvPr id="16" name="Picture 2"/>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0" y="0"/>
            <a:ext cx="1163075" cy="11630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1362075"/>
          </a:xfrm>
        </p:spPr>
        <p:txBody>
          <a:bodyPr anchor="b"/>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1752599" y="2906713"/>
            <a:ext cx="6742113" cy="3036887"/>
          </a:xfrm>
        </p:spPr>
        <p:txBody>
          <a:bodyPr anchor="t">
            <a:normAutofit/>
          </a:bodyPr>
          <a:lstStyle>
            <a:lvl1pPr marL="228600" indent="-228600">
              <a:buClr>
                <a:srgbClr val="F26336"/>
              </a:buClr>
              <a:buFont typeface="Arial" pitchFamily="34" charset="0"/>
              <a:buChar char="•"/>
              <a:defRPr sz="2800">
                <a:solidFill>
                  <a:schemeClr val="tx1">
                    <a:lumMod val="85000"/>
                    <a:lumOff val="15000"/>
                  </a:schemeClr>
                </a:solidFill>
              </a:defRPr>
            </a:lvl1pPr>
            <a:lvl2pPr marL="457200" indent="0">
              <a:buFont typeface="Arial" pitchFamily="34" charset="0"/>
              <a:buChar char="•"/>
              <a:defRPr sz="2400">
                <a:solidFill>
                  <a:schemeClr val="tx1">
                    <a:lumMod val="85000"/>
                    <a:lumOff val="15000"/>
                  </a:schemeClr>
                </a:solidFill>
              </a:defRPr>
            </a:lvl2pPr>
            <a:lvl3pPr marL="914400" indent="0">
              <a:buFont typeface="Arial" pitchFamily="34" charset="0"/>
              <a:buChar char="•"/>
              <a:defRPr sz="2400">
                <a:solidFill>
                  <a:schemeClr val="tx1">
                    <a:lumMod val="85000"/>
                    <a:lumOff val="1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a:p>
            <a:pPr lvl="1"/>
            <a:r>
              <a:rPr lang="en-US" smtClean="0"/>
              <a:t>Second level</a:t>
            </a:r>
          </a:p>
        </p:txBody>
      </p:sp>
      <p:sp>
        <p:nvSpPr>
          <p:cNvPr id="5" name="Date Placeholder 3"/>
          <p:cNvSpPr>
            <a:spLocks noGrp="1"/>
          </p:cNvSpPr>
          <p:nvPr>
            <p:ph type="dt" sz="half" idx="2"/>
          </p:nvPr>
        </p:nvSpPr>
        <p:spPr>
          <a:xfrm>
            <a:off x="457200" y="6477000"/>
            <a:ext cx="2133600" cy="244475"/>
          </a:xfrm>
          <a:prstGeom prst="rect">
            <a:avLst/>
          </a:prstGeom>
        </p:spPr>
        <p:txBody>
          <a:bodyPr vert="horz" lIns="91440" tIns="45720" rIns="91440" bIns="45720" rtlCol="0" anchor="ctr"/>
          <a:lstStyle>
            <a:lvl1pPr algn="l">
              <a:defRPr sz="1050">
                <a:solidFill>
                  <a:schemeClr val="tx1">
                    <a:tint val="75000"/>
                  </a:schemeClr>
                </a:solidFill>
              </a:defRPr>
            </a:lvl1pPr>
          </a:lstStyle>
          <a:p>
            <a:r>
              <a:rPr lang="en-US" smtClean="0"/>
              <a:t>Just In Time Training</a:t>
            </a:r>
            <a:endParaRPr lang="en-US" dirty="0"/>
          </a:p>
        </p:txBody>
      </p:sp>
      <p:sp>
        <p:nvSpPr>
          <p:cNvPr id="6" name="Footer Placeholder 4"/>
          <p:cNvSpPr>
            <a:spLocks noGrp="1"/>
          </p:cNvSpPr>
          <p:nvPr>
            <p:ph type="ftr" sz="quarter" idx="3"/>
          </p:nvPr>
        </p:nvSpPr>
        <p:spPr>
          <a:xfrm>
            <a:off x="5791200" y="6477000"/>
            <a:ext cx="2895600" cy="228600"/>
          </a:xfrm>
          <a:prstGeom prst="rect">
            <a:avLst/>
          </a:prstGeom>
        </p:spPr>
        <p:txBody>
          <a:bodyPr vert="horz" lIns="91440" tIns="45720" rIns="91440" bIns="45720" rtlCol="0" anchor="ctr"/>
          <a:lstStyle>
            <a:lvl1pPr algn="ctr">
              <a:defRPr sz="1050">
                <a:solidFill>
                  <a:schemeClr val="tx1">
                    <a:tint val="75000"/>
                  </a:schemeClr>
                </a:solidFill>
              </a:defRPr>
            </a:lvl1pPr>
          </a:lstStyle>
          <a:p>
            <a:pPr algn="r"/>
            <a:r>
              <a:rPr lang="en-US" smtClean="0"/>
              <a:t>Diagnostic Sampling: Overview</a:t>
            </a:r>
            <a:endParaRPr lang="en-US" dirty="0"/>
          </a:p>
        </p:txBody>
      </p:sp>
      <p:sp>
        <p:nvSpPr>
          <p:cNvPr id="7" name="Slide Number Placeholder 5"/>
          <p:cNvSpPr>
            <a:spLocks noGrp="1"/>
          </p:cNvSpPr>
          <p:nvPr>
            <p:ph type="sldNum" sz="quarter" idx="4"/>
          </p:nvPr>
        </p:nvSpPr>
        <p:spPr>
          <a:xfrm>
            <a:off x="3352800" y="6400800"/>
            <a:ext cx="2133600" cy="320675"/>
          </a:xfrm>
          <a:prstGeom prst="rect">
            <a:avLst/>
          </a:prstGeom>
        </p:spPr>
        <p:txBody>
          <a:bodyPr vert="horz" lIns="91440" tIns="45720" rIns="91440" bIns="45720" rtlCol="0" anchor="ctr"/>
          <a:lstStyle>
            <a:lvl1pPr algn="ctr">
              <a:defRPr sz="1050">
                <a:solidFill>
                  <a:schemeClr val="tx1">
                    <a:tint val="75000"/>
                  </a:schemeClr>
                </a:solidFill>
              </a:defRPr>
            </a:lvl1pPr>
          </a:lstStyle>
          <a:p>
            <a:fld id="{777E31B7-8F30-4DAE-A42D-15C2A7FAB87F}" type="slidenum">
              <a:rPr lang="en-US" smtClean="0"/>
              <a:pPr/>
              <a:t>‹#›</a:t>
            </a:fld>
            <a:endParaRPr lang="en-US" dirty="0"/>
          </a:p>
        </p:txBody>
      </p:sp>
      <p:pic>
        <p:nvPicPr>
          <p:cNvPr id="10" name="Picture 2" descr="C:\Users\gdvorak\Documents\CFSPH\MSP HSEMD Preparedness Projects\JIT Training\Project Graphics\JustInTimeCircles-CircleCropGD.png"/>
          <p:cNvPicPr>
            <a:picLocks noChangeAspect="1" noChangeArrowheads="1"/>
          </p:cNvPicPr>
          <p:nvPr/>
        </p:nvPicPr>
        <p:blipFill rotWithShape="1">
          <a:blip r:embed="rId2">
            <a:extLst>
              <a:ext uri="{28A0092B-C50C-407E-A947-70E740481C1C}">
                <a14:useLocalDpi xmlns:a14="http://schemas.microsoft.com/office/drawing/2010/main" val="0"/>
              </a:ext>
            </a:extLst>
          </a:blip>
          <a:srcRect l="53075" t="53075"/>
          <a:stretch/>
        </p:blipFill>
        <p:spPr bwMode="auto">
          <a:xfrm>
            <a:off x="0" y="0"/>
            <a:ext cx="1163075" cy="116307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Users\gdvorak\Documents\CFSPH\MSP HSEMD Preparedness Projects\JIT Training\Project Graphics\JustInTimeCircles-CircleCropGD.pn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53075" t="53075"/>
          <a:stretch/>
        </p:blipFill>
        <p:spPr bwMode="auto">
          <a:xfrm>
            <a:off x="0" y="0"/>
            <a:ext cx="1163075" cy="11630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buClr>
                <a:srgbClr val="F26336"/>
              </a:buClr>
              <a:defRPr sz="2800"/>
            </a:lvl1pPr>
            <a:lvl2pPr>
              <a:buClr>
                <a:srgbClr val="F26336"/>
              </a:buClr>
              <a:defRPr sz="2400"/>
            </a:lvl2pPr>
            <a:lvl3pPr>
              <a:buClr>
                <a:srgbClr val="F26336"/>
              </a:buClr>
              <a:defRPr sz="2000"/>
            </a:lvl3pPr>
            <a:lvl4pPr>
              <a:buClr>
                <a:srgbClr val="F26336"/>
              </a:buClr>
              <a:defRPr sz="1800"/>
            </a:lvl4pPr>
            <a:lvl5pPr>
              <a:buClr>
                <a:srgbClr val="F26336"/>
              </a:buCl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buClr>
                <a:srgbClr val="F26336"/>
              </a:buClr>
              <a:defRPr sz="2800"/>
            </a:lvl1pPr>
            <a:lvl2pPr>
              <a:buClr>
                <a:srgbClr val="F26336"/>
              </a:buClr>
              <a:defRPr sz="2400"/>
            </a:lvl2pPr>
            <a:lvl3pPr>
              <a:buClr>
                <a:srgbClr val="F26336"/>
              </a:buClr>
              <a:defRPr sz="2000"/>
            </a:lvl3pPr>
            <a:lvl4pPr>
              <a:buClr>
                <a:srgbClr val="F26336"/>
              </a:buClr>
              <a:defRPr sz="1800"/>
            </a:lvl4pPr>
            <a:lvl5pPr>
              <a:buClr>
                <a:srgbClr val="F26336"/>
              </a:buCl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10" name="Straight Connector 9"/>
          <p:cNvCxnSpPr/>
          <p:nvPr/>
        </p:nvCxnSpPr>
        <p:spPr>
          <a:xfrm>
            <a:off x="457200" y="1447800"/>
            <a:ext cx="8229600" cy="0"/>
          </a:xfrm>
          <a:prstGeom prst="line">
            <a:avLst/>
          </a:prstGeom>
          <a:ln w="15875">
            <a:solidFill>
              <a:srgbClr val="F26336"/>
            </a:solidFill>
          </a:ln>
        </p:spPr>
        <p:style>
          <a:lnRef idx="1">
            <a:schemeClr val="accent1"/>
          </a:lnRef>
          <a:fillRef idx="0">
            <a:schemeClr val="accent1"/>
          </a:fillRef>
          <a:effectRef idx="0">
            <a:schemeClr val="accent1"/>
          </a:effectRef>
          <a:fontRef idx="minor">
            <a:schemeClr val="tx1"/>
          </a:fontRef>
        </p:style>
      </p:cxnSp>
      <p:sp>
        <p:nvSpPr>
          <p:cNvPr id="9" name="Date Placeholder 3"/>
          <p:cNvSpPr>
            <a:spLocks noGrp="1"/>
          </p:cNvSpPr>
          <p:nvPr>
            <p:ph type="dt" sz="half" idx="10"/>
          </p:nvPr>
        </p:nvSpPr>
        <p:spPr>
          <a:xfrm>
            <a:off x="457200" y="6477000"/>
            <a:ext cx="2133600" cy="244475"/>
          </a:xfrm>
          <a:prstGeom prst="rect">
            <a:avLst/>
          </a:prstGeom>
        </p:spPr>
        <p:txBody>
          <a:bodyPr vert="horz" lIns="91440" tIns="45720" rIns="91440" bIns="45720" rtlCol="0" anchor="ctr"/>
          <a:lstStyle>
            <a:lvl1pPr algn="l">
              <a:defRPr sz="1050">
                <a:solidFill>
                  <a:schemeClr val="tx1">
                    <a:tint val="75000"/>
                  </a:schemeClr>
                </a:solidFill>
              </a:defRPr>
            </a:lvl1pPr>
          </a:lstStyle>
          <a:p>
            <a:r>
              <a:rPr lang="en-US" smtClean="0"/>
              <a:t>Just In Time Training</a:t>
            </a:r>
            <a:endParaRPr lang="en-US" dirty="0"/>
          </a:p>
        </p:txBody>
      </p:sp>
      <p:sp>
        <p:nvSpPr>
          <p:cNvPr id="11" name="Footer Placeholder 4"/>
          <p:cNvSpPr>
            <a:spLocks noGrp="1"/>
          </p:cNvSpPr>
          <p:nvPr>
            <p:ph type="ftr" sz="quarter" idx="3"/>
          </p:nvPr>
        </p:nvSpPr>
        <p:spPr>
          <a:xfrm>
            <a:off x="5791200" y="6477000"/>
            <a:ext cx="2895600" cy="228600"/>
          </a:xfrm>
          <a:prstGeom prst="rect">
            <a:avLst/>
          </a:prstGeom>
        </p:spPr>
        <p:txBody>
          <a:bodyPr vert="horz" lIns="91440" tIns="45720" rIns="91440" bIns="45720" rtlCol="0" anchor="ctr"/>
          <a:lstStyle>
            <a:lvl1pPr algn="ctr">
              <a:defRPr sz="1050">
                <a:solidFill>
                  <a:schemeClr val="tx1">
                    <a:tint val="75000"/>
                  </a:schemeClr>
                </a:solidFill>
              </a:defRPr>
            </a:lvl1pPr>
          </a:lstStyle>
          <a:p>
            <a:pPr algn="r"/>
            <a:r>
              <a:rPr lang="en-US" smtClean="0"/>
              <a:t>Diagnostic Sampling: Overview</a:t>
            </a:r>
            <a:endParaRPr lang="en-US" dirty="0"/>
          </a:p>
        </p:txBody>
      </p:sp>
      <p:sp>
        <p:nvSpPr>
          <p:cNvPr id="12" name="Slide Number Placeholder 5"/>
          <p:cNvSpPr>
            <a:spLocks noGrp="1"/>
          </p:cNvSpPr>
          <p:nvPr>
            <p:ph type="sldNum" sz="quarter" idx="4"/>
          </p:nvPr>
        </p:nvSpPr>
        <p:spPr>
          <a:xfrm>
            <a:off x="3352800" y="6400800"/>
            <a:ext cx="2133600" cy="320675"/>
          </a:xfrm>
          <a:prstGeom prst="rect">
            <a:avLst/>
          </a:prstGeom>
        </p:spPr>
        <p:txBody>
          <a:bodyPr vert="horz" lIns="91440" tIns="45720" rIns="91440" bIns="45720" rtlCol="0" anchor="ctr"/>
          <a:lstStyle>
            <a:lvl1pPr algn="ctr">
              <a:defRPr sz="1050">
                <a:solidFill>
                  <a:schemeClr val="tx1">
                    <a:tint val="75000"/>
                  </a:schemeClr>
                </a:solidFill>
              </a:defRPr>
            </a:lvl1pPr>
          </a:lstStyle>
          <a:p>
            <a:fld id="{777E31B7-8F30-4DAE-A42D-15C2A7FAB87F}" type="slidenum">
              <a:rPr lang="en-US" smtClean="0"/>
              <a:pPr/>
              <a:t>‹#›</a:t>
            </a:fld>
            <a:endParaRPr lang="en-US" dirty="0"/>
          </a:p>
        </p:txBody>
      </p:sp>
      <p:cxnSp>
        <p:nvCxnSpPr>
          <p:cNvPr id="14" name="Straight Connector 13"/>
          <p:cNvCxnSpPr/>
          <p:nvPr/>
        </p:nvCxnSpPr>
        <p:spPr>
          <a:xfrm>
            <a:off x="457200" y="1447800"/>
            <a:ext cx="8229600" cy="0"/>
          </a:xfrm>
          <a:prstGeom prst="line">
            <a:avLst/>
          </a:prstGeom>
          <a:ln w="15875">
            <a:solidFill>
              <a:srgbClr val="F26336"/>
            </a:solidFill>
          </a:ln>
        </p:spPr>
        <p:style>
          <a:lnRef idx="1">
            <a:schemeClr val="accent1"/>
          </a:lnRef>
          <a:fillRef idx="0">
            <a:schemeClr val="accent1"/>
          </a:fillRef>
          <a:effectRef idx="0">
            <a:schemeClr val="accent1"/>
          </a:effectRef>
          <a:fontRef idx="minor">
            <a:schemeClr val="tx1"/>
          </a:fontRef>
        </p:style>
      </p:cxnSp>
      <p:pic>
        <p:nvPicPr>
          <p:cNvPr id="16" name="Picture 2" descr="C:\Users\gdvorak\Documents\CFSPH\MSP HSEMD Preparedness Projects\JIT Training\Project Graphics\JustInTimeCircles-CircleCropGD.png"/>
          <p:cNvPicPr>
            <a:picLocks noChangeAspect="1" noChangeArrowheads="1"/>
          </p:cNvPicPr>
          <p:nvPr/>
        </p:nvPicPr>
        <p:blipFill rotWithShape="1">
          <a:blip r:embed="rId2">
            <a:extLst>
              <a:ext uri="{28A0092B-C50C-407E-A947-70E740481C1C}">
                <a14:useLocalDpi xmlns:a14="http://schemas.microsoft.com/office/drawing/2010/main" val="0"/>
              </a:ext>
            </a:extLst>
          </a:blip>
          <a:srcRect l="53075" t="53075"/>
          <a:stretch/>
        </p:blipFill>
        <p:spPr bwMode="auto">
          <a:xfrm>
            <a:off x="0" y="0"/>
            <a:ext cx="1163075" cy="1163075"/>
          </a:xfrm>
          <a:prstGeom prst="rect">
            <a:avLst/>
          </a:prstGeom>
          <a:noFill/>
          <a:extLst>
            <a:ext uri="{909E8E84-426E-40DD-AFC4-6F175D3DCCD1}">
              <a14:hiddenFill xmlns:a14="http://schemas.microsoft.com/office/drawing/2010/main">
                <a:solidFill>
                  <a:srgbClr val="FFFFFF"/>
                </a:solidFill>
              </a14:hiddenFill>
            </a:ext>
          </a:extLst>
        </p:spPr>
      </p:pic>
      <p:cxnSp>
        <p:nvCxnSpPr>
          <p:cNvPr id="13" name="Straight Connector 12"/>
          <p:cNvCxnSpPr/>
          <p:nvPr userDrawn="1"/>
        </p:nvCxnSpPr>
        <p:spPr>
          <a:xfrm>
            <a:off x="457200" y="1447800"/>
            <a:ext cx="8229600" cy="0"/>
          </a:xfrm>
          <a:prstGeom prst="line">
            <a:avLst/>
          </a:prstGeom>
          <a:ln w="15875">
            <a:solidFill>
              <a:srgbClr val="F26336"/>
            </a:solidFill>
          </a:ln>
        </p:spPr>
        <p:style>
          <a:lnRef idx="1">
            <a:schemeClr val="accent1"/>
          </a:lnRef>
          <a:fillRef idx="0">
            <a:schemeClr val="accent1"/>
          </a:fillRef>
          <a:effectRef idx="0">
            <a:schemeClr val="accent1"/>
          </a:effectRef>
          <a:fontRef idx="minor">
            <a:schemeClr val="tx1"/>
          </a:fontRef>
        </p:style>
      </p:cxnSp>
      <p:pic>
        <p:nvPicPr>
          <p:cNvPr id="15" name="Picture 2" descr="C:\Users\gdvorak\Documents\CFSPH\MSP HSEMD Preparedness Projects\JIT Training\Project Graphics\JustInTimeCircles-CircleCropGD.pn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53075" t="53075"/>
          <a:stretch/>
        </p:blipFill>
        <p:spPr bwMode="auto">
          <a:xfrm>
            <a:off x="0" y="0"/>
            <a:ext cx="1163075" cy="11630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10" name="Straight Connector 9"/>
          <p:cNvCxnSpPr/>
          <p:nvPr/>
        </p:nvCxnSpPr>
        <p:spPr>
          <a:xfrm>
            <a:off x="457200" y="1447800"/>
            <a:ext cx="8229600" cy="0"/>
          </a:xfrm>
          <a:prstGeom prst="line">
            <a:avLst/>
          </a:prstGeom>
          <a:ln w="15875">
            <a:solidFill>
              <a:srgbClr val="F26336"/>
            </a:solidFill>
          </a:ln>
        </p:spPr>
        <p:style>
          <a:lnRef idx="1">
            <a:schemeClr val="accent1"/>
          </a:lnRef>
          <a:fillRef idx="0">
            <a:schemeClr val="accent1"/>
          </a:fillRef>
          <a:effectRef idx="0">
            <a:schemeClr val="accent1"/>
          </a:effectRef>
          <a:fontRef idx="minor">
            <a:schemeClr val="tx1"/>
          </a:fontRef>
        </p:style>
      </p:cxnSp>
      <p:sp>
        <p:nvSpPr>
          <p:cNvPr id="11" name="Date Placeholder 3"/>
          <p:cNvSpPr>
            <a:spLocks noGrp="1"/>
          </p:cNvSpPr>
          <p:nvPr>
            <p:ph type="dt" sz="half" idx="10"/>
          </p:nvPr>
        </p:nvSpPr>
        <p:spPr>
          <a:xfrm>
            <a:off x="457200" y="6477000"/>
            <a:ext cx="2133600" cy="244475"/>
          </a:xfrm>
          <a:prstGeom prst="rect">
            <a:avLst/>
          </a:prstGeom>
        </p:spPr>
        <p:txBody>
          <a:bodyPr vert="horz" lIns="91440" tIns="45720" rIns="91440" bIns="45720" rtlCol="0" anchor="ctr"/>
          <a:lstStyle>
            <a:lvl1pPr algn="l">
              <a:defRPr sz="1050">
                <a:solidFill>
                  <a:schemeClr val="tx1">
                    <a:tint val="75000"/>
                  </a:schemeClr>
                </a:solidFill>
              </a:defRPr>
            </a:lvl1pPr>
          </a:lstStyle>
          <a:p>
            <a:r>
              <a:rPr lang="en-US" smtClean="0"/>
              <a:t>Just In Time Training</a:t>
            </a:r>
            <a:endParaRPr lang="en-US" dirty="0"/>
          </a:p>
        </p:txBody>
      </p:sp>
      <p:sp>
        <p:nvSpPr>
          <p:cNvPr id="12" name="Footer Placeholder 4"/>
          <p:cNvSpPr>
            <a:spLocks noGrp="1"/>
          </p:cNvSpPr>
          <p:nvPr>
            <p:ph type="ftr" sz="quarter" idx="11"/>
          </p:nvPr>
        </p:nvSpPr>
        <p:spPr>
          <a:xfrm>
            <a:off x="5791200" y="6477000"/>
            <a:ext cx="2895600" cy="228600"/>
          </a:xfrm>
          <a:prstGeom prst="rect">
            <a:avLst/>
          </a:prstGeom>
        </p:spPr>
        <p:txBody>
          <a:bodyPr vert="horz" lIns="91440" tIns="45720" rIns="91440" bIns="45720" rtlCol="0" anchor="ctr"/>
          <a:lstStyle>
            <a:lvl1pPr algn="ctr">
              <a:defRPr sz="1050">
                <a:solidFill>
                  <a:schemeClr val="tx1">
                    <a:tint val="75000"/>
                  </a:schemeClr>
                </a:solidFill>
              </a:defRPr>
            </a:lvl1pPr>
          </a:lstStyle>
          <a:p>
            <a:pPr algn="r"/>
            <a:r>
              <a:rPr lang="en-US" smtClean="0"/>
              <a:t>Diagnostic Sampling: Overview</a:t>
            </a:r>
            <a:endParaRPr lang="en-US" dirty="0"/>
          </a:p>
        </p:txBody>
      </p:sp>
      <p:sp>
        <p:nvSpPr>
          <p:cNvPr id="13" name="Slide Number Placeholder 5"/>
          <p:cNvSpPr>
            <a:spLocks noGrp="1"/>
          </p:cNvSpPr>
          <p:nvPr>
            <p:ph type="sldNum" sz="quarter" idx="12"/>
          </p:nvPr>
        </p:nvSpPr>
        <p:spPr>
          <a:xfrm>
            <a:off x="3352800" y="6400800"/>
            <a:ext cx="2133600" cy="320675"/>
          </a:xfrm>
          <a:prstGeom prst="rect">
            <a:avLst/>
          </a:prstGeom>
        </p:spPr>
        <p:txBody>
          <a:bodyPr vert="horz" lIns="91440" tIns="45720" rIns="91440" bIns="45720" rtlCol="0" anchor="ctr"/>
          <a:lstStyle>
            <a:lvl1pPr algn="ctr">
              <a:defRPr sz="1050">
                <a:solidFill>
                  <a:schemeClr val="tx1">
                    <a:tint val="75000"/>
                  </a:schemeClr>
                </a:solidFill>
              </a:defRPr>
            </a:lvl1pPr>
          </a:lstStyle>
          <a:p>
            <a:fld id="{777E31B7-8F30-4DAE-A42D-15C2A7FAB87F}" type="slidenum">
              <a:rPr lang="en-US" smtClean="0"/>
              <a:pPr/>
              <a:t>‹#›</a:t>
            </a:fld>
            <a:endParaRPr lang="en-US" dirty="0"/>
          </a:p>
        </p:txBody>
      </p:sp>
      <p:cxnSp>
        <p:nvCxnSpPr>
          <p:cNvPr id="15" name="Straight Connector 14"/>
          <p:cNvCxnSpPr/>
          <p:nvPr/>
        </p:nvCxnSpPr>
        <p:spPr>
          <a:xfrm>
            <a:off x="457200" y="1447800"/>
            <a:ext cx="8229600" cy="0"/>
          </a:xfrm>
          <a:prstGeom prst="line">
            <a:avLst/>
          </a:prstGeom>
          <a:ln w="15875">
            <a:solidFill>
              <a:srgbClr val="F26336"/>
            </a:solidFill>
          </a:ln>
        </p:spPr>
        <p:style>
          <a:lnRef idx="1">
            <a:schemeClr val="accent1"/>
          </a:lnRef>
          <a:fillRef idx="0">
            <a:schemeClr val="accent1"/>
          </a:fillRef>
          <a:effectRef idx="0">
            <a:schemeClr val="accent1"/>
          </a:effectRef>
          <a:fontRef idx="minor">
            <a:schemeClr val="tx1"/>
          </a:fontRef>
        </p:style>
      </p:cxnSp>
      <p:pic>
        <p:nvPicPr>
          <p:cNvPr id="17" name="Picture 2" descr="C:\Users\gdvorak\Documents\CFSPH\MSP HSEMD Preparedness Projects\JIT Training\Project Graphics\JustInTimeCircles-CircleCropGD.png"/>
          <p:cNvPicPr>
            <a:picLocks noChangeAspect="1" noChangeArrowheads="1"/>
          </p:cNvPicPr>
          <p:nvPr/>
        </p:nvPicPr>
        <p:blipFill rotWithShape="1">
          <a:blip r:embed="rId2">
            <a:extLst>
              <a:ext uri="{28A0092B-C50C-407E-A947-70E740481C1C}">
                <a14:useLocalDpi xmlns:a14="http://schemas.microsoft.com/office/drawing/2010/main" val="0"/>
              </a:ext>
            </a:extLst>
          </a:blip>
          <a:srcRect l="53075" t="53075"/>
          <a:stretch/>
        </p:blipFill>
        <p:spPr bwMode="auto">
          <a:xfrm>
            <a:off x="0" y="0"/>
            <a:ext cx="1163075" cy="1163075"/>
          </a:xfrm>
          <a:prstGeom prst="rect">
            <a:avLst/>
          </a:prstGeom>
          <a:noFill/>
          <a:extLst>
            <a:ext uri="{909E8E84-426E-40DD-AFC4-6F175D3DCCD1}">
              <a14:hiddenFill xmlns:a14="http://schemas.microsoft.com/office/drawing/2010/main">
                <a:solidFill>
                  <a:srgbClr val="FFFFFF"/>
                </a:solidFill>
              </a14:hiddenFill>
            </a:ext>
          </a:extLst>
        </p:spPr>
      </p:pic>
      <p:cxnSp>
        <p:nvCxnSpPr>
          <p:cNvPr id="14" name="Straight Connector 13"/>
          <p:cNvCxnSpPr/>
          <p:nvPr userDrawn="1"/>
        </p:nvCxnSpPr>
        <p:spPr>
          <a:xfrm>
            <a:off x="457200" y="1447800"/>
            <a:ext cx="8229600" cy="0"/>
          </a:xfrm>
          <a:prstGeom prst="line">
            <a:avLst/>
          </a:prstGeom>
          <a:ln w="15875">
            <a:solidFill>
              <a:srgbClr val="F26336"/>
            </a:solidFill>
          </a:ln>
        </p:spPr>
        <p:style>
          <a:lnRef idx="1">
            <a:schemeClr val="accent1"/>
          </a:lnRef>
          <a:fillRef idx="0">
            <a:schemeClr val="accent1"/>
          </a:fillRef>
          <a:effectRef idx="0">
            <a:schemeClr val="accent1"/>
          </a:effectRef>
          <a:fontRef idx="minor">
            <a:schemeClr val="tx1"/>
          </a:fontRef>
        </p:style>
      </p:cxnSp>
      <p:pic>
        <p:nvPicPr>
          <p:cNvPr id="16" name="Picture 2" descr="C:\Users\gdvorak\Documents\CFSPH\MSP HSEMD Preparedness Projects\JIT Training\Project Graphics\JustInTimeCircles-CircleCropGD.pn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53075" t="53075"/>
          <a:stretch/>
        </p:blipFill>
        <p:spPr bwMode="auto">
          <a:xfrm>
            <a:off x="0" y="0"/>
            <a:ext cx="1163075" cy="11630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cxnSp>
        <p:nvCxnSpPr>
          <p:cNvPr id="6" name="Straight Connector 5"/>
          <p:cNvCxnSpPr/>
          <p:nvPr/>
        </p:nvCxnSpPr>
        <p:spPr>
          <a:xfrm>
            <a:off x="457200" y="1447800"/>
            <a:ext cx="8229600" cy="0"/>
          </a:xfrm>
          <a:prstGeom prst="line">
            <a:avLst/>
          </a:prstGeom>
          <a:ln w="15875">
            <a:solidFill>
              <a:srgbClr val="F26336"/>
            </a:solidFill>
          </a:ln>
        </p:spPr>
        <p:style>
          <a:lnRef idx="1">
            <a:schemeClr val="accent1"/>
          </a:lnRef>
          <a:fillRef idx="0">
            <a:schemeClr val="accent1"/>
          </a:fillRef>
          <a:effectRef idx="0">
            <a:schemeClr val="accent1"/>
          </a:effectRef>
          <a:fontRef idx="minor">
            <a:schemeClr val="tx1"/>
          </a:fontRef>
        </p:style>
      </p:cxnSp>
      <p:sp>
        <p:nvSpPr>
          <p:cNvPr id="7" name="Date Placeholder 3"/>
          <p:cNvSpPr>
            <a:spLocks noGrp="1"/>
          </p:cNvSpPr>
          <p:nvPr>
            <p:ph type="dt" sz="half" idx="2"/>
          </p:nvPr>
        </p:nvSpPr>
        <p:spPr>
          <a:xfrm>
            <a:off x="457200" y="6477000"/>
            <a:ext cx="2133600" cy="244475"/>
          </a:xfrm>
          <a:prstGeom prst="rect">
            <a:avLst/>
          </a:prstGeom>
        </p:spPr>
        <p:txBody>
          <a:bodyPr vert="horz" lIns="91440" tIns="45720" rIns="91440" bIns="45720" rtlCol="0" anchor="ctr"/>
          <a:lstStyle>
            <a:lvl1pPr algn="l">
              <a:defRPr sz="1050">
                <a:solidFill>
                  <a:schemeClr val="tx1">
                    <a:tint val="75000"/>
                  </a:schemeClr>
                </a:solidFill>
              </a:defRPr>
            </a:lvl1pPr>
          </a:lstStyle>
          <a:p>
            <a:r>
              <a:rPr lang="en-US" smtClean="0"/>
              <a:t>Just In Time Training</a:t>
            </a:r>
            <a:endParaRPr lang="en-US" dirty="0"/>
          </a:p>
        </p:txBody>
      </p:sp>
      <p:sp>
        <p:nvSpPr>
          <p:cNvPr id="8" name="Footer Placeholder 4"/>
          <p:cNvSpPr>
            <a:spLocks noGrp="1"/>
          </p:cNvSpPr>
          <p:nvPr>
            <p:ph type="ftr" sz="quarter" idx="3"/>
          </p:nvPr>
        </p:nvSpPr>
        <p:spPr>
          <a:xfrm>
            <a:off x="5791200" y="6477000"/>
            <a:ext cx="2895600" cy="228600"/>
          </a:xfrm>
          <a:prstGeom prst="rect">
            <a:avLst/>
          </a:prstGeom>
        </p:spPr>
        <p:txBody>
          <a:bodyPr vert="horz" lIns="91440" tIns="45720" rIns="91440" bIns="45720" rtlCol="0" anchor="ctr"/>
          <a:lstStyle>
            <a:lvl1pPr algn="ctr">
              <a:defRPr sz="1050">
                <a:solidFill>
                  <a:schemeClr val="tx1">
                    <a:tint val="75000"/>
                  </a:schemeClr>
                </a:solidFill>
              </a:defRPr>
            </a:lvl1pPr>
          </a:lstStyle>
          <a:p>
            <a:pPr algn="r"/>
            <a:r>
              <a:rPr lang="en-US" smtClean="0"/>
              <a:t>Diagnostic Sampling: Overview</a:t>
            </a:r>
            <a:endParaRPr lang="en-US" dirty="0"/>
          </a:p>
        </p:txBody>
      </p:sp>
      <p:sp>
        <p:nvSpPr>
          <p:cNvPr id="9" name="Slide Number Placeholder 5"/>
          <p:cNvSpPr>
            <a:spLocks noGrp="1"/>
          </p:cNvSpPr>
          <p:nvPr>
            <p:ph type="sldNum" sz="quarter" idx="4"/>
          </p:nvPr>
        </p:nvSpPr>
        <p:spPr>
          <a:xfrm>
            <a:off x="3352800" y="6400800"/>
            <a:ext cx="2133600" cy="320675"/>
          </a:xfrm>
          <a:prstGeom prst="rect">
            <a:avLst/>
          </a:prstGeom>
        </p:spPr>
        <p:txBody>
          <a:bodyPr vert="horz" lIns="91440" tIns="45720" rIns="91440" bIns="45720" rtlCol="0" anchor="ctr"/>
          <a:lstStyle>
            <a:lvl1pPr algn="ctr">
              <a:defRPr sz="1050">
                <a:solidFill>
                  <a:schemeClr val="tx1">
                    <a:tint val="75000"/>
                  </a:schemeClr>
                </a:solidFill>
              </a:defRPr>
            </a:lvl1pPr>
          </a:lstStyle>
          <a:p>
            <a:fld id="{777E31B7-8F30-4DAE-A42D-15C2A7FAB87F}" type="slidenum">
              <a:rPr lang="en-US" smtClean="0"/>
              <a:pPr/>
              <a:t>‹#›</a:t>
            </a:fld>
            <a:endParaRPr lang="en-US" dirty="0"/>
          </a:p>
        </p:txBody>
      </p:sp>
      <p:cxnSp>
        <p:nvCxnSpPr>
          <p:cNvPr id="11" name="Straight Connector 10"/>
          <p:cNvCxnSpPr/>
          <p:nvPr/>
        </p:nvCxnSpPr>
        <p:spPr>
          <a:xfrm>
            <a:off x="457200" y="1447800"/>
            <a:ext cx="8229600" cy="0"/>
          </a:xfrm>
          <a:prstGeom prst="line">
            <a:avLst/>
          </a:prstGeom>
          <a:ln w="15875">
            <a:solidFill>
              <a:srgbClr val="F26336"/>
            </a:solidFill>
          </a:ln>
        </p:spPr>
        <p:style>
          <a:lnRef idx="1">
            <a:schemeClr val="accent1"/>
          </a:lnRef>
          <a:fillRef idx="0">
            <a:schemeClr val="accent1"/>
          </a:fillRef>
          <a:effectRef idx="0">
            <a:schemeClr val="accent1"/>
          </a:effectRef>
          <a:fontRef idx="minor">
            <a:schemeClr val="tx1"/>
          </a:fontRef>
        </p:style>
      </p:cxnSp>
      <p:pic>
        <p:nvPicPr>
          <p:cNvPr id="13" name="Picture 2" descr="C:\Users\gdvorak\Documents\CFSPH\MSP HSEMD Preparedness Projects\JIT Training\Project Graphics\JustInTimeCircles-CircleCropGD.png"/>
          <p:cNvPicPr>
            <a:picLocks noChangeAspect="1" noChangeArrowheads="1"/>
          </p:cNvPicPr>
          <p:nvPr/>
        </p:nvPicPr>
        <p:blipFill rotWithShape="1">
          <a:blip r:embed="rId2">
            <a:extLst>
              <a:ext uri="{28A0092B-C50C-407E-A947-70E740481C1C}">
                <a14:useLocalDpi xmlns:a14="http://schemas.microsoft.com/office/drawing/2010/main" val="0"/>
              </a:ext>
            </a:extLst>
          </a:blip>
          <a:srcRect l="53075" t="53075"/>
          <a:stretch/>
        </p:blipFill>
        <p:spPr bwMode="auto">
          <a:xfrm>
            <a:off x="0" y="0"/>
            <a:ext cx="1163075" cy="1163075"/>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Straight Connector 9"/>
          <p:cNvCxnSpPr/>
          <p:nvPr userDrawn="1"/>
        </p:nvCxnSpPr>
        <p:spPr>
          <a:xfrm>
            <a:off x="457200" y="1447800"/>
            <a:ext cx="8229600" cy="0"/>
          </a:xfrm>
          <a:prstGeom prst="line">
            <a:avLst/>
          </a:prstGeom>
          <a:ln w="15875">
            <a:solidFill>
              <a:srgbClr val="F26336"/>
            </a:solidFill>
          </a:ln>
        </p:spPr>
        <p:style>
          <a:lnRef idx="1">
            <a:schemeClr val="accent1"/>
          </a:lnRef>
          <a:fillRef idx="0">
            <a:schemeClr val="accent1"/>
          </a:fillRef>
          <a:effectRef idx="0">
            <a:schemeClr val="accent1"/>
          </a:effectRef>
          <a:fontRef idx="minor">
            <a:schemeClr val="tx1"/>
          </a:fontRef>
        </p:style>
      </p:cxnSp>
      <p:pic>
        <p:nvPicPr>
          <p:cNvPr id="12" name="Picture 2" descr="C:\Users\gdvorak\Documents\CFSPH\MSP HSEMD Preparedness Projects\JIT Training\Project Graphics\JustInTimeCircles-CircleCropGD.pn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53075" t="53075"/>
          <a:stretch/>
        </p:blipFill>
        <p:spPr bwMode="auto">
          <a:xfrm>
            <a:off x="0" y="0"/>
            <a:ext cx="1163075" cy="11630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t>Just In Time Training</a:t>
            </a:r>
            <a:endParaRPr lang="en-US"/>
          </a:p>
        </p:txBody>
      </p:sp>
      <p:sp>
        <p:nvSpPr>
          <p:cNvPr id="5" name="Footer Placeholder 4"/>
          <p:cNvSpPr>
            <a:spLocks noGrp="1"/>
          </p:cNvSpPr>
          <p:nvPr>
            <p:ph type="ftr" sz="quarter" idx="11"/>
          </p:nvPr>
        </p:nvSpPr>
        <p:spPr/>
        <p:txBody>
          <a:bodyPr/>
          <a:lstStyle/>
          <a:p>
            <a:pPr algn="r"/>
            <a:r>
              <a:rPr lang="en-US" smtClean="0"/>
              <a:t>Diagnostic Sampling: Overview</a:t>
            </a:r>
            <a:endParaRPr lang="en-US" dirty="0"/>
          </a:p>
        </p:txBody>
      </p:sp>
      <p:sp>
        <p:nvSpPr>
          <p:cNvPr id="6" name="Slide Number Placeholder 5"/>
          <p:cNvSpPr>
            <a:spLocks noGrp="1"/>
          </p:cNvSpPr>
          <p:nvPr>
            <p:ph type="sldNum" sz="quarter" idx="12"/>
          </p:nvPr>
        </p:nvSpPr>
        <p:spPr/>
        <p:txBody>
          <a:bodyPr/>
          <a:lstStyle/>
          <a:p>
            <a:fld id="{777E31B7-8F30-4DAE-A42D-15C2A7FAB87F}" type="slidenum">
              <a:rPr lang="en-US" smtClean="0"/>
              <a:pPr/>
              <a:t>‹#›</a:t>
            </a:fld>
            <a:endParaRPr lang="en-US"/>
          </a:p>
        </p:txBody>
      </p:sp>
      <p:pic>
        <p:nvPicPr>
          <p:cNvPr id="9" name="Picture 2" descr="C:\Users\gdvorak\Documents\CFSPH\MSP HSEMD Preparedness Projects\JIT Training\Project Graphics\JustInTimeCircles-CircleCropGD.png"/>
          <p:cNvPicPr>
            <a:picLocks noChangeAspect="1" noChangeArrowheads="1"/>
          </p:cNvPicPr>
          <p:nvPr/>
        </p:nvPicPr>
        <p:blipFill rotWithShape="1">
          <a:blip r:embed="rId2">
            <a:extLst>
              <a:ext uri="{28A0092B-C50C-407E-A947-70E740481C1C}">
                <a14:useLocalDpi xmlns:a14="http://schemas.microsoft.com/office/drawing/2010/main" val="0"/>
              </a:ext>
            </a:extLst>
          </a:blip>
          <a:srcRect l="53075" t="53075"/>
          <a:stretch/>
        </p:blipFill>
        <p:spPr bwMode="auto">
          <a:xfrm>
            <a:off x="0" y="0"/>
            <a:ext cx="1163075" cy="116307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Users\gdvorak\Documents\CFSPH\MSP HSEMD Preparedness Projects\JIT Training\Project Graphics\JustInTimeCircles-CircleCropGD.pn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53075" t="53075"/>
          <a:stretch/>
        </p:blipFill>
        <p:spPr bwMode="auto">
          <a:xfrm>
            <a:off x="0" y="0"/>
            <a:ext cx="1163075" cy="11630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3"/>
          <p:cNvSpPr>
            <a:spLocks noGrp="1"/>
          </p:cNvSpPr>
          <p:nvPr>
            <p:ph type="dt" sz="half" idx="2"/>
          </p:nvPr>
        </p:nvSpPr>
        <p:spPr>
          <a:xfrm>
            <a:off x="457200" y="6477000"/>
            <a:ext cx="2133600" cy="244475"/>
          </a:xfrm>
          <a:prstGeom prst="rect">
            <a:avLst/>
          </a:prstGeom>
        </p:spPr>
        <p:txBody>
          <a:bodyPr vert="horz" lIns="91440" tIns="45720" rIns="91440" bIns="45720" rtlCol="0" anchor="ctr"/>
          <a:lstStyle>
            <a:lvl1pPr algn="l">
              <a:defRPr sz="1050">
                <a:solidFill>
                  <a:schemeClr val="tx1">
                    <a:tint val="75000"/>
                  </a:schemeClr>
                </a:solidFill>
              </a:defRPr>
            </a:lvl1pPr>
          </a:lstStyle>
          <a:p>
            <a:r>
              <a:rPr lang="en-US" smtClean="0"/>
              <a:t>Just In Time Training</a:t>
            </a:r>
            <a:endParaRPr lang="en-US" dirty="0"/>
          </a:p>
        </p:txBody>
      </p:sp>
      <p:sp>
        <p:nvSpPr>
          <p:cNvPr id="6" name="Footer Placeholder 4"/>
          <p:cNvSpPr>
            <a:spLocks noGrp="1"/>
          </p:cNvSpPr>
          <p:nvPr>
            <p:ph type="ftr" sz="quarter" idx="3"/>
          </p:nvPr>
        </p:nvSpPr>
        <p:spPr>
          <a:xfrm>
            <a:off x="5791200" y="6477000"/>
            <a:ext cx="2895600" cy="228600"/>
          </a:xfrm>
          <a:prstGeom prst="rect">
            <a:avLst/>
          </a:prstGeom>
        </p:spPr>
        <p:txBody>
          <a:bodyPr vert="horz" lIns="91440" tIns="45720" rIns="91440" bIns="45720" rtlCol="0" anchor="ctr"/>
          <a:lstStyle>
            <a:lvl1pPr algn="ctr">
              <a:defRPr sz="1050">
                <a:solidFill>
                  <a:schemeClr val="tx1">
                    <a:tint val="75000"/>
                  </a:schemeClr>
                </a:solidFill>
              </a:defRPr>
            </a:lvl1pPr>
          </a:lstStyle>
          <a:p>
            <a:pPr algn="r"/>
            <a:r>
              <a:rPr lang="en-US" smtClean="0"/>
              <a:t>Diagnostic Sampling: Overview</a:t>
            </a:r>
            <a:endParaRPr lang="en-US" dirty="0"/>
          </a:p>
        </p:txBody>
      </p:sp>
      <p:sp>
        <p:nvSpPr>
          <p:cNvPr id="7" name="Slide Number Placeholder 5"/>
          <p:cNvSpPr>
            <a:spLocks noGrp="1"/>
          </p:cNvSpPr>
          <p:nvPr>
            <p:ph type="sldNum" sz="quarter" idx="4"/>
          </p:nvPr>
        </p:nvSpPr>
        <p:spPr>
          <a:xfrm>
            <a:off x="3352800" y="6400800"/>
            <a:ext cx="2133600" cy="320675"/>
          </a:xfrm>
          <a:prstGeom prst="rect">
            <a:avLst/>
          </a:prstGeom>
        </p:spPr>
        <p:txBody>
          <a:bodyPr vert="horz" lIns="91440" tIns="45720" rIns="91440" bIns="45720" rtlCol="0" anchor="ctr"/>
          <a:lstStyle>
            <a:lvl1pPr algn="ctr">
              <a:defRPr sz="1050">
                <a:solidFill>
                  <a:schemeClr val="tx1">
                    <a:tint val="75000"/>
                  </a:schemeClr>
                </a:solidFill>
              </a:defRPr>
            </a:lvl1pPr>
          </a:lstStyle>
          <a:p>
            <a:fld id="{777E31B7-8F30-4DAE-A42D-15C2A7FAB87F}" type="slidenum">
              <a:rPr lang="en-US" smtClean="0"/>
              <a:pPr/>
              <a:t>‹#›</a:t>
            </a:fld>
            <a:endParaRPr lang="en-US" dirty="0"/>
          </a:p>
        </p:txBody>
      </p:sp>
      <p:pic>
        <p:nvPicPr>
          <p:cNvPr id="10" name="Picture 2" descr="C:\Users\gdvorak\Documents\CFSPH\MSP HSEMD Preparedness Projects\JIT Training\Project Graphics\JustInTimeCircles-CircleCropGD.png"/>
          <p:cNvPicPr>
            <a:picLocks noChangeAspect="1" noChangeArrowheads="1"/>
          </p:cNvPicPr>
          <p:nvPr/>
        </p:nvPicPr>
        <p:blipFill rotWithShape="1">
          <a:blip r:embed="rId2">
            <a:extLst>
              <a:ext uri="{28A0092B-C50C-407E-A947-70E740481C1C}">
                <a14:useLocalDpi xmlns:a14="http://schemas.microsoft.com/office/drawing/2010/main" val="0"/>
              </a:ext>
            </a:extLst>
          </a:blip>
          <a:srcRect l="53075" t="53075"/>
          <a:stretch/>
        </p:blipFill>
        <p:spPr bwMode="auto">
          <a:xfrm>
            <a:off x="0" y="0"/>
            <a:ext cx="1163075" cy="116307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Users\gdvorak\Documents\CFSPH\MSP HSEMD Preparedness Projects\JIT Training\Project Graphics\JustInTimeCircles-CircleCropGD.pn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53075" t="53075"/>
          <a:stretch/>
        </p:blipFill>
        <p:spPr bwMode="auto">
          <a:xfrm>
            <a:off x="0" y="0"/>
            <a:ext cx="1163075" cy="11630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600200"/>
            <a:ext cx="4038600" cy="4525963"/>
          </a:xfrm>
        </p:spPr>
        <p:txBody>
          <a:bodyPr/>
          <a:lstStyle/>
          <a:p>
            <a:r>
              <a:rPr lang="en-US" smtClean="0"/>
              <a:t>Click icon to add clip art</a:t>
            </a:r>
            <a:endParaRPr lang="en-US"/>
          </a:p>
        </p:txBody>
      </p:sp>
      <p:pic>
        <p:nvPicPr>
          <p:cNvPr id="7" name="Picture 2" descr="C:\Users\gdvorak\Documents\CFSPH\MSP HSEMD Preparedness Projects\JIT Training\Project Graphics\JustInTimeCircles-CircleCropGD.png"/>
          <p:cNvPicPr>
            <a:picLocks noChangeAspect="1" noChangeArrowheads="1"/>
          </p:cNvPicPr>
          <p:nvPr/>
        </p:nvPicPr>
        <p:blipFill rotWithShape="1">
          <a:blip r:embed="rId2">
            <a:extLst>
              <a:ext uri="{28A0092B-C50C-407E-A947-70E740481C1C}">
                <a14:useLocalDpi xmlns:a14="http://schemas.microsoft.com/office/drawing/2010/main" val="0"/>
              </a:ext>
            </a:extLst>
          </a:blip>
          <a:srcRect l="53075" t="53075"/>
          <a:stretch/>
        </p:blipFill>
        <p:spPr bwMode="auto">
          <a:xfrm>
            <a:off x="0" y="0"/>
            <a:ext cx="1163075" cy="116307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C:\Users\gdvorak\Documents\CFSPH\MSP HSEMD Preparedness Projects\JIT Training\Project Graphics\JustInTimeCircles-CircleCropGD.pn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53075" t="53075"/>
          <a:stretch/>
        </p:blipFill>
        <p:spPr bwMode="auto">
          <a:xfrm>
            <a:off x="0" y="0"/>
            <a:ext cx="1163075" cy="11630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blackGray">
      <p:bgPr>
        <a:blipFill dpi="0" rotWithShape="1">
          <a:blip r:embed="rId12"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a:effectLst/>
        </p:spPr>
        <p:txBody>
          <a:bodyPr vert="horz" lIns="91440" tIns="45720" rIns="91440" bIns="45720" rtlCol="0" anchor="ctr">
            <a:normAutofit/>
          </a:bodyPr>
          <a:lstStyle/>
          <a:p>
            <a:r>
              <a:rPr lang="en-US" dirty="0" smtClean="0"/>
              <a:t>Click to edit Master title</a:t>
            </a:r>
            <a:endParaRPr lang="en-US" dirty="0"/>
          </a:p>
        </p:txBody>
      </p:sp>
      <p:sp>
        <p:nvSpPr>
          <p:cNvPr id="3" name="Text Placeholder 2"/>
          <p:cNvSpPr>
            <a:spLocks noGrp="1"/>
          </p:cNvSpPr>
          <p:nvPr>
            <p:ph type="body" idx="1"/>
          </p:nvPr>
        </p:nvSpPr>
        <p:spPr>
          <a:xfrm>
            <a:off x="457200" y="1600200"/>
            <a:ext cx="8229600" cy="46482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477000"/>
            <a:ext cx="2133600" cy="244475"/>
          </a:xfrm>
          <a:prstGeom prst="rect">
            <a:avLst/>
          </a:prstGeom>
        </p:spPr>
        <p:txBody>
          <a:bodyPr vert="horz" lIns="91440" tIns="45720" rIns="91440" bIns="45720" rtlCol="0" anchor="ctr"/>
          <a:lstStyle>
            <a:lvl1pPr algn="l">
              <a:defRPr sz="1050">
                <a:solidFill>
                  <a:schemeClr val="tx1">
                    <a:tint val="75000"/>
                  </a:schemeClr>
                </a:solidFill>
              </a:defRPr>
            </a:lvl1pPr>
          </a:lstStyle>
          <a:p>
            <a:r>
              <a:rPr lang="en-US" smtClean="0"/>
              <a:t>Just In Time Training</a:t>
            </a:r>
            <a:endParaRPr lang="en-US" dirty="0"/>
          </a:p>
        </p:txBody>
      </p:sp>
      <p:sp>
        <p:nvSpPr>
          <p:cNvPr id="5" name="Footer Placeholder 4"/>
          <p:cNvSpPr>
            <a:spLocks noGrp="1"/>
          </p:cNvSpPr>
          <p:nvPr>
            <p:ph type="ftr" sz="quarter" idx="3"/>
          </p:nvPr>
        </p:nvSpPr>
        <p:spPr>
          <a:xfrm>
            <a:off x="5791200" y="6477000"/>
            <a:ext cx="2895600" cy="228600"/>
          </a:xfrm>
          <a:prstGeom prst="rect">
            <a:avLst/>
          </a:prstGeom>
        </p:spPr>
        <p:txBody>
          <a:bodyPr vert="horz" lIns="91440" tIns="45720" rIns="91440" bIns="45720" rtlCol="0" anchor="ctr"/>
          <a:lstStyle>
            <a:lvl1pPr algn="ctr">
              <a:defRPr sz="1050">
                <a:solidFill>
                  <a:schemeClr val="tx1">
                    <a:tint val="75000"/>
                  </a:schemeClr>
                </a:solidFill>
              </a:defRPr>
            </a:lvl1pPr>
          </a:lstStyle>
          <a:p>
            <a:pPr algn="r"/>
            <a:r>
              <a:rPr lang="en-US" smtClean="0"/>
              <a:t>Diagnostic Sampling: Overview</a:t>
            </a:r>
            <a:endParaRPr lang="en-US" dirty="0"/>
          </a:p>
        </p:txBody>
      </p:sp>
      <p:sp>
        <p:nvSpPr>
          <p:cNvPr id="6" name="Slide Number Placeholder 5"/>
          <p:cNvSpPr>
            <a:spLocks noGrp="1"/>
          </p:cNvSpPr>
          <p:nvPr>
            <p:ph type="sldNum" sz="quarter" idx="4"/>
          </p:nvPr>
        </p:nvSpPr>
        <p:spPr>
          <a:xfrm>
            <a:off x="3352800" y="6400800"/>
            <a:ext cx="2133600" cy="320675"/>
          </a:xfrm>
          <a:prstGeom prst="rect">
            <a:avLst/>
          </a:prstGeom>
        </p:spPr>
        <p:txBody>
          <a:bodyPr vert="horz" lIns="91440" tIns="45720" rIns="91440" bIns="45720" rtlCol="0" anchor="ctr"/>
          <a:lstStyle>
            <a:lvl1pPr algn="ctr">
              <a:defRPr sz="1050">
                <a:solidFill>
                  <a:schemeClr val="tx1">
                    <a:tint val="75000"/>
                  </a:schemeClr>
                </a:solidFill>
              </a:defRPr>
            </a:lvl1pPr>
          </a:lstStyle>
          <a:p>
            <a:fld id="{777E31B7-8F30-4DAE-A42D-15C2A7FAB87F}"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Lst>
  <p:hf sldNum="0" hdr="0"/>
  <p:txStyles>
    <p:titleStyle>
      <a:lvl1pPr algn="ctr" defTabSz="914400" rtl="0" eaLnBrk="1" latinLnBrk="0" hangingPunct="1">
        <a:spcBef>
          <a:spcPct val="0"/>
        </a:spcBef>
        <a:buNone/>
        <a:defRPr sz="4000" kern="1200">
          <a:solidFill>
            <a:schemeClr val="tx1"/>
          </a:solidFill>
          <a:effectLst/>
          <a:latin typeface="Verdana" pitchFamily="34" charset="0"/>
          <a:ea typeface="+mj-ea"/>
          <a:cs typeface="+mj-cs"/>
        </a:defRPr>
      </a:lvl1pPr>
    </p:titleStyle>
    <p:bodyStyle>
      <a:lvl1pPr marL="342900" indent="-342900" algn="l" defTabSz="914400" rtl="0" eaLnBrk="1" latinLnBrk="0" hangingPunct="1">
        <a:spcBef>
          <a:spcPct val="20000"/>
        </a:spcBef>
        <a:buClr>
          <a:srgbClr val="F4825E"/>
        </a:buClr>
        <a:buSzPct val="100000"/>
        <a:buFont typeface="Verdana" pitchFamily="34" charset="0"/>
        <a:buChar char="●"/>
        <a:defRPr sz="3200" kern="1200">
          <a:solidFill>
            <a:schemeClr val="tx1"/>
          </a:solidFill>
          <a:latin typeface="Verdana" pitchFamily="34" charset="0"/>
          <a:ea typeface="+mn-ea"/>
          <a:cs typeface="+mn-cs"/>
        </a:defRPr>
      </a:lvl1pPr>
      <a:lvl2pPr marL="742950" indent="-285750" algn="l" defTabSz="914400" rtl="0" eaLnBrk="1" latinLnBrk="0" hangingPunct="1">
        <a:spcBef>
          <a:spcPct val="20000"/>
        </a:spcBef>
        <a:buClr>
          <a:srgbClr val="F4825E"/>
        </a:buClr>
        <a:buFont typeface="Arial" pitchFamily="34" charset="0"/>
        <a:buChar char="–"/>
        <a:defRPr sz="2800" kern="1200" baseline="0">
          <a:solidFill>
            <a:schemeClr val="tx1"/>
          </a:solidFill>
          <a:latin typeface="Verdana" pitchFamily="34" charset="0"/>
          <a:ea typeface="+mn-ea"/>
          <a:cs typeface="+mn-cs"/>
        </a:defRPr>
      </a:lvl2pPr>
      <a:lvl3pPr marL="1143000" indent="-228600" algn="l" defTabSz="914400" rtl="0" eaLnBrk="1" latinLnBrk="0" hangingPunct="1">
        <a:spcBef>
          <a:spcPct val="20000"/>
        </a:spcBef>
        <a:buClr>
          <a:srgbClr val="F4825E"/>
        </a:buClr>
        <a:buFont typeface="Wingdings" pitchFamily="2" charset="2"/>
        <a:buChar char="§"/>
        <a:defRPr sz="2400" kern="1200" baseline="0">
          <a:solidFill>
            <a:schemeClr val="tx1"/>
          </a:solidFill>
          <a:latin typeface="Verdana" pitchFamily="34" charset="0"/>
          <a:ea typeface="+mn-ea"/>
          <a:cs typeface="+mn-cs"/>
        </a:defRPr>
      </a:lvl3pPr>
      <a:lvl4pPr marL="1600200" indent="-228600" algn="l" defTabSz="914400" rtl="0" eaLnBrk="1" latinLnBrk="0" hangingPunct="1">
        <a:spcBef>
          <a:spcPct val="20000"/>
        </a:spcBef>
        <a:buClr>
          <a:srgbClr val="F4825E"/>
        </a:buClr>
        <a:buFont typeface="Arial" pitchFamily="34" charset="0"/>
        <a:buChar char="–"/>
        <a:defRPr sz="2000" kern="1200" baseline="0">
          <a:solidFill>
            <a:schemeClr val="tx1"/>
          </a:solidFill>
          <a:latin typeface="Verdana" pitchFamily="34" charset="0"/>
          <a:ea typeface="+mn-ea"/>
          <a:cs typeface="+mn-cs"/>
        </a:defRPr>
      </a:lvl4pPr>
      <a:lvl5pPr marL="2057400" indent="-228600" algn="l" defTabSz="914400" rtl="0" eaLnBrk="1" latinLnBrk="0" hangingPunct="1">
        <a:spcBef>
          <a:spcPct val="20000"/>
        </a:spcBef>
        <a:buClr>
          <a:srgbClr val="F4825E"/>
        </a:buClr>
        <a:buFont typeface="Arial" pitchFamily="34" charset="0"/>
        <a:buChar char="»"/>
        <a:defRPr sz="2000" kern="1200" baseline="0">
          <a:solidFill>
            <a:schemeClr val="tx1"/>
          </a:solidFill>
          <a:latin typeface="Verdana"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image" Target="../media/image15.jpeg"/></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8.xml"/><Relationship Id="rId1" Type="http://schemas.openxmlformats.org/officeDocument/2006/relationships/slideLayout" Target="../slideLayouts/slideLayout6.xml"/><Relationship Id="rId4" Type="http://schemas.openxmlformats.org/officeDocument/2006/relationships/image" Target="../media/image20.jpeg"/></Relationships>
</file>

<file path=ppt/slides/_rels/slide1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www.aphis.usda.gov/animal_health/nahln/labs.shtml" TargetMode="External"/><Relationship Id="rId2" Type="http://schemas.openxmlformats.org/officeDocument/2006/relationships/notesSlide" Target="../notesSlides/notesSlide22.xml"/><Relationship Id="rId1" Type="http://schemas.openxmlformats.org/officeDocument/2006/relationships/slideLayout" Target="../slideLayouts/slideLayout4.xml"/><Relationship Id="rId4" Type="http://schemas.openxmlformats.org/officeDocument/2006/relationships/hyperlink" Target="http://www.aphis.usda.gov/animal_health_lab_info_services/" TargetMode="Externa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www.aphis.usda.gov/animal_health/lab_info_services/" TargetMode="External"/><Relationship Id="rId7" Type="http://schemas.openxmlformats.org/officeDocument/2006/relationships/hyperlink" Target="http://www.phmsa.dot.gov/staticfiles/PHMSA/DownloadableFiles/Files/Transporting_Infectious_Substances_brochure.pdf"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hyperlink" Target="http://ecfr.gpoaccess.gov/cgi/t/text/text-idx?c=ecfr&amp;tpl=/ecfrbrowse/Title49/49cfr172_main_02.tpl" TargetMode="External"/><Relationship Id="rId5" Type="http://schemas.openxmlformats.org/officeDocument/2006/relationships/hyperlink" Target="http://ecfr.gpoaccess.gov/cgi/t/text/text-idx?c=ecfr&amp;sid=4fb82bfd9522b081b6c1c89a4708567c&amp;rgn=div5&amp;view=text&amp;node=49:2.1.1.3.7&amp;idno=49" TargetMode="External"/><Relationship Id="rId4" Type="http://schemas.openxmlformats.org/officeDocument/2006/relationships/hyperlink" Target="http://www.aphis.usda.gov/animal_health/lab_info_services/downloads/VS_Memo580_4.pdf" TargetMode="Externa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smtClean="0"/>
              <a:t>Diagnostic Sampling</a:t>
            </a:r>
            <a:endParaRPr lang="en-US" dirty="0"/>
          </a:p>
        </p:txBody>
      </p:sp>
      <p:sp>
        <p:nvSpPr>
          <p:cNvPr id="5" name="Subtitle 4"/>
          <p:cNvSpPr>
            <a:spLocks noGrp="1"/>
          </p:cNvSpPr>
          <p:nvPr>
            <p:ph type="subTitle" idx="1"/>
          </p:nvPr>
        </p:nvSpPr>
        <p:spPr/>
        <p:txBody>
          <a:bodyPr>
            <a:normAutofit fontScale="92500" lnSpcReduction="10000"/>
          </a:bodyPr>
          <a:lstStyle/>
          <a:p>
            <a:r>
              <a:rPr lang="en-US" dirty="0" smtClean="0"/>
              <a:t>Collection, Packaging, Shipping</a:t>
            </a:r>
          </a:p>
          <a:p>
            <a:r>
              <a:rPr lang="en-US" dirty="0" smtClean="0"/>
              <a:t>Overview</a:t>
            </a:r>
            <a:endParaRPr lang="en-US" dirty="0"/>
          </a:p>
        </p:txBody>
      </p:sp>
    </p:spTree>
    <p:extLst>
      <p:ext uri="{BB962C8B-B14F-4D97-AF65-F5344CB8AC3E}">
        <p14:creationId xmlns:p14="http://schemas.microsoft.com/office/powerpoint/2010/main" val="199772688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Packaging Basics</a:t>
            </a:r>
            <a:endParaRPr lang="en-US" dirty="0"/>
          </a:p>
        </p:txBody>
      </p:sp>
      <p:sp>
        <p:nvSpPr>
          <p:cNvPr id="3" name="Content Placeholder 2"/>
          <p:cNvSpPr>
            <a:spLocks noGrp="1"/>
          </p:cNvSpPr>
          <p:nvPr>
            <p:ph idx="1"/>
          </p:nvPr>
        </p:nvSpPr>
        <p:spPr>
          <a:xfrm>
            <a:off x="457200" y="1600200"/>
            <a:ext cx="5029200" cy="4648200"/>
          </a:xfrm>
        </p:spPr>
        <p:txBody>
          <a:bodyPr>
            <a:normAutofit fontScale="92500" lnSpcReduction="20000"/>
          </a:bodyPr>
          <a:lstStyle/>
          <a:p>
            <a:r>
              <a:rPr lang="en-US" dirty="0" smtClean="0"/>
              <a:t>Prevent breakage</a:t>
            </a:r>
          </a:p>
          <a:p>
            <a:pPr lvl="1"/>
            <a:r>
              <a:rPr lang="en-US" dirty="0" smtClean="0"/>
              <a:t>Pad and protect from rough handling</a:t>
            </a:r>
          </a:p>
          <a:p>
            <a:r>
              <a:rPr lang="en-US" dirty="0" smtClean="0"/>
              <a:t>Prevent spills/leaks</a:t>
            </a:r>
          </a:p>
          <a:p>
            <a:pPr lvl="1"/>
            <a:r>
              <a:rPr lang="en-US" dirty="0" smtClean="0"/>
              <a:t>Double waterproof barriers</a:t>
            </a:r>
          </a:p>
          <a:p>
            <a:pPr lvl="1"/>
            <a:r>
              <a:rPr lang="en-US" dirty="0" smtClean="0"/>
              <a:t>Absorbent material</a:t>
            </a:r>
          </a:p>
          <a:p>
            <a:r>
              <a:rPr lang="en-US" dirty="0" smtClean="0"/>
              <a:t>Temperature</a:t>
            </a:r>
          </a:p>
          <a:p>
            <a:r>
              <a:rPr lang="en-US" dirty="0" smtClean="0"/>
              <a:t>Labeling</a:t>
            </a:r>
          </a:p>
          <a:p>
            <a:pPr lvl="1"/>
            <a:r>
              <a:rPr lang="en-US" dirty="0" smtClean="0"/>
              <a:t>Potentially hazardous materials</a:t>
            </a:r>
          </a:p>
        </p:txBody>
      </p:sp>
      <p:sp>
        <p:nvSpPr>
          <p:cNvPr id="4" name="Date Placeholder 3"/>
          <p:cNvSpPr>
            <a:spLocks noGrp="1"/>
          </p:cNvSpPr>
          <p:nvPr>
            <p:ph type="dt" sz="half" idx="2"/>
          </p:nvPr>
        </p:nvSpPr>
        <p:spPr/>
        <p:txBody>
          <a:bodyPr/>
          <a:lstStyle/>
          <a:p>
            <a:r>
              <a:rPr lang="en-US" smtClean="0"/>
              <a:t>Just In Time Training</a:t>
            </a:r>
            <a:endParaRPr lang="en-US" dirty="0"/>
          </a:p>
        </p:txBody>
      </p:sp>
      <p:sp>
        <p:nvSpPr>
          <p:cNvPr id="5" name="Footer Placeholder 4"/>
          <p:cNvSpPr>
            <a:spLocks noGrp="1"/>
          </p:cNvSpPr>
          <p:nvPr>
            <p:ph type="ftr" sz="quarter" idx="3"/>
          </p:nvPr>
        </p:nvSpPr>
        <p:spPr/>
        <p:txBody>
          <a:bodyPr/>
          <a:lstStyle/>
          <a:p>
            <a:pPr algn="r"/>
            <a:r>
              <a:rPr lang="en-US" dirty="0" smtClean="0"/>
              <a:t>Diagnostic Sampling: Overview</a:t>
            </a:r>
            <a:endParaRPr lang="en-US" dirty="0"/>
          </a:p>
        </p:txBody>
      </p:sp>
      <p:pic>
        <p:nvPicPr>
          <p:cNvPr id="6" name="Picture 4" descr="C:\Documents and Settings\gdvorak\My Documents\CFSPH\MSP HSEMD Preparedness Projects\JIT Training\6-Diagnostics_A Stumbaugh_DTaylor\Graphics\Box_Packagine_DSenne.jpg"/>
          <p:cNvPicPr>
            <a:picLocks noChangeAspect="1" noChangeArrowheads="1"/>
          </p:cNvPicPr>
          <p:nvPr/>
        </p:nvPicPr>
        <p:blipFill>
          <a:blip r:embed="rId3" cstate="print"/>
          <a:srcRect/>
          <a:stretch>
            <a:fillRect/>
          </a:stretch>
        </p:blipFill>
        <p:spPr bwMode="auto">
          <a:xfrm>
            <a:off x="5103434" y="2286000"/>
            <a:ext cx="3649737" cy="2743200"/>
          </a:xfrm>
          <a:prstGeom prst="rect">
            <a:avLst/>
          </a:prstGeom>
          <a:noFill/>
        </p:spPr>
      </p:pic>
    </p:spTree>
    <p:extLst>
      <p:ext uri="{BB962C8B-B14F-4D97-AF65-F5344CB8AC3E}">
        <p14:creationId xmlns:p14="http://schemas.microsoft.com/office/powerpoint/2010/main" val="353938928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Preventing Breakage and Spills</a:t>
            </a:r>
          </a:p>
        </p:txBody>
      </p:sp>
      <p:sp>
        <p:nvSpPr>
          <p:cNvPr id="3" name="Content Placeholder 2"/>
          <p:cNvSpPr>
            <a:spLocks noGrp="1"/>
          </p:cNvSpPr>
          <p:nvPr>
            <p:ph idx="1"/>
          </p:nvPr>
        </p:nvSpPr>
        <p:spPr/>
        <p:txBody>
          <a:bodyPr/>
          <a:lstStyle/>
          <a:p>
            <a:r>
              <a:rPr lang="en-US" dirty="0" smtClean="0"/>
              <a:t>Plastic versus glass containers</a:t>
            </a:r>
          </a:p>
          <a:p>
            <a:r>
              <a:rPr lang="en-US" dirty="0" smtClean="0"/>
              <a:t>Pad primary sample container(s)</a:t>
            </a:r>
          </a:p>
          <a:p>
            <a:r>
              <a:rPr lang="en-US" dirty="0" smtClean="0"/>
              <a:t>Primary watertight barrier</a:t>
            </a:r>
          </a:p>
          <a:p>
            <a:r>
              <a:rPr lang="en-US" dirty="0" smtClean="0"/>
              <a:t>Absorbent material</a:t>
            </a:r>
          </a:p>
          <a:p>
            <a:r>
              <a:rPr lang="en-US" dirty="0" smtClean="0"/>
              <a:t>Secondary watertight material</a:t>
            </a:r>
          </a:p>
          <a:p>
            <a:r>
              <a:rPr lang="en-US" dirty="0" smtClean="0"/>
              <a:t>Rigid outer material (box)</a:t>
            </a:r>
          </a:p>
          <a:p>
            <a:r>
              <a:rPr lang="en-US" dirty="0" smtClean="0"/>
              <a:t>Do not pack formalin in same box with non-formalin samples</a:t>
            </a:r>
          </a:p>
        </p:txBody>
      </p:sp>
      <p:sp>
        <p:nvSpPr>
          <p:cNvPr id="4" name="Date Placeholder 3"/>
          <p:cNvSpPr>
            <a:spLocks noGrp="1"/>
          </p:cNvSpPr>
          <p:nvPr>
            <p:ph type="dt" sz="half" idx="2"/>
          </p:nvPr>
        </p:nvSpPr>
        <p:spPr/>
        <p:txBody>
          <a:bodyPr/>
          <a:lstStyle/>
          <a:p>
            <a:r>
              <a:rPr lang="en-US" smtClean="0"/>
              <a:t>Just In Time Training</a:t>
            </a:r>
            <a:endParaRPr lang="en-US" dirty="0"/>
          </a:p>
        </p:txBody>
      </p:sp>
      <p:sp>
        <p:nvSpPr>
          <p:cNvPr id="5" name="Footer Placeholder 4"/>
          <p:cNvSpPr>
            <a:spLocks noGrp="1"/>
          </p:cNvSpPr>
          <p:nvPr>
            <p:ph type="ftr" sz="quarter" idx="3"/>
          </p:nvPr>
        </p:nvSpPr>
        <p:spPr/>
        <p:txBody>
          <a:bodyPr/>
          <a:lstStyle/>
          <a:p>
            <a:pPr algn="r"/>
            <a:r>
              <a:rPr lang="en-US" dirty="0" smtClean="0"/>
              <a:t>Diagnostic Sampling: Overview</a:t>
            </a:r>
            <a:endParaRPr lang="en-US" dirty="0"/>
          </a:p>
        </p:txBody>
      </p:sp>
    </p:spTree>
    <p:extLst>
      <p:ext uri="{BB962C8B-B14F-4D97-AF65-F5344CB8AC3E}">
        <p14:creationId xmlns:p14="http://schemas.microsoft.com/office/powerpoint/2010/main" val="404976835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Packaging</a:t>
            </a:r>
            <a:endParaRPr lang="en-US" dirty="0"/>
          </a:p>
        </p:txBody>
      </p:sp>
      <p:sp>
        <p:nvSpPr>
          <p:cNvPr id="4" name="Date Placeholder 3"/>
          <p:cNvSpPr>
            <a:spLocks noGrp="1"/>
          </p:cNvSpPr>
          <p:nvPr>
            <p:ph type="dt" sz="half" idx="2"/>
          </p:nvPr>
        </p:nvSpPr>
        <p:spPr/>
        <p:txBody>
          <a:bodyPr/>
          <a:lstStyle/>
          <a:p>
            <a:r>
              <a:rPr lang="en-US" smtClean="0"/>
              <a:t>Just In Time Training</a:t>
            </a:r>
            <a:endParaRPr lang="en-US" dirty="0"/>
          </a:p>
        </p:txBody>
      </p:sp>
      <p:sp>
        <p:nvSpPr>
          <p:cNvPr id="5" name="Footer Placeholder 4"/>
          <p:cNvSpPr>
            <a:spLocks noGrp="1"/>
          </p:cNvSpPr>
          <p:nvPr>
            <p:ph type="ftr" sz="quarter" idx="3"/>
          </p:nvPr>
        </p:nvSpPr>
        <p:spPr/>
        <p:txBody>
          <a:bodyPr/>
          <a:lstStyle/>
          <a:p>
            <a:pPr algn="r"/>
            <a:r>
              <a:rPr lang="en-US" smtClean="0"/>
              <a:t>Diagnostic Sampling: Overview</a:t>
            </a:r>
            <a:endParaRPr lang="en-US" dirty="0"/>
          </a:p>
        </p:txBody>
      </p:sp>
      <p:pic>
        <p:nvPicPr>
          <p:cNvPr id="6146" name="Picture 2" descr="C:\Documents and Settings\gdvorak\My Documents\CFSPH\MSP HSEMD Preparedness Projects\JIT Training\6-Diagnostics_A Stumbaugh_DTaylor\Graphics\Packaging Tubes_Senne.jpg"/>
          <p:cNvPicPr>
            <a:picLocks noChangeAspect="1" noChangeArrowheads="1"/>
          </p:cNvPicPr>
          <p:nvPr/>
        </p:nvPicPr>
        <p:blipFill>
          <a:blip r:embed="rId3" cstate="print"/>
          <a:srcRect/>
          <a:stretch>
            <a:fillRect/>
          </a:stretch>
        </p:blipFill>
        <p:spPr bwMode="auto">
          <a:xfrm>
            <a:off x="609600" y="2209800"/>
            <a:ext cx="3975100" cy="3017838"/>
          </a:xfrm>
          <a:prstGeom prst="rect">
            <a:avLst/>
          </a:prstGeom>
          <a:noFill/>
        </p:spPr>
      </p:pic>
      <p:pic>
        <p:nvPicPr>
          <p:cNvPr id="6147" name="Picture 3" descr="C:\Documents and Settings\gdvorak\My Documents\CFSPH\MSP HSEMD Preparedness Projects\JIT Training\6-Diagnostics_A Stumbaugh_DTaylor\Graphics\Box_Setup_DSenne.jpg"/>
          <p:cNvPicPr>
            <a:picLocks noChangeAspect="1" noChangeArrowheads="1"/>
          </p:cNvPicPr>
          <p:nvPr/>
        </p:nvPicPr>
        <p:blipFill>
          <a:blip r:embed="rId4" cstate="print"/>
          <a:srcRect/>
          <a:stretch>
            <a:fillRect/>
          </a:stretch>
        </p:blipFill>
        <p:spPr bwMode="auto">
          <a:xfrm>
            <a:off x="4876800" y="1676400"/>
            <a:ext cx="3883025" cy="4737100"/>
          </a:xfrm>
          <a:prstGeom prst="rect">
            <a:avLst/>
          </a:prstGeom>
          <a:noFill/>
        </p:spPr>
      </p:pic>
    </p:spTree>
    <p:extLst>
      <p:ext uri="{BB962C8B-B14F-4D97-AF65-F5344CB8AC3E}">
        <p14:creationId xmlns:p14="http://schemas.microsoft.com/office/powerpoint/2010/main" val="257950200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Temperature Requirements</a:t>
            </a:r>
            <a:endParaRPr lang="en-US" dirty="0"/>
          </a:p>
        </p:txBody>
      </p:sp>
      <p:sp>
        <p:nvSpPr>
          <p:cNvPr id="3" name="Content Placeholder 2"/>
          <p:cNvSpPr>
            <a:spLocks noGrp="1"/>
          </p:cNvSpPr>
          <p:nvPr>
            <p:ph idx="1"/>
          </p:nvPr>
        </p:nvSpPr>
        <p:spPr/>
        <p:txBody>
          <a:bodyPr>
            <a:normAutofit lnSpcReduction="10000"/>
          </a:bodyPr>
          <a:lstStyle/>
          <a:p>
            <a:r>
              <a:rPr lang="en-US" dirty="0" smtClean="0"/>
              <a:t>Whole blood: on ice</a:t>
            </a:r>
          </a:p>
          <a:p>
            <a:r>
              <a:rPr lang="en-US" dirty="0" smtClean="0"/>
              <a:t>Serum: ice or dry ice</a:t>
            </a:r>
          </a:p>
          <a:p>
            <a:r>
              <a:rPr lang="en-US" dirty="0" smtClean="0"/>
              <a:t>Swabs</a:t>
            </a:r>
          </a:p>
          <a:p>
            <a:pPr lvl="1"/>
            <a:r>
              <a:rPr lang="en-US" dirty="0" smtClean="0"/>
              <a:t>Culture: ice</a:t>
            </a:r>
          </a:p>
          <a:p>
            <a:pPr lvl="1"/>
            <a:r>
              <a:rPr lang="en-US" dirty="0" smtClean="0"/>
              <a:t>PCR: ambient </a:t>
            </a:r>
          </a:p>
          <a:p>
            <a:r>
              <a:rPr lang="en-US" dirty="0" smtClean="0"/>
              <a:t>Tissue samples</a:t>
            </a:r>
          </a:p>
          <a:p>
            <a:pPr lvl="1"/>
            <a:r>
              <a:rPr lang="en-US" dirty="0" smtClean="0"/>
              <a:t>Fresh: ice or dry ice</a:t>
            </a:r>
          </a:p>
          <a:p>
            <a:pPr lvl="1"/>
            <a:r>
              <a:rPr lang="en-US" dirty="0" smtClean="0"/>
              <a:t>Formalin fixed: ambient</a:t>
            </a:r>
          </a:p>
          <a:p>
            <a:r>
              <a:rPr lang="en-US" dirty="0" smtClean="0"/>
              <a:t>Maintain the cold chain</a:t>
            </a:r>
            <a:endParaRPr lang="en-US" dirty="0"/>
          </a:p>
        </p:txBody>
      </p:sp>
      <p:sp>
        <p:nvSpPr>
          <p:cNvPr id="4" name="Date Placeholder 3"/>
          <p:cNvSpPr>
            <a:spLocks noGrp="1"/>
          </p:cNvSpPr>
          <p:nvPr>
            <p:ph type="dt" sz="half" idx="2"/>
          </p:nvPr>
        </p:nvSpPr>
        <p:spPr/>
        <p:txBody>
          <a:bodyPr/>
          <a:lstStyle/>
          <a:p>
            <a:r>
              <a:rPr lang="en-US" smtClean="0"/>
              <a:t>Just In Time Training</a:t>
            </a:r>
            <a:endParaRPr lang="en-US" dirty="0"/>
          </a:p>
        </p:txBody>
      </p:sp>
      <p:sp>
        <p:nvSpPr>
          <p:cNvPr id="5" name="Footer Placeholder 4"/>
          <p:cNvSpPr>
            <a:spLocks noGrp="1"/>
          </p:cNvSpPr>
          <p:nvPr>
            <p:ph type="ftr" sz="quarter" idx="3"/>
          </p:nvPr>
        </p:nvSpPr>
        <p:spPr/>
        <p:txBody>
          <a:bodyPr/>
          <a:lstStyle/>
          <a:p>
            <a:pPr algn="r"/>
            <a:r>
              <a:rPr lang="en-US" dirty="0" smtClean="0"/>
              <a:t>Diagnostic Sampling: Overview</a:t>
            </a:r>
            <a:endParaRPr lang="en-US" dirty="0"/>
          </a:p>
        </p:txBody>
      </p:sp>
      <p:pic>
        <p:nvPicPr>
          <p:cNvPr id="6" name="Picture 2" descr="C:\Documents and Settings\gdvorak\My Documents\CFSPH\MSP HSEMD Preparedness Projects\JIT Training\6-Diagnostics_A Stumbaugh_DTaylor\Graphics\Box_IcePack_DSenne.jpg"/>
          <p:cNvPicPr>
            <a:picLocks noChangeAspect="1" noChangeArrowheads="1"/>
          </p:cNvPicPr>
          <p:nvPr/>
        </p:nvPicPr>
        <p:blipFill>
          <a:blip r:embed="rId3" cstate="print"/>
          <a:srcRect/>
          <a:stretch>
            <a:fillRect/>
          </a:stretch>
        </p:blipFill>
        <p:spPr bwMode="auto">
          <a:xfrm>
            <a:off x="5410200" y="1676400"/>
            <a:ext cx="3267673" cy="2819400"/>
          </a:xfrm>
          <a:prstGeom prst="rect">
            <a:avLst/>
          </a:prstGeom>
          <a:noFill/>
        </p:spPr>
      </p:pic>
    </p:spTree>
    <p:extLst>
      <p:ext uri="{BB962C8B-B14F-4D97-AF65-F5344CB8AC3E}">
        <p14:creationId xmlns:p14="http://schemas.microsoft.com/office/powerpoint/2010/main" val="31716818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Ice, Dry Ice, and Formalin</a:t>
            </a:r>
            <a:endParaRPr lang="en-US" dirty="0"/>
          </a:p>
        </p:txBody>
      </p:sp>
      <p:sp>
        <p:nvSpPr>
          <p:cNvPr id="3" name="Content Placeholder 2"/>
          <p:cNvSpPr>
            <a:spLocks noGrp="1"/>
          </p:cNvSpPr>
          <p:nvPr>
            <p:ph idx="1"/>
          </p:nvPr>
        </p:nvSpPr>
        <p:spPr>
          <a:xfrm>
            <a:off x="457200" y="1600200"/>
            <a:ext cx="6096000" cy="4648200"/>
          </a:xfrm>
        </p:spPr>
        <p:txBody>
          <a:bodyPr>
            <a:normAutofit fontScale="92500" lnSpcReduction="10000"/>
          </a:bodyPr>
          <a:lstStyle/>
          <a:p>
            <a:r>
              <a:rPr lang="en-US" dirty="0" smtClean="0"/>
              <a:t>Ice</a:t>
            </a:r>
          </a:p>
          <a:p>
            <a:pPr lvl="1"/>
            <a:r>
              <a:rPr lang="en-US" dirty="0" smtClean="0"/>
              <a:t>Arrival within 24 hours</a:t>
            </a:r>
          </a:p>
          <a:p>
            <a:pPr lvl="1"/>
            <a:r>
              <a:rPr lang="en-US" dirty="0" smtClean="0"/>
              <a:t>Ice packs only</a:t>
            </a:r>
          </a:p>
          <a:p>
            <a:pPr lvl="1"/>
            <a:r>
              <a:rPr lang="en-US" dirty="0" smtClean="0"/>
              <a:t>Protect samples from</a:t>
            </a:r>
            <a:br>
              <a:rPr lang="en-US" dirty="0" smtClean="0"/>
            </a:br>
            <a:r>
              <a:rPr lang="en-US" dirty="0" smtClean="0"/>
              <a:t>direct contact</a:t>
            </a:r>
          </a:p>
          <a:p>
            <a:r>
              <a:rPr lang="en-US" dirty="0" smtClean="0"/>
              <a:t>Dry ice </a:t>
            </a:r>
          </a:p>
          <a:p>
            <a:pPr lvl="1"/>
            <a:r>
              <a:rPr lang="en-US" dirty="0" smtClean="0"/>
              <a:t>“Dry ice” label on box</a:t>
            </a:r>
          </a:p>
          <a:p>
            <a:pPr lvl="1"/>
            <a:r>
              <a:rPr lang="en-US" dirty="0" smtClean="0"/>
              <a:t>Category A shipments</a:t>
            </a:r>
          </a:p>
          <a:p>
            <a:r>
              <a:rPr lang="en-US" dirty="0" smtClean="0"/>
              <a:t>Submission form in </a:t>
            </a:r>
            <a:br>
              <a:rPr lang="en-US" dirty="0" smtClean="0"/>
            </a:br>
            <a:r>
              <a:rPr lang="en-US" dirty="0" smtClean="0"/>
              <a:t>separate plastic bag</a:t>
            </a:r>
            <a:endParaRPr lang="en-US" dirty="0"/>
          </a:p>
        </p:txBody>
      </p:sp>
      <p:sp>
        <p:nvSpPr>
          <p:cNvPr id="4" name="Date Placeholder 3"/>
          <p:cNvSpPr>
            <a:spLocks noGrp="1"/>
          </p:cNvSpPr>
          <p:nvPr>
            <p:ph type="dt" sz="half" idx="2"/>
          </p:nvPr>
        </p:nvSpPr>
        <p:spPr/>
        <p:txBody>
          <a:bodyPr/>
          <a:lstStyle/>
          <a:p>
            <a:r>
              <a:rPr lang="en-US" smtClean="0"/>
              <a:t>Just In Time Training</a:t>
            </a:r>
            <a:endParaRPr lang="en-US" dirty="0"/>
          </a:p>
        </p:txBody>
      </p:sp>
      <p:sp>
        <p:nvSpPr>
          <p:cNvPr id="5" name="Footer Placeholder 4"/>
          <p:cNvSpPr>
            <a:spLocks noGrp="1"/>
          </p:cNvSpPr>
          <p:nvPr>
            <p:ph type="ftr" sz="quarter" idx="3"/>
          </p:nvPr>
        </p:nvSpPr>
        <p:spPr/>
        <p:txBody>
          <a:bodyPr/>
          <a:lstStyle/>
          <a:p>
            <a:pPr algn="r"/>
            <a:r>
              <a:rPr lang="en-US" dirty="0" smtClean="0"/>
              <a:t>Diagnostic Sampling: Overview</a:t>
            </a:r>
            <a:endParaRPr lang="en-US" dirty="0"/>
          </a:p>
        </p:txBody>
      </p:sp>
      <p:pic>
        <p:nvPicPr>
          <p:cNvPr id="6" name="Picture 2" descr="http://www.shippinglabels.com/img/lg/D/Dry-Ice-Shipping-Label-D1347.gif"/>
          <p:cNvPicPr>
            <a:picLocks noChangeAspect="1" noChangeArrowheads="1"/>
          </p:cNvPicPr>
          <p:nvPr/>
        </p:nvPicPr>
        <p:blipFill>
          <a:blip r:embed="rId3" cstate="print"/>
          <a:srcRect l="2000" t="2000" r="4000" b="4000"/>
          <a:stretch>
            <a:fillRect/>
          </a:stretch>
        </p:blipFill>
        <p:spPr bwMode="auto">
          <a:xfrm>
            <a:off x="6324600" y="1600200"/>
            <a:ext cx="2362200" cy="2362200"/>
          </a:xfrm>
          <a:prstGeom prst="rect">
            <a:avLst/>
          </a:prstGeom>
          <a:noFill/>
          <a:ln w="28575">
            <a:solidFill>
              <a:srgbClr val="F26336"/>
            </a:solidFill>
          </a:ln>
        </p:spPr>
      </p:pic>
      <p:pic>
        <p:nvPicPr>
          <p:cNvPr id="7" name="Picture 3" descr="C:\Documents and Settings\gdvorak\My Documents\CFSPH\MSP HSEMD Preparedness Projects\JIT Training\6-Diagnostics_A Stumbaugh_DTaylor\Graphics\Box_Ice_DSenne.jpg"/>
          <p:cNvPicPr>
            <a:picLocks noChangeAspect="1" noChangeArrowheads="1"/>
          </p:cNvPicPr>
          <p:nvPr/>
        </p:nvPicPr>
        <p:blipFill>
          <a:blip r:embed="rId4" cstate="print"/>
          <a:srcRect/>
          <a:stretch>
            <a:fillRect/>
          </a:stretch>
        </p:blipFill>
        <p:spPr bwMode="auto">
          <a:xfrm>
            <a:off x="5790544" y="4114800"/>
            <a:ext cx="3041447" cy="2286000"/>
          </a:xfrm>
          <a:prstGeom prst="rect">
            <a:avLst/>
          </a:prstGeom>
          <a:noFill/>
        </p:spPr>
      </p:pic>
    </p:spTree>
    <p:extLst>
      <p:ext uri="{BB962C8B-B14F-4D97-AF65-F5344CB8AC3E}">
        <p14:creationId xmlns:p14="http://schemas.microsoft.com/office/powerpoint/2010/main" val="202404352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Sample Shipping</a:t>
            </a:r>
            <a:endParaRPr lang="en-US" dirty="0"/>
          </a:p>
        </p:txBody>
      </p:sp>
      <p:sp>
        <p:nvSpPr>
          <p:cNvPr id="3" name="Subtitle 2"/>
          <p:cNvSpPr>
            <a:spLocks noGrp="1"/>
          </p:cNvSpPr>
          <p:nvPr>
            <p:ph type="subTitle" idx="1"/>
          </p:nvPr>
        </p:nvSpPr>
        <p:spPr/>
        <p:txBody>
          <a:bodyPr/>
          <a:lstStyle/>
          <a:p>
            <a:endParaRPr lang="en-US" smtClean="0"/>
          </a:p>
          <a:p>
            <a:endParaRPr lang="en-US" dirty="0"/>
          </a:p>
        </p:txBody>
      </p:sp>
    </p:spTree>
    <p:extLst>
      <p:ext uri="{BB962C8B-B14F-4D97-AF65-F5344CB8AC3E}">
        <p14:creationId xmlns:p14="http://schemas.microsoft.com/office/powerpoint/2010/main" val="292016809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Diagnostic Sample Shipping</a:t>
            </a:r>
            <a:endParaRPr lang="en-US" dirty="0"/>
          </a:p>
        </p:txBody>
      </p:sp>
      <p:sp>
        <p:nvSpPr>
          <p:cNvPr id="3" name="Content Placeholder 2"/>
          <p:cNvSpPr>
            <a:spLocks noGrp="1"/>
          </p:cNvSpPr>
          <p:nvPr>
            <p:ph idx="1"/>
          </p:nvPr>
        </p:nvSpPr>
        <p:spPr/>
        <p:txBody>
          <a:bodyPr/>
          <a:lstStyle/>
          <a:p>
            <a:r>
              <a:rPr lang="en-US" dirty="0" smtClean="0"/>
              <a:t>DOT hazardous material definition:</a:t>
            </a:r>
          </a:p>
          <a:p>
            <a:pPr lvl="1"/>
            <a:r>
              <a:rPr lang="en-US" dirty="0" smtClean="0"/>
              <a:t>Any material that is capable of causing risk to health, safety, and property during transportation</a:t>
            </a:r>
          </a:p>
          <a:p>
            <a:r>
              <a:rPr lang="en-US" dirty="0" smtClean="0"/>
              <a:t>Includes infectious substances</a:t>
            </a:r>
          </a:p>
          <a:p>
            <a:r>
              <a:rPr lang="en-US" dirty="0" smtClean="0"/>
              <a:t>Regulated by DOT Hazardous Materials Regulations (HMR)</a:t>
            </a:r>
          </a:p>
          <a:p>
            <a:pPr lvl="1"/>
            <a:r>
              <a:rPr lang="en-US" dirty="0" smtClean="0"/>
              <a:t>Section 49 Code of Federal Regulations</a:t>
            </a:r>
          </a:p>
          <a:p>
            <a:pPr lvl="1"/>
            <a:endParaRPr lang="en-US" dirty="0" smtClean="0"/>
          </a:p>
        </p:txBody>
      </p:sp>
      <p:sp>
        <p:nvSpPr>
          <p:cNvPr id="4" name="Date Placeholder 3"/>
          <p:cNvSpPr>
            <a:spLocks noGrp="1"/>
          </p:cNvSpPr>
          <p:nvPr>
            <p:ph type="dt" sz="half" idx="2"/>
          </p:nvPr>
        </p:nvSpPr>
        <p:spPr/>
        <p:txBody>
          <a:bodyPr/>
          <a:lstStyle/>
          <a:p>
            <a:r>
              <a:rPr lang="en-US" smtClean="0"/>
              <a:t>Just In Time Training</a:t>
            </a:r>
            <a:endParaRPr lang="en-US" dirty="0"/>
          </a:p>
        </p:txBody>
      </p:sp>
      <p:sp>
        <p:nvSpPr>
          <p:cNvPr id="5" name="Footer Placeholder 4"/>
          <p:cNvSpPr>
            <a:spLocks noGrp="1"/>
          </p:cNvSpPr>
          <p:nvPr>
            <p:ph type="ftr" sz="quarter" idx="3"/>
          </p:nvPr>
        </p:nvSpPr>
        <p:spPr/>
        <p:txBody>
          <a:bodyPr/>
          <a:lstStyle/>
          <a:p>
            <a:pPr algn="r"/>
            <a:r>
              <a:rPr lang="en-US" dirty="0" smtClean="0"/>
              <a:t>Diagnostic Sampling: Overview</a:t>
            </a:r>
            <a:endParaRPr lang="en-US" dirty="0"/>
          </a:p>
        </p:txBody>
      </p:sp>
    </p:spTree>
    <p:extLst>
      <p:ext uri="{BB962C8B-B14F-4D97-AF65-F5344CB8AC3E}">
        <p14:creationId xmlns:p14="http://schemas.microsoft.com/office/powerpoint/2010/main" val="920820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Sample Shipping</a:t>
            </a:r>
            <a:endParaRPr lang="en-US" dirty="0"/>
          </a:p>
        </p:txBody>
      </p:sp>
      <p:sp>
        <p:nvSpPr>
          <p:cNvPr id="7" name="Content Placeholder 6"/>
          <p:cNvSpPr>
            <a:spLocks noGrp="1"/>
          </p:cNvSpPr>
          <p:nvPr>
            <p:ph idx="1"/>
          </p:nvPr>
        </p:nvSpPr>
        <p:spPr/>
        <p:txBody>
          <a:bodyPr>
            <a:normAutofit/>
          </a:bodyPr>
          <a:lstStyle/>
          <a:p>
            <a:r>
              <a:rPr lang="en-US" dirty="0" smtClean="0"/>
              <a:t>Shipping category</a:t>
            </a:r>
          </a:p>
          <a:p>
            <a:pPr lvl="1"/>
            <a:r>
              <a:rPr lang="en-US" dirty="0" smtClean="0"/>
              <a:t>Category A: Infectious substances, </a:t>
            </a:r>
          </a:p>
          <a:p>
            <a:pPr lvl="2"/>
            <a:r>
              <a:rPr lang="en-US" dirty="0" smtClean="0"/>
              <a:t>Affecting animals only: UN 2900</a:t>
            </a:r>
          </a:p>
          <a:p>
            <a:pPr lvl="3"/>
            <a:r>
              <a:rPr lang="en-US" sz="1800" dirty="0" smtClean="0"/>
              <a:t>African swine fever virus, Foot and mouth disease virus</a:t>
            </a:r>
          </a:p>
          <a:p>
            <a:pPr lvl="2"/>
            <a:r>
              <a:rPr lang="en-US" dirty="0" smtClean="0"/>
              <a:t>Affecting humans: UN 2814</a:t>
            </a:r>
          </a:p>
          <a:p>
            <a:pPr lvl="3"/>
            <a:r>
              <a:rPr lang="en-US" sz="1800" i="1" dirty="0" smtClean="0"/>
              <a:t>Bacillus anthracis, Brucella melitensis</a:t>
            </a:r>
          </a:p>
          <a:p>
            <a:pPr lvl="2"/>
            <a:r>
              <a:rPr lang="en-US" dirty="0" smtClean="0"/>
              <a:t>Declaration of dangerous goods</a:t>
            </a:r>
          </a:p>
          <a:p>
            <a:pPr lvl="1"/>
            <a:r>
              <a:rPr lang="en-US" dirty="0" smtClean="0"/>
              <a:t>Category B: Biological Material</a:t>
            </a:r>
          </a:p>
          <a:p>
            <a:pPr lvl="2"/>
            <a:r>
              <a:rPr lang="en-US" dirty="0" smtClean="0"/>
              <a:t>UN 3373</a:t>
            </a:r>
          </a:p>
        </p:txBody>
      </p:sp>
      <p:sp>
        <p:nvSpPr>
          <p:cNvPr id="4" name="Date Placeholder 3"/>
          <p:cNvSpPr>
            <a:spLocks noGrp="1"/>
          </p:cNvSpPr>
          <p:nvPr>
            <p:ph type="dt" sz="half" idx="2"/>
          </p:nvPr>
        </p:nvSpPr>
        <p:spPr/>
        <p:txBody>
          <a:bodyPr/>
          <a:lstStyle/>
          <a:p>
            <a:r>
              <a:rPr lang="en-US" smtClean="0"/>
              <a:t>Just In Time Training</a:t>
            </a:r>
            <a:endParaRPr lang="en-US" dirty="0"/>
          </a:p>
        </p:txBody>
      </p:sp>
      <p:sp>
        <p:nvSpPr>
          <p:cNvPr id="5" name="Footer Placeholder 4"/>
          <p:cNvSpPr>
            <a:spLocks noGrp="1"/>
          </p:cNvSpPr>
          <p:nvPr>
            <p:ph type="ftr" sz="quarter" idx="3"/>
          </p:nvPr>
        </p:nvSpPr>
        <p:spPr/>
        <p:txBody>
          <a:bodyPr/>
          <a:lstStyle/>
          <a:p>
            <a:pPr algn="r"/>
            <a:r>
              <a:rPr lang="en-US" dirty="0" smtClean="0"/>
              <a:t>Diagnostic Sampling: Overview</a:t>
            </a:r>
            <a:endParaRPr lang="en-US" dirty="0"/>
          </a:p>
        </p:txBody>
      </p:sp>
    </p:spTree>
    <p:extLst>
      <p:ext uri="{BB962C8B-B14F-4D97-AF65-F5344CB8AC3E}">
        <p14:creationId xmlns:p14="http://schemas.microsoft.com/office/powerpoint/2010/main" val="320338569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UN Package Certification Mark </a:t>
            </a:r>
            <a:endParaRPr lang="en-US" dirty="0"/>
          </a:p>
        </p:txBody>
      </p:sp>
      <p:sp>
        <p:nvSpPr>
          <p:cNvPr id="4" name="Date Placeholder 3"/>
          <p:cNvSpPr>
            <a:spLocks noGrp="1"/>
          </p:cNvSpPr>
          <p:nvPr>
            <p:ph type="dt" sz="half" idx="2"/>
          </p:nvPr>
        </p:nvSpPr>
        <p:spPr/>
        <p:txBody>
          <a:bodyPr/>
          <a:lstStyle/>
          <a:p>
            <a:r>
              <a:rPr lang="en-US" smtClean="0"/>
              <a:t>Just In Time Training</a:t>
            </a:r>
            <a:endParaRPr lang="en-US" dirty="0"/>
          </a:p>
        </p:txBody>
      </p:sp>
      <p:sp>
        <p:nvSpPr>
          <p:cNvPr id="5" name="Footer Placeholder 4"/>
          <p:cNvSpPr>
            <a:spLocks noGrp="1"/>
          </p:cNvSpPr>
          <p:nvPr>
            <p:ph type="ftr" sz="quarter" idx="3"/>
          </p:nvPr>
        </p:nvSpPr>
        <p:spPr/>
        <p:txBody>
          <a:bodyPr/>
          <a:lstStyle/>
          <a:p>
            <a:pPr algn="r"/>
            <a:r>
              <a:rPr lang="en-US" smtClean="0"/>
              <a:t>Diagnostic Sampling: Overview</a:t>
            </a:r>
            <a:endParaRPr lang="en-US" dirty="0"/>
          </a:p>
        </p:txBody>
      </p:sp>
      <p:pic>
        <p:nvPicPr>
          <p:cNvPr id="6" name="Picture 2" descr="C:\Documents and Settings\gdvorak\My Documents\CFSPH\MSP HSEMD Preparedness Projects\JIT Training\6-Diagnostics_A Stumbaugh_DTaylor\Graphics\UN Packaging Requirement Example.jpg"/>
          <p:cNvPicPr>
            <a:picLocks noChangeAspect="1" noChangeArrowheads="1"/>
          </p:cNvPicPr>
          <p:nvPr/>
        </p:nvPicPr>
        <p:blipFill>
          <a:blip r:embed="rId3" cstate="print"/>
          <a:srcRect/>
          <a:stretch>
            <a:fillRect/>
          </a:stretch>
        </p:blipFill>
        <p:spPr bwMode="auto">
          <a:xfrm>
            <a:off x="685800" y="2362200"/>
            <a:ext cx="3833327" cy="2209800"/>
          </a:xfrm>
          <a:prstGeom prst="rect">
            <a:avLst/>
          </a:prstGeom>
          <a:noFill/>
          <a:ln>
            <a:solidFill>
              <a:schemeClr val="tx1"/>
            </a:solidFill>
          </a:ln>
        </p:spPr>
      </p:pic>
      <p:pic>
        <p:nvPicPr>
          <p:cNvPr id="7" name="Picture 2" descr="C:\Documents and Settings\gdvorak\My Documents\CFSPH\MSP HSEMD Preparedness Projects\JIT Training\6-Diagnostics_A Stumbaugh_DTaylor\Graphics\Box_Labeling2_DSenne.jpg"/>
          <p:cNvPicPr>
            <a:picLocks noChangeAspect="1" noChangeArrowheads="1"/>
          </p:cNvPicPr>
          <p:nvPr/>
        </p:nvPicPr>
        <p:blipFill>
          <a:blip r:embed="rId4" cstate="print"/>
          <a:srcRect/>
          <a:stretch>
            <a:fillRect/>
          </a:stretch>
        </p:blipFill>
        <p:spPr bwMode="auto">
          <a:xfrm>
            <a:off x="4800600" y="1676400"/>
            <a:ext cx="3981655" cy="4562496"/>
          </a:xfrm>
          <a:prstGeom prst="rect">
            <a:avLst/>
          </a:prstGeom>
          <a:noFill/>
        </p:spPr>
      </p:pic>
    </p:spTree>
    <p:extLst>
      <p:ext uri="{BB962C8B-B14F-4D97-AF65-F5344CB8AC3E}">
        <p14:creationId xmlns:p14="http://schemas.microsoft.com/office/powerpoint/2010/main" val="94348141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Packaging: </a:t>
            </a:r>
            <a:br>
              <a:rPr lang="en-US" dirty="0" smtClean="0"/>
            </a:br>
            <a:r>
              <a:rPr lang="en-US" dirty="0" smtClean="0"/>
              <a:t>Category B Infectious Substances</a:t>
            </a:r>
            <a:endParaRPr lang="en-US" dirty="0"/>
          </a:p>
        </p:txBody>
      </p:sp>
      <p:sp>
        <p:nvSpPr>
          <p:cNvPr id="4" name="Date Placeholder 3"/>
          <p:cNvSpPr>
            <a:spLocks noGrp="1"/>
          </p:cNvSpPr>
          <p:nvPr>
            <p:ph type="dt" sz="half" idx="2"/>
          </p:nvPr>
        </p:nvSpPr>
        <p:spPr/>
        <p:txBody>
          <a:bodyPr/>
          <a:lstStyle/>
          <a:p>
            <a:r>
              <a:rPr lang="en-US" smtClean="0"/>
              <a:t>Just In Time Training</a:t>
            </a:r>
            <a:endParaRPr lang="en-US" dirty="0"/>
          </a:p>
        </p:txBody>
      </p:sp>
      <p:sp>
        <p:nvSpPr>
          <p:cNvPr id="5" name="Footer Placeholder 4"/>
          <p:cNvSpPr>
            <a:spLocks noGrp="1"/>
          </p:cNvSpPr>
          <p:nvPr>
            <p:ph type="ftr" sz="quarter" idx="3"/>
          </p:nvPr>
        </p:nvSpPr>
        <p:spPr/>
        <p:txBody>
          <a:bodyPr/>
          <a:lstStyle/>
          <a:p>
            <a:pPr algn="r"/>
            <a:r>
              <a:rPr lang="en-US" smtClean="0"/>
              <a:t>Diagnostic Sampling: Overview</a:t>
            </a:r>
            <a:endParaRPr lang="en-US" dirty="0"/>
          </a:p>
        </p:txBody>
      </p:sp>
      <p:pic>
        <p:nvPicPr>
          <p:cNvPr id="7170" name="Picture 2" descr="C:\Documents and Settings\gdvorak\My Documents\CFSPH\MSP HSEMD Preparedness Projects\JIT Training\6-Diagnostics_A Stumbaugh_DTaylor\Graphics\CategoryBShippingIllustration.jpg"/>
          <p:cNvPicPr>
            <a:picLocks noChangeAspect="1" noChangeArrowheads="1"/>
          </p:cNvPicPr>
          <p:nvPr/>
        </p:nvPicPr>
        <p:blipFill>
          <a:blip r:embed="rId3" cstate="print"/>
          <a:srcRect t="11089"/>
          <a:stretch>
            <a:fillRect/>
          </a:stretch>
        </p:blipFill>
        <p:spPr bwMode="auto">
          <a:xfrm>
            <a:off x="990748" y="1676400"/>
            <a:ext cx="7076927" cy="4572000"/>
          </a:xfrm>
          <a:prstGeom prst="rect">
            <a:avLst/>
          </a:prstGeom>
          <a:noFill/>
          <a:ln w="28575">
            <a:solidFill>
              <a:srgbClr val="F26336"/>
            </a:solidFill>
          </a:ln>
        </p:spPr>
      </p:pic>
    </p:spTree>
    <p:extLst>
      <p:ext uri="{BB962C8B-B14F-4D97-AF65-F5344CB8AC3E}">
        <p14:creationId xmlns:p14="http://schemas.microsoft.com/office/powerpoint/2010/main" val="385288402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Sample Collection</a:t>
            </a:r>
            <a:endParaRPr lang="en-US" dirty="0"/>
          </a:p>
        </p:txBody>
      </p:sp>
      <p:sp>
        <p:nvSpPr>
          <p:cNvPr id="7" name="Text Placeholder 6"/>
          <p:cNvSpPr>
            <a:spLocks noGrp="1"/>
          </p:cNvSpPr>
          <p:nvPr>
            <p:ph type="body" idx="1"/>
          </p:nvPr>
        </p:nvSpPr>
        <p:spPr/>
        <p:txBody>
          <a:bodyPr/>
          <a:lstStyle/>
          <a:p>
            <a:endParaRPr lang="en-US" dirty="0"/>
          </a:p>
        </p:txBody>
      </p:sp>
      <p:sp>
        <p:nvSpPr>
          <p:cNvPr id="4" name="Date Placeholder 3"/>
          <p:cNvSpPr>
            <a:spLocks noGrp="1"/>
          </p:cNvSpPr>
          <p:nvPr>
            <p:ph type="dt" sz="half" idx="2"/>
          </p:nvPr>
        </p:nvSpPr>
        <p:spPr/>
        <p:txBody>
          <a:bodyPr/>
          <a:lstStyle/>
          <a:p>
            <a:r>
              <a:rPr lang="en-US" smtClean="0"/>
              <a:t>Just In Time Training</a:t>
            </a:r>
            <a:endParaRPr lang="en-US" dirty="0"/>
          </a:p>
        </p:txBody>
      </p:sp>
      <p:sp>
        <p:nvSpPr>
          <p:cNvPr id="5" name="Footer Placeholder 4"/>
          <p:cNvSpPr>
            <a:spLocks noGrp="1"/>
          </p:cNvSpPr>
          <p:nvPr>
            <p:ph type="ftr" sz="quarter" idx="3"/>
          </p:nvPr>
        </p:nvSpPr>
        <p:spPr/>
        <p:txBody>
          <a:bodyPr/>
          <a:lstStyle/>
          <a:p>
            <a:pPr algn="r"/>
            <a:r>
              <a:rPr lang="en-US" smtClean="0"/>
              <a:t>Diagnostic Sampling: Overview</a:t>
            </a:r>
            <a:endParaRPr lang="en-US" dirty="0"/>
          </a:p>
        </p:txBody>
      </p:sp>
    </p:spTree>
    <p:extLst>
      <p:ext uri="{BB962C8B-B14F-4D97-AF65-F5344CB8AC3E}">
        <p14:creationId xmlns:p14="http://schemas.microsoft.com/office/powerpoint/2010/main" val="410557879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Packaging: </a:t>
            </a:r>
            <a:br>
              <a:rPr lang="en-US" dirty="0" smtClean="0"/>
            </a:br>
            <a:r>
              <a:rPr lang="en-US" dirty="0" smtClean="0"/>
              <a:t>Category A Infectious Substances</a:t>
            </a:r>
            <a:endParaRPr lang="en-US" dirty="0"/>
          </a:p>
        </p:txBody>
      </p:sp>
      <p:sp>
        <p:nvSpPr>
          <p:cNvPr id="4" name="Date Placeholder 3"/>
          <p:cNvSpPr>
            <a:spLocks noGrp="1"/>
          </p:cNvSpPr>
          <p:nvPr>
            <p:ph type="dt" sz="half" idx="2"/>
          </p:nvPr>
        </p:nvSpPr>
        <p:spPr/>
        <p:txBody>
          <a:bodyPr/>
          <a:lstStyle/>
          <a:p>
            <a:r>
              <a:rPr lang="en-US" smtClean="0"/>
              <a:t>Just In Time Training</a:t>
            </a:r>
            <a:endParaRPr lang="en-US" dirty="0"/>
          </a:p>
        </p:txBody>
      </p:sp>
      <p:sp>
        <p:nvSpPr>
          <p:cNvPr id="5" name="Footer Placeholder 4"/>
          <p:cNvSpPr>
            <a:spLocks noGrp="1"/>
          </p:cNvSpPr>
          <p:nvPr>
            <p:ph type="ftr" sz="quarter" idx="3"/>
          </p:nvPr>
        </p:nvSpPr>
        <p:spPr/>
        <p:txBody>
          <a:bodyPr/>
          <a:lstStyle/>
          <a:p>
            <a:pPr algn="r"/>
            <a:r>
              <a:rPr lang="en-US" smtClean="0"/>
              <a:t>Diagnostic Sampling: Overview</a:t>
            </a:r>
            <a:endParaRPr lang="en-US" dirty="0"/>
          </a:p>
        </p:txBody>
      </p:sp>
      <p:pic>
        <p:nvPicPr>
          <p:cNvPr id="2050" name="Picture 2" descr="C:\Documents and Settings\gdvorak\My Documents\CFSPH\MSP HSEMD Preparedness Projects\JIT Training\6-Diagnostics_A Stumbaugh_DTaylor\Graphics\CategoryAShippingIllustration.jpg"/>
          <p:cNvPicPr>
            <a:picLocks noChangeAspect="1" noChangeArrowheads="1"/>
          </p:cNvPicPr>
          <p:nvPr/>
        </p:nvPicPr>
        <p:blipFill>
          <a:blip r:embed="rId3" cstate="print"/>
          <a:srcRect t="9872"/>
          <a:stretch>
            <a:fillRect/>
          </a:stretch>
        </p:blipFill>
        <p:spPr bwMode="auto">
          <a:xfrm>
            <a:off x="1219200" y="1569306"/>
            <a:ext cx="6858000" cy="4755294"/>
          </a:xfrm>
          <a:prstGeom prst="rect">
            <a:avLst/>
          </a:prstGeom>
          <a:noFill/>
          <a:ln w="28575">
            <a:solidFill>
              <a:srgbClr val="C00000"/>
            </a:solidFill>
          </a:ln>
        </p:spPr>
      </p:pic>
    </p:spTree>
    <p:extLst>
      <p:ext uri="{BB962C8B-B14F-4D97-AF65-F5344CB8AC3E}">
        <p14:creationId xmlns:p14="http://schemas.microsoft.com/office/powerpoint/2010/main" val="294378938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 Quantity Limitations</a:t>
            </a:r>
            <a:endParaRPr lang="en-US" dirty="0"/>
          </a:p>
        </p:txBody>
      </p:sp>
      <p:graphicFrame>
        <p:nvGraphicFramePr>
          <p:cNvPr id="6" name="Content Placeholder 5"/>
          <p:cNvGraphicFramePr>
            <a:graphicFrameLocks noGrp="1"/>
          </p:cNvGraphicFramePr>
          <p:nvPr>
            <p:ph idx="1"/>
          </p:nvPr>
        </p:nvGraphicFramePr>
        <p:xfrm>
          <a:off x="838201" y="1828800"/>
          <a:ext cx="7543799" cy="4053840"/>
        </p:xfrm>
        <a:graphic>
          <a:graphicData uri="http://schemas.openxmlformats.org/drawingml/2006/table">
            <a:tbl>
              <a:tblPr firstRow="1" bandRow="1">
                <a:tableStyleId>{10A1B5D5-9B99-4C35-A422-299274C87663}</a:tableStyleId>
              </a:tblPr>
              <a:tblGrid>
                <a:gridCol w="4343399"/>
                <a:gridCol w="1752600"/>
                <a:gridCol w="1447800"/>
              </a:tblGrid>
              <a:tr h="370840">
                <a:tc>
                  <a:txBody>
                    <a:bodyPr/>
                    <a:lstStyle/>
                    <a:p>
                      <a:endParaRPr lang="en-US" sz="2800" dirty="0"/>
                    </a:p>
                  </a:txBody>
                  <a:tcPr/>
                </a:tc>
                <a:tc>
                  <a:txBody>
                    <a:bodyPr/>
                    <a:lstStyle/>
                    <a:p>
                      <a:r>
                        <a:rPr lang="en-US" sz="2600" dirty="0" smtClean="0"/>
                        <a:t>Passenger aircraft/rail</a:t>
                      </a:r>
                      <a:endParaRPr lang="en-US" sz="2600" dirty="0"/>
                    </a:p>
                  </a:txBody>
                  <a:tcPr/>
                </a:tc>
                <a:tc>
                  <a:txBody>
                    <a:bodyPr/>
                    <a:lstStyle/>
                    <a:p>
                      <a:r>
                        <a:rPr lang="en-US" sz="2600" dirty="0" smtClean="0"/>
                        <a:t>Cargo aircraft</a:t>
                      </a:r>
                      <a:endParaRPr lang="en-US" sz="2600" dirty="0"/>
                    </a:p>
                  </a:txBody>
                  <a:tcPr/>
                </a:tc>
              </a:tr>
              <a:tr h="370840">
                <a:tc>
                  <a:txBody>
                    <a:bodyPr/>
                    <a:lstStyle/>
                    <a:p>
                      <a:r>
                        <a:rPr lang="en-US" sz="2800" dirty="0" smtClean="0"/>
                        <a:t>Category A</a:t>
                      </a:r>
                    </a:p>
                    <a:p>
                      <a:r>
                        <a:rPr lang="en-US" sz="2800" dirty="0" smtClean="0"/>
                        <a:t>Infectious</a:t>
                      </a:r>
                      <a:r>
                        <a:rPr lang="en-US" sz="2800" baseline="0" dirty="0" smtClean="0"/>
                        <a:t> substances, affecting humans (UN 2814) or animals (UN 2900)</a:t>
                      </a:r>
                      <a:endParaRPr lang="en-US" sz="2800" dirty="0"/>
                    </a:p>
                  </a:txBody>
                  <a:tcPr/>
                </a:tc>
                <a:tc>
                  <a:txBody>
                    <a:bodyPr/>
                    <a:lstStyle/>
                    <a:p>
                      <a:r>
                        <a:rPr lang="en-US" sz="2800" dirty="0" smtClean="0"/>
                        <a:t>50 ml or</a:t>
                      </a:r>
                      <a:br>
                        <a:rPr lang="en-US" sz="2800" dirty="0" smtClean="0"/>
                      </a:br>
                      <a:r>
                        <a:rPr lang="en-US" sz="2800" dirty="0" smtClean="0"/>
                        <a:t>50 g</a:t>
                      </a:r>
                      <a:endParaRPr lang="en-US" sz="2800" dirty="0"/>
                    </a:p>
                  </a:txBody>
                  <a:tcPr/>
                </a:tc>
                <a:tc>
                  <a:txBody>
                    <a:bodyPr/>
                    <a:lstStyle/>
                    <a:p>
                      <a:r>
                        <a:rPr lang="en-US" sz="2800" dirty="0" smtClean="0"/>
                        <a:t>4 L or</a:t>
                      </a:r>
                      <a:br>
                        <a:rPr lang="en-US" sz="2800" dirty="0" smtClean="0"/>
                      </a:br>
                      <a:r>
                        <a:rPr lang="en-US" sz="2800" dirty="0" smtClean="0"/>
                        <a:t>4 kg</a:t>
                      </a:r>
                      <a:endParaRPr lang="en-US" sz="2800" dirty="0"/>
                    </a:p>
                  </a:txBody>
                  <a:tcPr/>
                </a:tc>
              </a:tr>
              <a:tr h="370840">
                <a:tc>
                  <a:txBody>
                    <a:bodyPr/>
                    <a:lstStyle/>
                    <a:p>
                      <a:r>
                        <a:rPr lang="en-US" sz="2800" dirty="0" smtClean="0"/>
                        <a:t>Category B</a:t>
                      </a:r>
                      <a:endParaRPr lang="en-US" sz="2800" dirty="0"/>
                    </a:p>
                  </a:txBody>
                  <a:tcPr/>
                </a:tc>
                <a:tc>
                  <a:txBody>
                    <a:bodyPr/>
                    <a:lstStyle/>
                    <a:p>
                      <a:r>
                        <a:rPr lang="en-US" sz="2800" dirty="0" smtClean="0"/>
                        <a:t>4 L or</a:t>
                      </a:r>
                      <a:br>
                        <a:rPr lang="en-US" sz="2800" dirty="0" smtClean="0"/>
                      </a:br>
                      <a:r>
                        <a:rPr lang="en-US" sz="2800" dirty="0" smtClean="0"/>
                        <a:t>4 kg</a:t>
                      </a:r>
                      <a:endParaRPr lang="en-US" sz="2800" dirty="0"/>
                    </a:p>
                  </a:txBody>
                  <a:tcPr/>
                </a:tc>
                <a:tc>
                  <a:txBody>
                    <a:bodyPr/>
                    <a:lstStyle/>
                    <a:p>
                      <a:r>
                        <a:rPr lang="en-US" sz="2800" dirty="0" smtClean="0"/>
                        <a:t>4 L or</a:t>
                      </a:r>
                      <a:br>
                        <a:rPr lang="en-US" sz="2800" dirty="0" smtClean="0"/>
                      </a:br>
                      <a:r>
                        <a:rPr lang="en-US" sz="2800" dirty="0" smtClean="0"/>
                        <a:t>4 kg</a:t>
                      </a:r>
                    </a:p>
                    <a:p>
                      <a:endParaRPr lang="en-US" sz="2800" dirty="0"/>
                    </a:p>
                  </a:txBody>
                  <a:tcPr/>
                </a:tc>
              </a:tr>
            </a:tbl>
          </a:graphicData>
        </a:graphic>
      </p:graphicFrame>
      <p:sp>
        <p:nvSpPr>
          <p:cNvPr id="4" name="Date Placeholder 3"/>
          <p:cNvSpPr>
            <a:spLocks noGrp="1"/>
          </p:cNvSpPr>
          <p:nvPr>
            <p:ph type="dt" sz="half" idx="2"/>
          </p:nvPr>
        </p:nvSpPr>
        <p:spPr/>
        <p:txBody>
          <a:bodyPr/>
          <a:lstStyle/>
          <a:p>
            <a:r>
              <a:rPr lang="en-US" smtClean="0"/>
              <a:t>Just In Time Training</a:t>
            </a:r>
            <a:endParaRPr lang="en-US" dirty="0"/>
          </a:p>
        </p:txBody>
      </p:sp>
      <p:sp>
        <p:nvSpPr>
          <p:cNvPr id="5" name="Footer Placeholder 4"/>
          <p:cNvSpPr>
            <a:spLocks noGrp="1"/>
          </p:cNvSpPr>
          <p:nvPr>
            <p:ph type="ftr" sz="quarter" idx="3"/>
          </p:nvPr>
        </p:nvSpPr>
        <p:spPr/>
        <p:txBody>
          <a:bodyPr/>
          <a:lstStyle/>
          <a:p>
            <a:pPr algn="r"/>
            <a:r>
              <a:rPr lang="en-US" dirty="0" smtClean="0"/>
              <a:t>Diagnostic Sampling: Overview</a:t>
            </a:r>
            <a:endParaRPr lang="en-US" dirty="0"/>
          </a:p>
        </p:txBody>
      </p:sp>
    </p:spTree>
    <p:extLst>
      <p:ext uri="{BB962C8B-B14F-4D97-AF65-F5344CB8AC3E}">
        <p14:creationId xmlns:p14="http://schemas.microsoft.com/office/powerpoint/2010/main" val="216041852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USDA-APHIS NVSL</a:t>
            </a:r>
            <a:endParaRPr lang="en-US" dirty="0"/>
          </a:p>
        </p:txBody>
      </p:sp>
      <p:sp>
        <p:nvSpPr>
          <p:cNvPr id="3" name="Content Placeholder 2"/>
          <p:cNvSpPr>
            <a:spLocks noGrp="1"/>
          </p:cNvSpPr>
          <p:nvPr>
            <p:ph sz="half" idx="1"/>
          </p:nvPr>
        </p:nvSpPr>
        <p:spPr>
          <a:xfrm>
            <a:off x="457200" y="1600200"/>
            <a:ext cx="4038600" cy="3048000"/>
          </a:xfrm>
        </p:spPr>
        <p:txBody>
          <a:bodyPr>
            <a:normAutofit/>
          </a:bodyPr>
          <a:lstStyle/>
          <a:p>
            <a:pPr algn="ctr">
              <a:buNone/>
            </a:pPr>
            <a:r>
              <a:rPr lang="en-US" b="1" dirty="0" smtClean="0"/>
              <a:t>NVSL-Ames</a:t>
            </a:r>
          </a:p>
          <a:p>
            <a:r>
              <a:rPr lang="en-US" sz="2700" dirty="0" smtClean="0"/>
              <a:t>USDA-APHIS-NVSL</a:t>
            </a:r>
            <a:br>
              <a:rPr lang="en-US" sz="2700" dirty="0" smtClean="0"/>
            </a:br>
            <a:r>
              <a:rPr lang="en-US" sz="2700" dirty="0" smtClean="0"/>
              <a:t>1920 Dayton Avenue  </a:t>
            </a:r>
            <a:br>
              <a:rPr lang="en-US" sz="2700" dirty="0" smtClean="0"/>
            </a:br>
            <a:r>
              <a:rPr lang="en-US" sz="2700" dirty="0" smtClean="0"/>
              <a:t>Ames, IA 50010</a:t>
            </a:r>
          </a:p>
          <a:p>
            <a:r>
              <a:rPr lang="en-US" sz="2700" dirty="0" smtClean="0"/>
              <a:t>515-337-7266</a:t>
            </a:r>
            <a:endParaRPr lang="en-US" sz="2700" dirty="0"/>
          </a:p>
        </p:txBody>
      </p:sp>
      <p:sp>
        <p:nvSpPr>
          <p:cNvPr id="6" name="Content Placeholder 5"/>
          <p:cNvSpPr>
            <a:spLocks noGrp="1"/>
          </p:cNvSpPr>
          <p:nvPr>
            <p:ph sz="half" idx="2"/>
          </p:nvPr>
        </p:nvSpPr>
        <p:spPr>
          <a:xfrm>
            <a:off x="4648200" y="1600200"/>
            <a:ext cx="4114800" cy="3047999"/>
          </a:xfrm>
        </p:spPr>
        <p:txBody>
          <a:bodyPr>
            <a:normAutofit/>
          </a:bodyPr>
          <a:lstStyle/>
          <a:p>
            <a:pPr algn="ctr">
              <a:buNone/>
            </a:pPr>
            <a:r>
              <a:rPr lang="en-US" sz="2700" b="1" dirty="0" smtClean="0"/>
              <a:t>NVSL-FADDL-NY</a:t>
            </a:r>
            <a:br>
              <a:rPr lang="en-US" sz="2700" b="1" dirty="0" smtClean="0"/>
            </a:br>
            <a:r>
              <a:rPr lang="en-US" sz="2700" b="1" dirty="0" smtClean="0"/>
              <a:t>Plum Island</a:t>
            </a:r>
          </a:p>
          <a:p>
            <a:r>
              <a:rPr lang="en-US" sz="2700" dirty="0" smtClean="0"/>
              <a:t>USDA-APHIS-FADDL </a:t>
            </a:r>
            <a:br>
              <a:rPr lang="en-US" sz="2700" dirty="0" smtClean="0"/>
            </a:br>
            <a:r>
              <a:rPr lang="en-US" sz="2700" dirty="0" smtClean="0"/>
              <a:t>40550 Route 25</a:t>
            </a:r>
            <a:br>
              <a:rPr lang="en-US" sz="2700" dirty="0" smtClean="0"/>
            </a:br>
            <a:r>
              <a:rPr lang="en-US" sz="2700" dirty="0" smtClean="0"/>
              <a:t>Orient, NY 11957</a:t>
            </a:r>
          </a:p>
          <a:p>
            <a:r>
              <a:rPr lang="en-US" sz="2700" dirty="0" smtClean="0"/>
              <a:t>631-323-3256</a:t>
            </a:r>
          </a:p>
        </p:txBody>
      </p:sp>
      <p:sp>
        <p:nvSpPr>
          <p:cNvPr id="4" name="Date Placeholder 3"/>
          <p:cNvSpPr>
            <a:spLocks noGrp="1"/>
          </p:cNvSpPr>
          <p:nvPr>
            <p:ph type="dt" sz="half" idx="10"/>
          </p:nvPr>
        </p:nvSpPr>
        <p:spPr/>
        <p:txBody>
          <a:bodyPr/>
          <a:lstStyle/>
          <a:p>
            <a:r>
              <a:rPr lang="en-US" smtClean="0"/>
              <a:t>Just In Time Training</a:t>
            </a:r>
            <a:endParaRPr lang="en-US" dirty="0"/>
          </a:p>
        </p:txBody>
      </p:sp>
      <p:sp>
        <p:nvSpPr>
          <p:cNvPr id="5" name="Footer Placeholder 4"/>
          <p:cNvSpPr>
            <a:spLocks noGrp="1"/>
          </p:cNvSpPr>
          <p:nvPr>
            <p:ph type="ftr" sz="quarter" idx="3"/>
          </p:nvPr>
        </p:nvSpPr>
        <p:spPr/>
        <p:txBody>
          <a:bodyPr/>
          <a:lstStyle/>
          <a:p>
            <a:pPr algn="r"/>
            <a:r>
              <a:rPr lang="en-US" dirty="0" smtClean="0"/>
              <a:t>Diagnostic Sampling: Overview</a:t>
            </a:r>
            <a:endParaRPr lang="en-US" dirty="0"/>
          </a:p>
        </p:txBody>
      </p:sp>
      <p:sp>
        <p:nvSpPr>
          <p:cNvPr id="8" name="TextBox 7"/>
          <p:cNvSpPr txBox="1"/>
          <p:nvPr/>
        </p:nvSpPr>
        <p:spPr>
          <a:xfrm>
            <a:off x="762000" y="5029200"/>
            <a:ext cx="7620000" cy="1138773"/>
          </a:xfrm>
          <a:prstGeom prst="rect">
            <a:avLst/>
          </a:prstGeom>
          <a:noFill/>
        </p:spPr>
        <p:txBody>
          <a:bodyPr wrap="square" rtlCol="0">
            <a:spAutoFit/>
          </a:bodyPr>
          <a:lstStyle/>
          <a:p>
            <a:pPr algn="ctr"/>
            <a:r>
              <a:rPr lang="en-US" sz="2400" dirty="0" smtClean="0"/>
              <a:t>National Animal Health Laboratory Network (NAHLN) and USDA-APHIS approved laboratories </a:t>
            </a:r>
            <a:r>
              <a:rPr lang="en-US" sz="2000" dirty="0" smtClean="0">
                <a:hlinkClick r:id="rId3"/>
              </a:rPr>
              <a:t>http://www.aphis.usda.gov/animal_health/nahln/labs.shtml</a:t>
            </a:r>
            <a:endParaRPr lang="en-US" dirty="0"/>
          </a:p>
        </p:txBody>
      </p:sp>
      <p:sp>
        <p:nvSpPr>
          <p:cNvPr id="9" name="TextBox 8"/>
          <p:cNvSpPr txBox="1"/>
          <p:nvPr/>
        </p:nvSpPr>
        <p:spPr>
          <a:xfrm>
            <a:off x="838200" y="4419601"/>
            <a:ext cx="7467600" cy="738664"/>
          </a:xfrm>
          <a:prstGeom prst="rect">
            <a:avLst/>
          </a:prstGeom>
          <a:noFill/>
        </p:spPr>
        <p:txBody>
          <a:bodyPr wrap="square" rtlCol="0">
            <a:spAutoFit/>
          </a:bodyPr>
          <a:lstStyle/>
          <a:p>
            <a:pPr algn="ctr"/>
            <a:r>
              <a:rPr lang="en-US" sz="2400" dirty="0" smtClean="0">
                <a:hlinkClick r:id="rId4"/>
              </a:rPr>
              <a:t>www.aphis.usda.gov/animal_health_lab_info_services/</a:t>
            </a:r>
            <a:endParaRPr lang="en-US" sz="2400" dirty="0" smtClean="0"/>
          </a:p>
          <a:p>
            <a:endParaRPr lang="en-US" dirty="0"/>
          </a:p>
        </p:txBody>
      </p:sp>
    </p:spTree>
    <p:extLst>
      <p:ext uri="{BB962C8B-B14F-4D97-AF65-F5344CB8AC3E}">
        <p14:creationId xmlns:p14="http://schemas.microsoft.com/office/powerpoint/2010/main" val="229541174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USDA-APHIS NVSL</a:t>
            </a:r>
            <a:br>
              <a:rPr lang="en-US" dirty="0" smtClean="0"/>
            </a:br>
            <a:r>
              <a:rPr lang="en-US" dirty="0" smtClean="0"/>
              <a:t>Diagnostic Sample Prioritization</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Priority 1: High Suspicion</a:t>
            </a:r>
          </a:p>
          <a:p>
            <a:pPr lvl="1"/>
            <a:r>
              <a:rPr lang="en-US" dirty="0" smtClean="0"/>
              <a:t>Highly likely a FAD or EDI</a:t>
            </a:r>
          </a:p>
          <a:p>
            <a:pPr lvl="1"/>
            <a:r>
              <a:rPr lang="en-US" dirty="0" smtClean="0"/>
              <a:t>Call before submitting</a:t>
            </a:r>
          </a:p>
          <a:p>
            <a:r>
              <a:rPr lang="en-US" dirty="0" smtClean="0"/>
              <a:t>Priority 2: Intermediate Suspicion</a:t>
            </a:r>
          </a:p>
          <a:p>
            <a:pPr lvl="1"/>
            <a:r>
              <a:rPr lang="en-US" dirty="0" smtClean="0"/>
              <a:t>Possible</a:t>
            </a:r>
          </a:p>
          <a:p>
            <a:r>
              <a:rPr lang="en-US" dirty="0" smtClean="0"/>
              <a:t>Priority 3: Low Suspicion</a:t>
            </a:r>
          </a:p>
          <a:p>
            <a:pPr lvl="1"/>
            <a:r>
              <a:rPr lang="en-US" dirty="0" smtClean="0"/>
              <a:t>Unlikely</a:t>
            </a:r>
          </a:p>
          <a:p>
            <a:r>
              <a:rPr lang="en-US" dirty="0" smtClean="0"/>
              <a:t>Priority A:Animals in commerce being held pending results</a:t>
            </a:r>
          </a:p>
          <a:p>
            <a:pPr lvl="1"/>
            <a:r>
              <a:rPr lang="en-US" dirty="0" smtClean="0"/>
              <a:t>Call before submitting</a:t>
            </a:r>
          </a:p>
        </p:txBody>
      </p:sp>
      <p:sp>
        <p:nvSpPr>
          <p:cNvPr id="4" name="Date Placeholder 3"/>
          <p:cNvSpPr>
            <a:spLocks noGrp="1"/>
          </p:cNvSpPr>
          <p:nvPr>
            <p:ph type="dt" sz="half" idx="2"/>
          </p:nvPr>
        </p:nvSpPr>
        <p:spPr/>
        <p:txBody>
          <a:bodyPr/>
          <a:lstStyle/>
          <a:p>
            <a:r>
              <a:rPr lang="en-US" smtClean="0"/>
              <a:t>Just In Time Training</a:t>
            </a:r>
            <a:endParaRPr lang="en-US" dirty="0"/>
          </a:p>
        </p:txBody>
      </p:sp>
      <p:sp>
        <p:nvSpPr>
          <p:cNvPr id="5" name="Footer Placeholder 4"/>
          <p:cNvSpPr>
            <a:spLocks noGrp="1"/>
          </p:cNvSpPr>
          <p:nvPr>
            <p:ph type="ftr" sz="quarter" idx="3"/>
          </p:nvPr>
        </p:nvSpPr>
        <p:spPr/>
        <p:txBody>
          <a:bodyPr/>
          <a:lstStyle/>
          <a:p>
            <a:pPr algn="r"/>
            <a:r>
              <a:rPr lang="en-US" smtClean="0"/>
              <a:t>Diagnostic Sampling: Overview</a:t>
            </a:r>
            <a:endParaRPr lang="en-US" dirty="0"/>
          </a:p>
        </p:txBody>
      </p:sp>
    </p:spTree>
    <p:extLst>
      <p:ext uri="{BB962C8B-B14F-4D97-AF65-F5344CB8AC3E}">
        <p14:creationId xmlns:p14="http://schemas.microsoft.com/office/powerpoint/2010/main" val="232131470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Carriers</a:t>
            </a:r>
            <a:endParaRPr lang="en-US" dirty="0"/>
          </a:p>
        </p:txBody>
      </p:sp>
      <p:sp>
        <p:nvSpPr>
          <p:cNvPr id="3" name="Content Placeholder 2"/>
          <p:cNvSpPr>
            <a:spLocks noGrp="1"/>
          </p:cNvSpPr>
          <p:nvPr>
            <p:ph idx="1"/>
          </p:nvPr>
        </p:nvSpPr>
        <p:spPr/>
        <p:txBody>
          <a:bodyPr>
            <a:normAutofit lnSpcReduction="10000"/>
          </a:bodyPr>
          <a:lstStyle/>
          <a:p>
            <a:r>
              <a:rPr lang="en-US" dirty="0" smtClean="0"/>
              <a:t>Not all carriers will ship biological materials</a:t>
            </a:r>
          </a:p>
          <a:p>
            <a:pPr lvl="1"/>
            <a:r>
              <a:rPr lang="en-US" dirty="0" smtClean="0"/>
              <a:t>Carriers must have security plan when shipping certain agents</a:t>
            </a:r>
          </a:p>
          <a:p>
            <a:pPr lvl="2"/>
            <a:r>
              <a:rPr lang="en-US" dirty="0" smtClean="0"/>
              <a:t>Subpart I of Part 172 of the HMR</a:t>
            </a:r>
          </a:p>
          <a:p>
            <a:pPr lvl="1"/>
            <a:r>
              <a:rPr lang="en-US" dirty="0" smtClean="0"/>
              <a:t>Chose carrier that allows tracking</a:t>
            </a:r>
          </a:p>
          <a:p>
            <a:pPr lvl="1"/>
            <a:r>
              <a:rPr lang="en-US" dirty="0" smtClean="0"/>
              <a:t>Ensure proper equipment/vehicles</a:t>
            </a:r>
          </a:p>
          <a:p>
            <a:r>
              <a:rPr lang="en-US" dirty="0" smtClean="0"/>
              <a:t>Prompt and reliable delivery is key</a:t>
            </a:r>
          </a:p>
          <a:p>
            <a:pPr lvl="1"/>
            <a:r>
              <a:rPr lang="en-US" dirty="0" smtClean="0"/>
              <a:t>Security</a:t>
            </a:r>
          </a:p>
          <a:p>
            <a:pPr lvl="1"/>
            <a:r>
              <a:rPr lang="en-US" dirty="0" smtClean="0"/>
              <a:t>Sample viability</a:t>
            </a:r>
          </a:p>
        </p:txBody>
      </p:sp>
      <p:sp>
        <p:nvSpPr>
          <p:cNvPr id="4" name="Date Placeholder 3"/>
          <p:cNvSpPr>
            <a:spLocks noGrp="1"/>
          </p:cNvSpPr>
          <p:nvPr>
            <p:ph type="dt" sz="half" idx="2"/>
          </p:nvPr>
        </p:nvSpPr>
        <p:spPr/>
        <p:txBody>
          <a:bodyPr/>
          <a:lstStyle/>
          <a:p>
            <a:r>
              <a:rPr lang="en-US" smtClean="0"/>
              <a:t>Just In Time Training</a:t>
            </a:r>
            <a:endParaRPr lang="en-US" dirty="0"/>
          </a:p>
        </p:txBody>
      </p:sp>
      <p:sp>
        <p:nvSpPr>
          <p:cNvPr id="5" name="Footer Placeholder 4"/>
          <p:cNvSpPr>
            <a:spLocks noGrp="1"/>
          </p:cNvSpPr>
          <p:nvPr>
            <p:ph type="ftr" sz="quarter" idx="3"/>
          </p:nvPr>
        </p:nvSpPr>
        <p:spPr/>
        <p:txBody>
          <a:bodyPr/>
          <a:lstStyle/>
          <a:p>
            <a:pPr algn="r"/>
            <a:r>
              <a:rPr lang="en-US" dirty="0" smtClean="0"/>
              <a:t>Diagnostic Sampling: Overview</a:t>
            </a:r>
            <a:endParaRPr lang="en-US" dirty="0"/>
          </a:p>
        </p:txBody>
      </p:sp>
    </p:spTree>
    <p:extLst>
      <p:ext uri="{BB962C8B-B14F-4D97-AF65-F5344CB8AC3E}">
        <p14:creationId xmlns:p14="http://schemas.microsoft.com/office/powerpoint/2010/main" val="205789945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Resources</a:t>
            </a:r>
            <a:endParaRPr lang="en-US" dirty="0"/>
          </a:p>
        </p:txBody>
      </p:sp>
      <p:sp>
        <p:nvSpPr>
          <p:cNvPr id="3" name="Content Placeholder 2"/>
          <p:cNvSpPr>
            <a:spLocks noGrp="1"/>
          </p:cNvSpPr>
          <p:nvPr>
            <p:ph idx="1"/>
          </p:nvPr>
        </p:nvSpPr>
        <p:spPr/>
        <p:txBody>
          <a:bodyPr>
            <a:noAutofit/>
          </a:bodyPr>
          <a:lstStyle/>
          <a:p>
            <a:r>
              <a:rPr lang="en-US" sz="2000" dirty="0" smtClean="0"/>
              <a:t>USDA-APHIS</a:t>
            </a:r>
          </a:p>
          <a:p>
            <a:pPr lvl="1"/>
            <a:r>
              <a:rPr lang="en-US" sz="1600" dirty="0" smtClean="0"/>
              <a:t>USDA-APHIS National Veterinary Services Laboratories</a:t>
            </a:r>
          </a:p>
          <a:p>
            <a:pPr lvl="2"/>
            <a:r>
              <a:rPr lang="en-US" sz="1600" dirty="0" smtClean="0">
                <a:hlinkClick r:id="rId3"/>
              </a:rPr>
              <a:t>http://www.aphis.usda.gov/animal_health/lab_info_services/</a:t>
            </a:r>
            <a:endParaRPr lang="en-US" sz="1600" dirty="0" smtClean="0"/>
          </a:p>
          <a:p>
            <a:pPr lvl="1"/>
            <a:r>
              <a:rPr lang="en-US" sz="1600" dirty="0" smtClean="0"/>
              <a:t>USDA-APHIS VS Memorandum No. 580.4: Procedures for the Investigation of Potential Foreign Animal Disease/Emerging Disease Incidents(FAD/EDI)</a:t>
            </a:r>
          </a:p>
          <a:p>
            <a:pPr lvl="2"/>
            <a:r>
              <a:rPr lang="en-US" sz="1600" dirty="0" smtClean="0">
                <a:hlinkClick r:id="rId4"/>
              </a:rPr>
              <a:t>http://www.aphis.usda.gov/animal_health/lab_info_services/downloads/VS_Memo580_4.pdf</a:t>
            </a:r>
            <a:endParaRPr lang="en-US" sz="1600" dirty="0" smtClean="0"/>
          </a:p>
          <a:p>
            <a:r>
              <a:rPr lang="en-US" sz="2000" dirty="0" smtClean="0"/>
              <a:t>Department of Transportation</a:t>
            </a:r>
          </a:p>
          <a:p>
            <a:pPr lvl="1"/>
            <a:r>
              <a:rPr lang="en-US" sz="1600" dirty="0" smtClean="0"/>
              <a:t>49 CFR 172: Pipeline and Hazardous Materials Safety Administration, Department of Transportation – Hazardous Materials Regulations. </a:t>
            </a:r>
            <a:endParaRPr lang="en-US" sz="1600" dirty="0" smtClean="0">
              <a:hlinkClick r:id="rId5"/>
            </a:endParaRPr>
          </a:p>
          <a:p>
            <a:pPr lvl="2"/>
            <a:r>
              <a:rPr lang="en-US" sz="1600" dirty="0" smtClean="0">
                <a:hlinkClick r:id="rId6"/>
              </a:rPr>
              <a:t>http://ecfr.gpoaccess.gov/cgi/t/text/text-idx?c=ecfr&amp;tpl=/ecfrbrowse/Title49/49cfr172_main_02.tpl</a:t>
            </a:r>
            <a:endParaRPr lang="en-US" sz="1600" dirty="0" smtClean="0"/>
          </a:p>
          <a:p>
            <a:pPr lvl="1"/>
            <a:r>
              <a:rPr lang="en-US" sz="1600" dirty="0" smtClean="0"/>
              <a:t>Transporting Infectious Substances Safely </a:t>
            </a:r>
          </a:p>
          <a:p>
            <a:pPr lvl="2"/>
            <a:r>
              <a:rPr lang="en-US" sz="1600" dirty="0" smtClean="0">
                <a:hlinkClick r:id="rId7"/>
              </a:rPr>
              <a:t>http://www.phmsa.dot.gov/staticfiles/PHMSA/DownloadableFiles/Files/Transporting_Infectious_Substances_brochure.pdf</a:t>
            </a:r>
            <a:endParaRPr lang="en-US" sz="1600" dirty="0" smtClean="0"/>
          </a:p>
        </p:txBody>
      </p:sp>
      <p:sp>
        <p:nvSpPr>
          <p:cNvPr id="4" name="Date Placeholder 3"/>
          <p:cNvSpPr>
            <a:spLocks noGrp="1"/>
          </p:cNvSpPr>
          <p:nvPr>
            <p:ph type="dt" sz="half" idx="2"/>
          </p:nvPr>
        </p:nvSpPr>
        <p:spPr/>
        <p:txBody>
          <a:bodyPr/>
          <a:lstStyle/>
          <a:p>
            <a:r>
              <a:rPr lang="en-US" smtClean="0"/>
              <a:t>Just In Time Training</a:t>
            </a:r>
            <a:endParaRPr lang="en-US" dirty="0"/>
          </a:p>
        </p:txBody>
      </p:sp>
      <p:sp>
        <p:nvSpPr>
          <p:cNvPr id="5" name="Footer Placeholder 4"/>
          <p:cNvSpPr>
            <a:spLocks noGrp="1"/>
          </p:cNvSpPr>
          <p:nvPr>
            <p:ph type="ftr" sz="quarter" idx="3"/>
          </p:nvPr>
        </p:nvSpPr>
        <p:spPr/>
        <p:txBody>
          <a:bodyPr/>
          <a:lstStyle/>
          <a:p>
            <a:pPr algn="r"/>
            <a:r>
              <a:rPr lang="en-US" dirty="0" smtClean="0"/>
              <a:t>Diagnostic Sampling: Overview</a:t>
            </a:r>
            <a:endParaRPr lang="en-US" dirty="0"/>
          </a:p>
        </p:txBody>
      </p:sp>
    </p:spTree>
    <p:extLst>
      <p:ext uri="{BB962C8B-B14F-4D97-AF65-F5344CB8AC3E}">
        <p14:creationId xmlns:p14="http://schemas.microsoft.com/office/powerpoint/2010/main" val="126829514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3714" name="Rectangle 2"/>
          <p:cNvSpPr>
            <a:spLocks noGrp="1" noChangeArrowheads="1"/>
          </p:cNvSpPr>
          <p:nvPr>
            <p:ph type="ctrTitle"/>
          </p:nvPr>
        </p:nvSpPr>
        <p:spPr>
          <a:xfrm>
            <a:off x="1143000" y="457200"/>
            <a:ext cx="7772400" cy="1470025"/>
          </a:xfrm>
        </p:spPr>
        <p:txBody>
          <a:bodyPr/>
          <a:lstStyle/>
          <a:p>
            <a:r>
              <a:rPr lang="en-US" dirty="0" smtClean="0"/>
              <a:t>Acknowledgments</a:t>
            </a:r>
            <a:endParaRPr lang="en-US" dirty="0"/>
          </a:p>
        </p:txBody>
      </p:sp>
      <p:sp>
        <p:nvSpPr>
          <p:cNvPr id="883715" name="Rectangle 3"/>
          <p:cNvSpPr>
            <a:spLocks noGrp="1" noChangeArrowheads="1"/>
          </p:cNvSpPr>
          <p:nvPr>
            <p:ph type="subTitle" idx="1"/>
          </p:nvPr>
        </p:nvSpPr>
        <p:spPr>
          <a:xfrm>
            <a:off x="1066800" y="2133600"/>
            <a:ext cx="7239000" cy="2286000"/>
          </a:xfrm>
        </p:spPr>
        <p:txBody>
          <a:bodyPr>
            <a:normAutofit fontScale="70000" lnSpcReduction="20000"/>
          </a:bodyPr>
          <a:lstStyle/>
          <a:p>
            <a:pPr>
              <a:lnSpc>
                <a:spcPct val="170000"/>
              </a:lnSpc>
            </a:pPr>
            <a:r>
              <a:rPr lang="en-US" dirty="0" smtClean="0"/>
              <a:t>Development of this presentation was by the Center for Food Security and Public Health at Iowa State University through funding from the Multi-State Partnership for Security in Agriculture</a:t>
            </a:r>
          </a:p>
          <a:p>
            <a:pPr>
              <a:lnSpc>
                <a:spcPct val="170000"/>
              </a:lnSpc>
            </a:pPr>
            <a:endParaRPr lang="en-US" dirty="0" smtClean="0"/>
          </a:p>
          <a:p>
            <a:pPr>
              <a:lnSpc>
                <a:spcPct val="170000"/>
              </a:lnSpc>
            </a:pPr>
            <a:endParaRPr lang="en-US" dirty="0"/>
          </a:p>
        </p:txBody>
      </p:sp>
      <p:sp>
        <p:nvSpPr>
          <p:cNvPr id="12" name="Rectangle 3"/>
          <p:cNvSpPr txBox="1">
            <a:spLocks noChangeArrowheads="1"/>
          </p:cNvSpPr>
          <p:nvPr/>
        </p:nvSpPr>
        <p:spPr>
          <a:xfrm>
            <a:off x="1219200" y="4343400"/>
            <a:ext cx="7239000" cy="838200"/>
          </a:xfrm>
          <a:prstGeom prst="rect">
            <a:avLst/>
          </a:prstGeom>
        </p:spPr>
        <p:txBody>
          <a:bodyPr vert="horz" lIns="91440" tIns="45720" rIns="91440" bIns="45720" rtlCol="0">
            <a:normAutofit fontScale="25000" lnSpcReduction="20000"/>
          </a:bodyPr>
          <a:lstStyle/>
          <a:p>
            <a:pPr marL="0" marR="0" lvl="0" indent="0" algn="ctr" defTabSz="914400" rtl="0" eaLnBrk="1" fontAlgn="auto" latinLnBrk="0" hangingPunct="1">
              <a:lnSpc>
                <a:spcPct val="170000"/>
              </a:lnSpc>
              <a:spcBef>
                <a:spcPct val="20000"/>
              </a:spcBef>
              <a:spcAft>
                <a:spcPts val="0"/>
              </a:spcAft>
              <a:buClr>
                <a:srgbClr val="F47D5A"/>
              </a:buClr>
              <a:buSzPct val="100000"/>
              <a:buFont typeface="Verdana" pitchFamily="34" charset="0"/>
              <a:buNone/>
              <a:tabLst/>
              <a:defRPr/>
            </a:pPr>
            <a:endParaRPr kumimoji="0" lang="en-US" sz="3200" b="0" i="0" u="none" strike="noStrike" kern="1200" cap="none" spc="0" normalizeH="0" baseline="0" noProof="0" dirty="0" smtClean="0">
              <a:ln>
                <a:noFill/>
              </a:ln>
              <a:solidFill>
                <a:schemeClr val="tx1">
                  <a:lumMod val="85000"/>
                  <a:lumOff val="15000"/>
                </a:schemeClr>
              </a:solidFill>
              <a:effectLst/>
              <a:uLnTx/>
              <a:uFillTx/>
              <a:latin typeface="Verdana" pitchFamily="34" charset="0"/>
              <a:ea typeface="+mn-ea"/>
              <a:cs typeface="+mn-cs"/>
            </a:endParaRPr>
          </a:p>
          <a:p>
            <a:pPr marL="0" marR="0" lvl="0" indent="0" algn="l" defTabSz="914400" rtl="0" eaLnBrk="1" fontAlgn="auto" latinLnBrk="0" hangingPunct="1">
              <a:lnSpc>
                <a:spcPct val="170000"/>
              </a:lnSpc>
              <a:spcAft>
                <a:spcPts val="0"/>
              </a:spcAft>
              <a:buClr>
                <a:srgbClr val="F47D5A"/>
              </a:buClr>
              <a:buSzPct val="100000"/>
              <a:buFont typeface="Verdana" pitchFamily="34" charset="0"/>
              <a:buNone/>
              <a:tabLst/>
              <a:defRPr/>
            </a:pPr>
            <a:r>
              <a:rPr kumimoji="0" lang="en-US" sz="5600" b="0" i="0" u="none" strike="noStrike" kern="1200" cap="none" spc="0" normalizeH="0" baseline="0" noProof="0" dirty="0" smtClean="0">
                <a:ln>
                  <a:noFill/>
                </a:ln>
                <a:solidFill>
                  <a:schemeClr val="tx1">
                    <a:lumMod val="85000"/>
                    <a:lumOff val="15000"/>
                  </a:schemeClr>
                </a:solidFill>
                <a:effectLst/>
                <a:uLnTx/>
                <a:uFillTx/>
                <a:latin typeface="Verdana" pitchFamily="34" charset="0"/>
                <a:ea typeface="+mn-ea"/>
                <a:cs typeface="+mn-cs"/>
              </a:rPr>
              <a:t>Authors: Amber Stumbaugh, MS; Dan Taylor, DVM, MPH </a:t>
            </a:r>
          </a:p>
          <a:p>
            <a:pPr lvl="0">
              <a:lnSpc>
                <a:spcPct val="170000"/>
              </a:lnSpc>
              <a:buClr>
                <a:srgbClr val="F47D5A"/>
              </a:buClr>
              <a:buSzPct val="100000"/>
              <a:defRPr/>
            </a:pPr>
            <a:r>
              <a:rPr kumimoji="0" lang="en-US" sz="5600" b="0" i="0" u="none" strike="noStrike" kern="1200" cap="none" spc="0" normalizeH="0" baseline="0" noProof="0" dirty="0" smtClean="0">
                <a:ln>
                  <a:noFill/>
                </a:ln>
                <a:solidFill>
                  <a:schemeClr val="tx1">
                    <a:lumMod val="85000"/>
                    <a:lumOff val="15000"/>
                  </a:schemeClr>
                </a:solidFill>
                <a:effectLst/>
                <a:uLnTx/>
                <a:uFillTx/>
                <a:latin typeface="Verdana" pitchFamily="34" charset="0"/>
                <a:ea typeface="+mn-ea"/>
                <a:cs typeface="+mn-cs"/>
              </a:rPr>
              <a:t>Reviewers: </a:t>
            </a:r>
            <a:r>
              <a:rPr lang="en-US" sz="5600" dirty="0" smtClean="0">
                <a:solidFill>
                  <a:schemeClr val="tx1">
                    <a:lumMod val="85000"/>
                    <a:lumOff val="15000"/>
                  </a:schemeClr>
                </a:solidFill>
                <a:latin typeface="Verdana" pitchFamily="34" charset="0"/>
              </a:rPr>
              <a:t>Glenda Dvorak, DVM, MPH, DACVPM</a:t>
            </a:r>
            <a:endParaRPr kumimoji="0" lang="en-US" sz="5600" b="0" i="0" u="none" strike="noStrike" kern="1200" cap="none" spc="0" normalizeH="0" baseline="0" noProof="0" dirty="0" smtClean="0">
              <a:ln>
                <a:noFill/>
              </a:ln>
              <a:solidFill>
                <a:schemeClr val="tx1">
                  <a:lumMod val="85000"/>
                  <a:lumOff val="15000"/>
                </a:schemeClr>
              </a:solidFill>
              <a:effectLst/>
              <a:uLnTx/>
              <a:uFillTx/>
              <a:latin typeface="Verdana" pitchFamily="34" charset="0"/>
              <a:ea typeface="+mn-ea"/>
              <a:cs typeface="+mn-cs"/>
            </a:endParaRPr>
          </a:p>
          <a:p>
            <a:pPr marL="0" marR="0" lvl="0" indent="0" algn="l" defTabSz="914400" rtl="0" eaLnBrk="1" fontAlgn="auto" latinLnBrk="0" hangingPunct="1">
              <a:lnSpc>
                <a:spcPct val="170000"/>
              </a:lnSpc>
              <a:spcAft>
                <a:spcPts val="0"/>
              </a:spcAft>
              <a:buClr>
                <a:srgbClr val="F47D5A"/>
              </a:buClr>
              <a:buSzPct val="100000"/>
              <a:buFont typeface="Verdana" pitchFamily="34" charset="0"/>
              <a:buNone/>
              <a:tabLst/>
              <a:defRPr/>
            </a:pPr>
            <a:endParaRPr kumimoji="0" lang="en-US" sz="5600" b="0" i="0" u="none" strike="noStrike" kern="1200" cap="none" spc="0" normalizeH="0" baseline="0" noProof="0" dirty="0" smtClean="0">
              <a:ln>
                <a:noFill/>
              </a:ln>
              <a:solidFill>
                <a:schemeClr val="tx1">
                  <a:lumMod val="85000"/>
                  <a:lumOff val="15000"/>
                </a:schemeClr>
              </a:solidFill>
              <a:effectLst/>
              <a:uLnTx/>
              <a:uFillTx/>
              <a:latin typeface="Verdana" pitchFamily="34" charset="0"/>
              <a:ea typeface="+mn-ea"/>
              <a:cs typeface="+mn-cs"/>
            </a:endParaRPr>
          </a:p>
          <a:p>
            <a:pPr marL="0" marR="0" lvl="0" indent="0" algn="ctr" defTabSz="914400" rtl="0" eaLnBrk="1" fontAlgn="auto" latinLnBrk="0" hangingPunct="1">
              <a:lnSpc>
                <a:spcPct val="170000"/>
              </a:lnSpc>
              <a:spcBef>
                <a:spcPct val="20000"/>
              </a:spcBef>
              <a:spcAft>
                <a:spcPts val="0"/>
              </a:spcAft>
              <a:buClr>
                <a:srgbClr val="F47D5A"/>
              </a:buClr>
              <a:buSzPct val="100000"/>
              <a:buFont typeface="Verdana" pitchFamily="34" charset="0"/>
              <a:buNone/>
              <a:tabLst/>
              <a:defRPr/>
            </a:pPr>
            <a:endParaRPr kumimoji="0" lang="en-US" sz="3200" b="0" i="0" u="none" strike="noStrike" kern="1200" cap="none" spc="0" normalizeH="0" baseline="0" noProof="0" dirty="0" smtClean="0">
              <a:ln>
                <a:noFill/>
              </a:ln>
              <a:solidFill>
                <a:schemeClr val="tx1">
                  <a:lumMod val="85000"/>
                  <a:lumOff val="15000"/>
                </a:schemeClr>
              </a:solidFill>
              <a:effectLst/>
              <a:uLnTx/>
              <a:uFillTx/>
              <a:latin typeface="Verdana" pitchFamily="34" charset="0"/>
              <a:ea typeface="+mn-ea"/>
              <a:cs typeface="+mn-cs"/>
            </a:endParaRPr>
          </a:p>
          <a:p>
            <a:pPr marL="0" marR="0" lvl="0" indent="0" algn="ctr" defTabSz="914400" rtl="0" eaLnBrk="1" fontAlgn="auto" latinLnBrk="0" hangingPunct="1">
              <a:lnSpc>
                <a:spcPct val="170000"/>
              </a:lnSpc>
              <a:spcBef>
                <a:spcPct val="20000"/>
              </a:spcBef>
              <a:spcAft>
                <a:spcPts val="0"/>
              </a:spcAft>
              <a:buClr>
                <a:srgbClr val="F47D5A"/>
              </a:buClr>
              <a:buSzPct val="100000"/>
              <a:buFont typeface="Verdana" pitchFamily="34" charset="0"/>
              <a:buNone/>
              <a:tabLst/>
              <a:defRPr/>
            </a:pPr>
            <a:endParaRPr kumimoji="0" lang="en-US" sz="3200" b="0" i="0" u="none" strike="noStrike" kern="1200" cap="none" spc="0" normalizeH="0" baseline="0" noProof="0" dirty="0">
              <a:ln>
                <a:noFill/>
              </a:ln>
              <a:solidFill>
                <a:schemeClr val="tx1">
                  <a:lumMod val="85000"/>
                  <a:lumOff val="15000"/>
                </a:schemeClr>
              </a:solidFill>
              <a:effectLst/>
              <a:uLnTx/>
              <a:uFillTx/>
              <a:latin typeface="Verdana" pitchFamily="34" charset="0"/>
              <a:ea typeface="+mn-ea"/>
              <a:cs typeface="+mn-cs"/>
            </a:endParaRPr>
          </a:p>
        </p:txBody>
      </p:sp>
    </p:spTree>
    <p:extLst>
      <p:ext uri="{BB962C8B-B14F-4D97-AF65-F5344CB8AC3E}">
        <p14:creationId xmlns:p14="http://schemas.microsoft.com/office/powerpoint/2010/main" val="2045527630"/>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Before You Begin</a:t>
            </a:r>
            <a:endParaRPr lang="en-US" dirty="0"/>
          </a:p>
        </p:txBody>
      </p:sp>
      <p:sp>
        <p:nvSpPr>
          <p:cNvPr id="3" name="Content Placeholder 2"/>
          <p:cNvSpPr>
            <a:spLocks noGrp="1"/>
          </p:cNvSpPr>
          <p:nvPr>
            <p:ph idx="1"/>
          </p:nvPr>
        </p:nvSpPr>
        <p:spPr/>
        <p:txBody>
          <a:bodyPr/>
          <a:lstStyle/>
          <a:p>
            <a:r>
              <a:rPr lang="en-US" dirty="0" smtClean="0"/>
              <a:t>Test specifications from laboratory</a:t>
            </a:r>
          </a:p>
          <a:p>
            <a:pPr lvl="1"/>
            <a:r>
              <a:rPr lang="en-US" dirty="0" smtClean="0"/>
              <a:t>Samples needed, any special media </a:t>
            </a:r>
          </a:p>
          <a:p>
            <a:pPr lvl="1"/>
            <a:r>
              <a:rPr lang="en-US" dirty="0" smtClean="0"/>
              <a:t>Temperature</a:t>
            </a:r>
          </a:p>
          <a:p>
            <a:r>
              <a:rPr lang="en-US" dirty="0" smtClean="0"/>
              <a:t>Gather all supplies</a:t>
            </a:r>
          </a:p>
          <a:p>
            <a:pPr lvl="1"/>
            <a:r>
              <a:rPr lang="en-US" dirty="0" smtClean="0"/>
              <a:t>Pre-label specimen containers</a:t>
            </a:r>
          </a:p>
          <a:p>
            <a:r>
              <a:rPr lang="en-US" dirty="0" smtClean="0"/>
              <a:t>Gather PPE</a:t>
            </a:r>
          </a:p>
          <a:p>
            <a:pPr lvl="1"/>
            <a:r>
              <a:rPr lang="en-US" dirty="0" smtClean="0"/>
              <a:t>Coveralls, footwear, gloves</a:t>
            </a:r>
          </a:p>
          <a:p>
            <a:pPr lvl="1"/>
            <a:r>
              <a:rPr lang="en-US" dirty="0" smtClean="0"/>
              <a:t>Respirators, face shields</a:t>
            </a:r>
          </a:p>
        </p:txBody>
      </p:sp>
      <p:sp>
        <p:nvSpPr>
          <p:cNvPr id="6" name="Date Placeholder 5"/>
          <p:cNvSpPr>
            <a:spLocks noGrp="1"/>
          </p:cNvSpPr>
          <p:nvPr>
            <p:ph type="dt" sz="half" idx="2"/>
          </p:nvPr>
        </p:nvSpPr>
        <p:spPr/>
        <p:txBody>
          <a:bodyPr/>
          <a:lstStyle/>
          <a:p>
            <a:r>
              <a:rPr lang="en-US" smtClean="0"/>
              <a:t>Just In Time Training</a:t>
            </a:r>
            <a:endParaRPr lang="en-US" dirty="0"/>
          </a:p>
        </p:txBody>
      </p:sp>
      <p:sp>
        <p:nvSpPr>
          <p:cNvPr id="7" name="Footer Placeholder 6"/>
          <p:cNvSpPr>
            <a:spLocks noGrp="1"/>
          </p:cNvSpPr>
          <p:nvPr>
            <p:ph type="ftr" sz="quarter" idx="3"/>
          </p:nvPr>
        </p:nvSpPr>
        <p:spPr/>
        <p:txBody>
          <a:bodyPr/>
          <a:lstStyle/>
          <a:p>
            <a:pPr algn="r"/>
            <a:r>
              <a:rPr lang="en-US" smtClean="0"/>
              <a:t>Diagnostic Sampling: Overview</a:t>
            </a:r>
            <a:endParaRPr lang="en-US" dirty="0"/>
          </a:p>
        </p:txBody>
      </p:sp>
    </p:spTree>
    <p:extLst>
      <p:ext uri="{BB962C8B-B14F-4D97-AF65-F5344CB8AC3E}">
        <p14:creationId xmlns:p14="http://schemas.microsoft.com/office/powerpoint/2010/main" val="226918603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Labeling</a:t>
            </a:r>
            <a:endParaRPr lang="en-US" dirty="0"/>
          </a:p>
        </p:txBody>
      </p:sp>
      <p:sp>
        <p:nvSpPr>
          <p:cNvPr id="3" name="Content Placeholder 2"/>
          <p:cNvSpPr>
            <a:spLocks noGrp="1"/>
          </p:cNvSpPr>
          <p:nvPr>
            <p:ph idx="1"/>
          </p:nvPr>
        </p:nvSpPr>
        <p:spPr>
          <a:xfrm>
            <a:off x="457200" y="1600200"/>
            <a:ext cx="4800600" cy="4648200"/>
          </a:xfrm>
        </p:spPr>
        <p:txBody>
          <a:bodyPr>
            <a:normAutofit fontScale="92500" lnSpcReduction="10000"/>
          </a:bodyPr>
          <a:lstStyle/>
          <a:p>
            <a:r>
              <a:rPr lang="en-US" dirty="0" smtClean="0"/>
              <a:t>Pencil, waterproof ink</a:t>
            </a:r>
          </a:p>
          <a:p>
            <a:pPr lvl="1"/>
            <a:r>
              <a:rPr lang="en-US" dirty="0" smtClean="0"/>
              <a:t>Clear, legible</a:t>
            </a:r>
          </a:p>
          <a:p>
            <a:r>
              <a:rPr lang="en-US" dirty="0" smtClean="0"/>
              <a:t>Ability to trace sample</a:t>
            </a:r>
          </a:p>
          <a:p>
            <a:pPr lvl="1"/>
            <a:r>
              <a:rPr lang="en-US" dirty="0" smtClean="0"/>
              <a:t>Animal, group, or premise identification</a:t>
            </a:r>
          </a:p>
          <a:p>
            <a:pPr lvl="1"/>
            <a:r>
              <a:rPr lang="en-US" dirty="0" smtClean="0"/>
              <a:t>Sample type</a:t>
            </a:r>
          </a:p>
          <a:p>
            <a:pPr lvl="2"/>
            <a:r>
              <a:rPr lang="en-US" dirty="0" smtClean="0"/>
              <a:t>Swab location </a:t>
            </a:r>
          </a:p>
          <a:p>
            <a:pPr lvl="2"/>
            <a:r>
              <a:rPr lang="en-US" dirty="0" smtClean="0"/>
              <a:t>Tissue or organ </a:t>
            </a:r>
          </a:p>
          <a:p>
            <a:pPr lvl="1"/>
            <a:r>
              <a:rPr lang="en-US" dirty="0" smtClean="0"/>
              <a:t>Date </a:t>
            </a:r>
          </a:p>
          <a:p>
            <a:endParaRPr lang="en-US" dirty="0"/>
          </a:p>
        </p:txBody>
      </p:sp>
      <p:sp>
        <p:nvSpPr>
          <p:cNvPr id="4" name="Date Placeholder 3"/>
          <p:cNvSpPr>
            <a:spLocks noGrp="1"/>
          </p:cNvSpPr>
          <p:nvPr>
            <p:ph type="dt" sz="half" idx="2"/>
          </p:nvPr>
        </p:nvSpPr>
        <p:spPr/>
        <p:txBody>
          <a:bodyPr/>
          <a:lstStyle/>
          <a:p>
            <a:r>
              <a:rPr lang="en-US" smtClean="0"/>
              <a:t>Just In Time Training</a:t>
            </a:r>
            <a:endParaRPr lang="en-US" dirty="0"/>
          </a:p>
        </p:txBody>
      </p:sp>
      <p:sp>
        <p:nvSpPr>
          <p:cNvPr id="5" name="Footer Placeholder 4"/>
          <p:cNvSpPr>
            <a:spLocks noGrp="1"/>
          </p:cNvSpPr>
          <p:nvPr>
            <p:ph type="ftr" sz="quarter" idx="3"/>
          </p:nvPr>
        </p:nvSpPr>
        <p:spPr/>
        <p:txBody>
          <a:bodyPr/>
          <a:lstStyle/>
          <a:p>
            <a:pPr algn="r"/>
            <a:r>
              <a:rPr lang="en-US" smtClean="0"/>
              <a:t>Diagnostic Sampling: Overview</a:t>
            </a:r>
            <a:endParaRPr lang="en-US" dirty="0"/>
          </a:p>
        </p:txBody>
      </p:sp>
      <p:pic>
        <p:nvPicPr>
          <p:cNvPr id="2050" name="Picture 2" descr="H:\CFSPH\Communal Files\AI photos\Book Farm Camera2_ 9 06\100_2703.jpg"/>
          <p:cNvPicPr>
            <a:picLocks noChangeAspect="1" noChangeArrowheads="1"/>
          </p:cNvPicPr>
          <p:nvPr/>
        </p:nvPicPr>
        <p:blipFill>
          <a:blip r:embed="rId3" cstate="print"/>
          <a:srcRect/>
          <a:stretch>
            <a:fillRect/>
          </a:stretch>
        </p:blipFill>
        <p:spPr bwMode="auto">
          <a:xfrm>
            <a:off x="5407564" y="1752600"/>
            <a:ext cx="3309398" cy="4419600"/>
          </a:xfrm>
          <a:prstGeom prst="rect">
            <a:avLst/>
          </a:prstGeom>
          <a:noFill/>
        </p:spPr>
      </p:pic>
    </p:spTree>
    <p:extLst>
      <p:ext uri="{BB962C8B-B14F-4D97-AF65-F5344CB8AC3E}">
        <p14:creationId xmlns:p14="http://schemas.microsoft.com/office/powerpoint/2010/main" val="425319179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Sample Types</a:t>
            </a:r>
            <a:endParaRPr lang="en-US" dirty="0"/>
          </a:p>
        </p:txBody>
      </p:sp>
      <p:sp>
        <p:nvSpPr>
          <p:cNvPr id="3" name="Content Placeholder 2"/>
          <p:cNvSpPr>
            <a:spLocks noGrp="1"/>
          </p:cNvSpPr>
          <p:nvPr>
            <p:ph idx="1"/>
          </p:nvPr>
        </p:nvSpPr>
        <p:spPr/>
        <p:txBody>
          <a:bodyPr>
            <a:normAutofit lnSpcReduction="10000"/>
          </a:bodyPr>
          <a:lstStyle/>
          <a:p>
            <a:r>
              <a:rPr lang="en-US" dirty="0" smtClean="0"/>
              <a:t>Whole blood or serum</a:t>
            </a:r>
          </a:p>
          <a:p>
            <a:pPr lvl="1"/>
            <a:r>
              <a:rPr lang="en-US" dirty="0" smtClean="0"/>
              <a:t>Blood tube type</a:t>
            </a:r>
          </a:p>
          <a:p>
            <a:r>
              <a:rPr lang="en-US" dirty="0" smtClean="0"/>
              <a:t>Swabs</a:t>
            </a:r>
          </a:p>
          <a:p>
            <a:pPr lvl="1"/>
            <a:r>
              <a:rPr lang="en-US" dirty="0" smtClean="0"/>
              <a:t>Culture</a:t>
            </a:r>
          </a:p>
          <a:p>
            <a:pPr lvl="1"/>
            <a:r>
              <a:rPr lang="en-US" dirty="0" smtClean="0"/>
              <a:t>PCR</a:t>
            </a:r>
          </a:p>
          <a:p>
            <a:r>
              <a:rPr lang="en-US" dirty="0" smtClean="0"/>
              <a:t>Skin samples</a:t>
            </a:r>
          </a:p>
          <a:p>
            <a:r>
              <a:rPr lang="en-US" dirty="0" smtClean="0"/>
              <a:t>Tissues</a:t>
            </a:r>
          </a:p>
          <a:p>
            <a:pPr lvl="1"/>
            <a:r>
              <a:rPr lang="en-US" dirty="0" smtClean="0"/>
              <a:t>Formalin</a:t>
            </a:r>
          </a:p>
          <a:p>
            <a:pPr lvl="1"/>
            <a:r>
              <a:rPr lang="en-US" dirty="0" smtClean="0"/>
              <a:t>Refrigerated</a:t>
            </a:r>
            <a:endParaRPr lang="en-US" dirty="0"/>
          </a:p>
        </p:txBody>
      </p:sp>
      <p:sp>
        <p:nvSpPr>
          <p:cNvPr id="4" name="Date Placeholder 3"/>
          <p:cNvSpPr>
            <a:spLocks noGrp="1"/>
          </p:cNvSpPr>
          <p:nvPr>
            <p:ph type="dt" sz="half" idx="2"/>
          </p:nvPr>
        </p:nvSpPr>
        <p:spPr/>
        <p:txBody>
          <a:bodyPr/>
          <a:lstStyle/>
          <a:p>
            <a:r>
              <a:rPr lang="en-US" smtClean="0"/>
              <a:t>Just In Time Training</a:t>
            </a:r>
            <a:endParaRPr lang="en-US" dirty="0"/>
          </a:p>
        </p:txBody>
      </p:sp>
      <p:sp>
        <p:nvSpPr>
          <p:cNvPr id="5" name="Footer Placeholder 4"/>
          <p:cNvSpPr>
            <a:spLocks noGrp="1"/>
          </p:cNvSpPr>
          <p:nvPr>
            <p:ph type="ftr" sz="quarter" idx="3"/>
          </p:nvPr>
        </p:nvSpPr>
        <p:spPr/>
        <p:txBody>
          <a:bodyPr/>
          <a:lstStyle/>
          <a:p>
            <a:pPr algn="r"/>
            <a:r>
              <a:rPr lang="en-US" dirty="0" smtClean="0"/>
              <a:t>Diagnostic Sampling: Overview</a:t>
            </a:r>
            <a:endParaRPr lang="en-US" dirty="0"/>
          </a:p>
        </p:txBody>
      </p:sp>
      <p:pic>
        <p:nvPicPr>
          <p:cNvPr id="1026" name="Picture 2"/>
          <p:cNvPicPr>
            <a:picLocks noChangeAspect="1" noChangeArrowheads="1"/>
          </p:cNvPicPr>
          <p:nvPr/>
        </p:nvPicPr>
        <p:blipFill>
          <a:blip r:embed="rId3" cstate="print"/>
          <a:srcRect l="26389" r="27778"/>
          <a:stretch>
            <a:fillRect/>
          </a:stretch>
        </p:blipFill>
        <p:spPr bwMode="auto">
          <a:xfrm>
            <a:off x="5715000" y="1600199"/>
            <a:ext cx="2895600" cy="2551267"/>
          </a:xfrm>
          <a:prstGeom prst="rect">
            <a:avLst/>
          </a:prstGeom>
          <a:noFill/>
          <a:ln w="9525">
            <a:noFill/>
            <a:miter lim="800000"/>
            <a:headEnd/>
            <a:tailEnd/>
          </a:ln>
          <a:effectLst/>
        </p:spPr>
      </p:pic>
      <p:pic>
        <p:nvPicPr>
          <p:cNvPr id="9" name="Picture 3" descr="H:\CFSPH\Communal Files\AI photos\Book Farm Camera2_ 9 06\100_2700.jpg"/>
          <p:cNvPicPr>
            <a:picLocks noChangeAspect="1" noChangeArrowheads="1"/>
          </p:cNvPicPr>
          <p:nvPr/>
        </p:nvPicPr>
        <p:blipFill>
          <a:blip r:embed="rId4" cstate="print"/>
          <a:srcRect l="15818" t="14283" r="1718" b="61906"/>
          <a:stretch>
            <a:fillRect/>
          </a:stretch>
        </p:blipFill>
        <p:spPr bwMode="auto">
          <a:xfrm>
            <a:off x="3838575" y="4666735"/>
            <a:ext cx="4848225" cy="1048265"/>
          </a:xfrm>
          <a:prstGeom prst="rect">
            <a:avLst/>
          </a:prstGeom>
          <a:noFill/>
        </p:spPr>
      </p:pic>
    </p:spTree>
    <p:extLst>
      <p:ext uri="{BB962C8B-B14F-4D97-AF65-F5344CB8AC3E}">
        <p14:creationId xmlns:p14="http://schemas.microsoft.com/office/powerpoint/2010/main" val="292873450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Sample Collection &amp; Handling </a:t>
            </a:r>
            <a:endParaRPr lang="en-US" dirty="0"/>
          </a:p>
        </p:txBody>
      </p:sp>
      <p:sp>
        <p:nvSpPr>
          <p:cNvPr id="3" name="Content Placeholder 2"/>
          <p:cNvSpPr>
            <a:spLocks noGrp="1"/>
          </p:cNvSpPr>
          <p:nvPr>
            <p:ph idx="1"/>
          </p:nvPr>
        </p:nvSpPr>
        <p:spPr/>
        <p:txBody>
          <a:bodyPr>
            <a:normAutofit/>
          </a:bodyPr>
          <a:lstStyle/>
          <a:p>
            <a:r>
              <a:rPr lang="en-US" dirty="0" smtClean="0"/>
              <a:t>From individual animals, not groups</a:t>
            </a:r>
          </a:p>
          <a:p>
            <a:r>
              <a:rPr lang="en-US" dirty="0" smtClean="0"/>
              <a:t>Prevent sample degradation</a:t>
            </a:r>
          </a:p>
          <a:p>
            <a:pPr lvl="1"/>
            <a:r>
              <a:rPr lang="en-US" dirty="0" smtClean="0"/>
              <a:t>Selective or transport media</a:t>
            </a:r>
          </a:p>
          <a:p>
            <a:pPr lvl="1"/>
            <a:r>
              <a:rPr lang="en-US" dirty="0" smtClean="0"/>
              <a:t>Ice packs or dry ice</a:t>
            </a:r>
          </a:p>
          <a:p>
            <a:pPr lvl="1"/>
            <a:r>
              <a:rPr lang="en-US" dirty="0" smtClean="0"/>
              <a:t>Formalin</a:t>
            </a:r>
          </a:p>
          <a:p>
            <a:pPr lvl="2"/>
            <a:r>
              <a:rPr lang="en-US" dirty="0" smtClean="0"/>
              <a:t>At least 1:10</a:t>
            </a:r>
            <a:br>
              <a:rPr lang="en-US" dirty="0" smtClean="0"/>
            </a:br>
            <a:r>
              <a:rPr lang="en-US" dirty="0" smtClean="0"/>
              <a:t>ratio of</a:t>
            </a:r>
            <a:br>
              <a:rPr lang="en-US" dirty="0" smtClean="0"/>
            </a:br>
            <a:r>
              <a:rPr lang="en-US" dirty="0" err="1" smtClean="0"/>
              <a:t>sample:formalin</a:t>
            </a:r>
            <a:endParaRPr lang="en-US" dirty="0" smtClean="0"/>
          </a:p>
        </p:txBody>
      </p:sp>
      <p:sp>
        <p:nvSpPr>
          <p:cNvPr id="4" name="Date Placeholder 3"/>
          <p:cNvSpPr>
            <a:spLocks noGrp="1"/>
          </p:cNvSpPr>
          <p:nvPr>
            <p:ph type="dt" sz="half" idx="2"/>
          </p:nvPr>
        </p:nvSpPr>
        <p:spPr/>
        <p:txBody>
          <a:bodyPr/>
          <a:lstStyle/>
          <a:p>
            <a:r>
              <a:rPr lang="en-US" smtClean="0"/>
              <a:t>Just In Time Training</a:t>
            </a:r>
            <a:endParaRPr lang="en-US" dirty="0"/>
          </a:p>
        </p:txBody>
      </p:sp>
      <p:sp>
        <p:nvSpPr>
          <p:cNvPr id="5" name="Footer Placeholder 4"/>
          <p:cNvSpPr>
            <a:spLocks noGrp="1"/>
          </p:cNvSpPr>
          <p:nvPr>
            <p:ph type="ftr" sz="quarter" idx="3"/>
          </p:nvPr>
        </p:nvSpPr>
        <p:spPr/>
        <p:txBody>
          <a:bodyPr/>
          <a:lstStyle/>
          <a:p>
            <a:pPr algn="r"/>
            <a:r>
              <a:rPr lang="en-US" smtClean="0"/>
              <a:t>Diagnostic Sampling: Overview</a:t>
            </a:r>
            <a:endParaRPr lang="en-US" dirty="0"/>
          </a:p>
        </p:txBody>
      </p:sp>
      <p:pic>
        <p:nvPicPr>
          <p:cNvPr id="3074" name="Picture 2" descr="H:\CFSPH\Communal Files\AI photos\100_2802.jpg"/>
          <p:cNvPicPr>
            <a:picLocks noChangeAspect="1" noChangeArrowheads="1"/>
          </p:cNvPicPr>
          <p:nvPr/>
        </p:nvPicPr>
        <p:blipFill>
          <a:blip r:embed="rId3" cstate="print"/>
          <a:srcRect l="17103" t="26023" r="10834" b="27346"/>
          <a:stretch>
            <a:fillRect/>
          </a:stretch>
        </p:blipFill>
        <p:spPr bwMode="auto">
          <a:xfrm>
            <a:off x="4572000" y="3910554"/>
            <a:ext cx="4038600" cy="1956846"/>
          </a:xfrm>
          <a:prstGeom prst="rect">
            <a:avLst/>
          </a:prstGeom>
          <a:noFill/>
        </p:spPr>
      </p:pic>
    </p:spTree>
    <p:extLst>
      <p:ext uri="{BB962C8B-B14F-4D97-AF65-F5344CB8AC3E}">
        <p14:creationId xmlns:p14="http://schemas.microsoft.com/office/powerpoint/2010/main" val="40591039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Sample Collection &amp; Handling </a:t>
            </a:r>
            <a:endParaRPr lang="en-US" dirty="0"/>
          </a:p>
        </p:txBody>
      </p:sp>
      <p:sp>
        <p:nvSpPr>
          <p:cNvPr id="7" name="Content Placeholder 6"/>
          <p:cNvSpPr>
            <a:spLocks noGrp="1"/>
          </p:cNvSpPr>
          <p:nvPr>
            <p:ph idx="1"/>
          </p:nvPr>
        </p:nvSpPr>
        <p:spPr>
          <a:xfrm>
            <a:off x="457200" y="1600200"/>
            <a:ext cx="5181600" cy="4648200"/>
          </a:xfrm>
        </p:spPr>
        <p:txBody>
          <a:bodyPr/>
          <a:lstStyle/>
          <a:p>
            <a:r>
              <a:rPr lang="en-US" dirty="0" smtClean="0"/>
              <a:t>Prevent contamination </a:t>
            </a:r>
          </a:p>
          <a:p>
            <a:pPr lvl="1"/>
            <a:r>
              <a:rPr lang="en-US" dirty="0" smtClean="0"/>
              <a:t>PPE</a:t>
            </a:r>
          </a:p>
          <a:p>
            <a:pPr lvl="2"/>
            <a:r>
              <a:rPr lang="en-US" dirty="0" smtClean="0"/>
              <a:t>Disposable gloves</a:t>
            </a:r>
          </a:p>
          <a:p>
            <a:pPr lvl="1"/>
            <a:r>
              <a:rPr lang="en-US" dirty="0" smtClean="0"/>
              <a:t>Disposable equipment</a:t>
            </a:r>
          </a:p>
          <a:p>
            <a:pPr lvl="2"/>
            <a:r>
              <a:rPr lang="en-US" dirty="0" smtClean="0"/>
              <a:t>Needles, syringes, blades</a:t>
            </a:r>
          </a:p>
          <a:p>
            <a:pPr lvl="1"/>
            <a:r>
              <a:rPr lang="en-US" dirty="0" smtClean="0"/>
              <a:t>Biosecurity</a:t>
            </a:r>
          </a:p>
          <a:p>
            <a:pPr lvl="2"/>
            <a:r>
              <a:rPr lang="en-US" dirty="0" smtClean="0"/>
              <a:t>Disinfection</a:t>
            </a:r>
          </a:p>
          <a:p>
            <a:endParaRPr lang="en-US" dirty="0"/>
          </a:p>
        </p:txBody>
      </p:sp>
      <p:sp>
        <p:nvSpPr>
          <p:cNvPr id="5" name="Date Placeholder 4"/>
          <p:cNvSpPr>
            <a:spLocks noGrp="1"/>
          </p:cNvSpPr>
          <p:nvPr>
            <p:ph type="dt" sz="half" idx="2"/>
          </p:nvPr>
        </p:nvSpPr>
        <p:spPr/>
        <p:txBody>
          <a:bodyPr/>
          <a:lstStyle/>
          <a:p>
            <a:r>
              <a:rPr lang="en-US" smtClean="0"/>
              <a:t>Just In Time Training</a:t>
            </a:r>
            <a:endParaRPr lang="en-US" dirty="0"/>
          </a:p>
        </p:txBody>
      </p:sp>
      <p:sp>
        <p:nvSpPr>
          <p:cNvPr id="6" name="Footer Placeholder 5"/>
          <p:cNvSpPr>
            <a:spLocks noGrp="1"/>
          </p:cNvSpPr>
          <p:nvPr>
            <p:ph type="ftr" sz="quarter" idx="3"/>
          </p:nvPr>
        </p:nvSpPr>
        <p:spPr/>
        <p:txBody>
          <a:bodyPr/>
          <a:lstStyle/>
          <a:p>
            <a:pPr algn="r"/>
            <a:r>
              <a:rPr lang="en-US" smtClean="0"/>
              <a:t>Diagnostic Sampling: Overview</a:t>
            </a:r>
            <a:endParaRPr lang="en-US" dirty="0"/>
          </a:p>
        </p:txBody>
      </p:sp>
      <p:pic>
        <p:nvPicPr>
          <p:cNvPr id="8" name="Picture 2" descr="H:\CFSPH\Communal Files\Photo Library\Biosecurity - PPE photos\SampleCollectionGlovesTyvek_Smith.jpg"/>
          <p:cNvPicPr>
            <a:picLocks noChangeAspect="1" noChangeArrowheads="1"/>
          </p:cNvPicPr>
          <p:nvPr/>
        </p:nvPicPr>
        <p:blipFill>
          <a:blip r:embed="rId3" cstate="print"/>
          <a:srcRect/>
          <a:stretch>
            <a:fillRect/>
          </a:stretch>
        </p:blipFill>
        <p:spPr bwMode="auto">
          <a:xfrm>
            <a:off x="5334000" y="2286000"/>
            <a:ext cx="3250455" cy="2438400"/>
          </a:xfrm>
          <a:prstGeom prst="rect">
            <a:avLst/>
          </a:prstGeom>
          <a:noFill/>
        </p:spPr>
      </p:pic>
    </p:spTree>
    <p:extLst>
      <p:ext uri="{BB962C8B-B14F-4D97-AF65-F5344CB8AC3E}">
        <p14:creationId xmlns:p14="http://schemas.microsoft.com/office/powerpoint/2010/main" val="87527208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Sample Packaging</a:t>
            </a:r>
            <a:endParaRPr lang="en-US" dirty="0"/>
          </a:p>
        </p:txBody>
      </p:sp>
      <p:sp>
        <p:nvSpPr>
          <p:cNvPr id="3" name="Subtitle 2"/>
          <p:cNvSpPr>
            <a:spLocks noGrp="1"/>
          </p:cNvSpPr>
          <p:nvPr>
            <p:ph type="body" idx="1"/>
          </p:nvPr>
        </p:nvSpPr>
        <p:spPr/>
        <p:txBody>
          <a:bodyPr/>
          <a:lstStyle/>
          <a:p>
            <a:endParaRPr lang="en-US" dirty="0" smtClean="0"/>
          </a:p>
          <a:p>
            <a:endParaRPr lang="en-US" dirty="0"/>
          </a:p>
        </p:txBody>
      </p:sp>
      <p:sp>
        <p:nvSpPr>
          <p:cNvPr id="4" name="Date Placeholder 3"/>
          <p:cNvSpPr>
            <a:spLocks noGrp="1"/>
          </p:cNvSpPr>
          <p:nvPr>
            <p:ph type="dt" sz="half" idx="2"/>
          </p:nvPr>
        </p:nvSpPr>
        <p:spPr/>
        <p:txBody>
          <a:bodyPr/>
          <a:lstStyle/>
          <a:p>
            <a:r>
              <a:rPr lang="en-US" smtClean="0"/>
              <a:t>Just In Time Training</a:t>
            </a:r>
            <a:endParaRPr lang="en-US" dirty="0"/>
          </a:p>
        </p:txBody>
      </p:sp>
      <p:sp>
        <p:nvSpPr>
          <p:cNvPr id="5" name="Footer Placeholder 4"/>
          <p:cNvSpPr>
            <a:spLocks noGrp="1"/>
          </p:cNvSpPr>
          <p:nvPr>
            <p:ph type="ftr" sz="quarter" idx="3"/>
          </p:nvPr>
        </p:nvSpPr>
        <p:spPr/>
        <p:txBody>
          <a:bodyPr/>
          <a:lstStyle/>
          <a:p>
            <a:pPr algn="r"/>
            <a:r>
              <a:rPr lang="en-US" smtClean="0"/>
              <a:t>Diagnostic Sampling: Overview</a:t>
            </a:r>
            <a:endParaRPr lang="en-US" dirty="0"/>
          </a:p>
        </p:txBody>
      </p:sp>
    </p:spTree>
    <p:extLst>
      <p:ext uri="{BB962C8B-B14F-4D97-AF65-F5344CB8AC3E}">
        <p14:creationId xmlns:p14="http://schemas.microsoft.com/office/powerpoint/2010/main" val="305477950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Prior to Shipping</a:t>
            </a:r>
            <a:endParaRPr lang="en-US" dirty="0"/>
          </a:p>
        </p:txBody>
      </p:sp>
      <p:sp>
        <p:nvSpPr>
          <p:cNvPr id="3" name="Content Placeholder 2"/>
          <p:cNvSpPr>
            <a:spLocks noGrp="1"/>
          </p:cNvSpPr>
          <p:nvPr>
            <p:ph idx="1"/>
          </p:nvPr>
        </p:nvSpPr>
        <p:spPr/>
        <p:txBody>
          <a:bodyPr>
            <a:normAutofit/>
          </a:bodyPr>
          <a:lstStyle/>
          <a:p>
            <a:r>
              <a:rPr lang="en-US" dirty="0" smtClean="0"/>
              <a:t>Samples must be packaged to withstand:</a:t>
            </a:r>
          </a:p>
          <a:p>
            <a:pPr lvl="1"/>
            <a:r>
              <a:rPr lang="en-US" dirty="0" smtClean="0"/>
              <a:t>Shocks and vibrations</a:t>
            </a:r>
          </a:p>
          <a:p>
            <a:pPr lvl="1"/>
            <a:r>
              <a:rPr lang="en-US" dirty="0" smtClean="0"/>
              <a:t>Pressure changes</a:t>
            </a:r>
          </a:p>
          <a:p>
            <a:pPr lvl="1"/>
            <a:r>
              <a:rPr lang="en-US" dirty="0" smtClean="0"/>
              <a:t>Other conditions encountered during transport</a:t>
            </a:r>
          </a:p>
          <a:p>
            <a:pPr lvl="2"/>
            <a:r>
              <a:rPr lang="en-US" dirty="0" smtClean="0"/>
              <a:t>Weather</a:t>
            </a:r>
          </a:p>
          <a:p>
            <a:pPr lvl="2"/>
            <a:r>
              <a:rPr lang="en-US" dirty="0" smtClean="0"/>
              <a:t>Temperature</a:t>
            </a:r>
          </a:p>
          <a:p>
            <a:pPr lvl="2"/>
            <a:r>
              <a:rPr lang="en-US" dirty="0" smtClean="0"/>
              <a:t>Rough handling</a:t>
            </a:r>
          </a:p>
          <a:p>
            <a:pPr lvl="2"/>
            <a:endParaRPr lang="en-US" dirty="0"/>
          </a:p>
        </p:txBody>
      </p:sp>
      <p:sp>
        <p:nvSpPr>
          <p:cNvPr id="4" name="Date Placeholder 3"/>
          <p:cNvSpPr>
            <a:spLocks noGrp="1"/>
          </p:cNvSpPr>
          <p:nvPr>
            <p:ph type="dt" sz="half" idx="2"/>
          </p:nvPr>
        </p:nvSpPr>
        <p:spPr/>
        <p:txBody>
          <a:bodyPr/>
          <a:lstStyle/>
          <a:p>
            <a:r>
              <a:rPr lang="en-US" smtClean="0"/>
              <a:t>Just In Time Training</a:t>
            </a:r>
            <a:endParaRPr lang="en-US" dirty="0"/>
          </a:p>
        </p:txBody>
      </p:sp>
      <p:sp>
        <p:nvSpPr>
          <p:cNvPr id="5" name="Footer Placeholder 4"/>
          <p:cNvSpPr>
            <a:spLocks noGrp="1"/>
          </p:cNvSpPr>
          <p:nvPr>
            <p:ph type="ftr" sz="quarter" idx="3"/>
          </p:nvPr>
        </p:nvSpPr>
        <p:spPr/>
        <p:txBody>
          <a:bodyPr/>
          <a:lstStyle/>
          <a:p>
            <a:pPr algn="r"/>
            <a:r>
              <a:rPr lang="en-US" dirty="0" smtClean="0"/>
              <a:t>Diagnostic Sampling: Overview</a:t>
            </a:r>
            <a:endParaRPr lang="en-US" dirty="0"/>
          </a:p>
        </p:txBody>
      </p:sp>
    </p:spTree>
    <p:extLst>
      <p:ext uri="{BB962C8B-B14F-4D97-AF65-F5344CB8AC3E}">
        <p14:creationId xmlns:p14="http://schemas.microsoft.com/office/powerpoint/2010/main" val="260117413"/>
      </p:ext>
    </p:extLst>
  </p:cSld>
  <p:clrMapOvr>
    <a:masterClrMapping/>
  </p:clrMapOvr>
  <p:timing>
    <p:tnLst>
      <p:par>
        <p:cTn id="1" dur="indefinite" restart="never" nodeType="tmRoot"/>
      </p:par>
    </p:tnLst>
  </p:timing>
</p:sld>
</file>

<file path=ppt/theme/theme1.xml><?xml version="1.0" encoding="utf-8"?>
<a:theme xmlns:a="http://schemas.openxmlformats.org/drawingml/2006/main" name="Just In Time 2014">
  <a:themeElements>
    <a:clrScheme name="JIT">
      <a:dk1>
        <a:sysClr val="windowText" lastClr="000000"/>
      </a:dk1>
      <a:lt1>
        <a:sysClr val="window" lastClr="FFFFFF"/>
      </a:lt1>
      <a:dk2>
        <a:srgbClr val="464646"/>
      </a:dk2>
      <a:lt2>
        <a:srgbClr val="DEF5FA"/>
      </a:lt2>
      <a:accent1>
        <a:srgbClr val="4B7054"/>
      </a:accent1>
      <a:accent2>
        <a:srgbClr val="F26336"/>
      </a:accent2>
      <a:accent3>
        <a:srgbClr val="58595B"/>
      </a:accent3>
      <a:accent4>
        <a:srgbClr val="7D3C4A"/>
      </a:accent4>
      <a:accent5>
        <a:srgbClr val="474B78"/>
      </a:accent5>
      <a:accent6>
        <a:srgbClr val="679973"/>
      </a:accent6>
      <a:hlink>
        <a:srgbClr val="F26336"/>
      </a:hlink>
      <a:folHlink>
        <a:srgbClr val="DAA6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Just In Time 2014</Template>
  <TotalTime>6163</TotalTime>
  <Words>3833</Words>
  <Application>Microsoft Office PowerPoint</Application>
  <PresentationFormat>On-screen Show (4:3)</PresentationFormat>
  <Paragraphs>284</Paragraphs>
  <Slides>26</Slides>
  <Notes>26</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Just In Time 2014</vt:lpstr>
      <vt:lpstr>Diagnostic Sampling</vt:lpstr>
      <vt:lpstr>Sample Collection</vt:lpstr>
      <vt:lpstr>Before You Begin</vt:lpstr>
      <vt:lpstr>Labeling</vt:lpstr>
      <vt:lpstr>Sample Types</vt:lpstr>
      <vt:lpstr>Sample Collection &amp; Handling </vt:lpstr>
      <vt:lpstr>Sample Collection &amp; Handling </vt:lpstr>
      <vt:lpstr>Sample Packaging</vt:lpstr>
      <vt:lpstr>Prior to Shipping</vt:lpstr>
      <vt:lpstr>Packaging Basics</vt:lpstr>
      <vt:lpstr>Preventing Breakage and Spills</vt:lpstr>
      <vt:lpstr>Packaging</vt:lpstr>
      <vt:lpstr>Temperature Requirements</vt:lpstr>
      <vt:lpstr>Ice, Dry Ice, and Formalin</vt:lpstr>
      <vt:lpstr>Sample Shipping</vt:lpstr>
      <vt:lpstr>Diagnostic Sample Shipping</vt:lpstr>
      <vt:lpstr>Sample Shipping</vt:lpstr>
      <vt:lpstr>UN Package Certification Mark </vt:lpstr>
      <vt:lpstr>Packaging:  Category B Infectious Substances</vt:lpstr>
      <vt:lpstr>Packaging:  Category A Infectious Substances</vt:lpstr>
      <vt:lpstr> Quantity Limitations</vt:lpstr>
      <vt:lpstr>USDA-APHIS NVSL</vt:lpstr>
      <vt:lpstr>USDA-APHIS NVSL Diagnostic Sample Prioritization</vt:lpstr>
      <vt:lpstr>Carriers</vt:lpstr>
      <vt:lpstr>Resources</vt:lpstr>
      <vt:lpstr>Acknowledgments</vt:lpstr>
    </vt:vector>
  </TitlesOfParts>
  <Company>Center for Food Security and Public Health, Iowa State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Diagnostic Sampling: Overview</dc:title>
  <dc:subject>Just In Time Training Resources</dc:subject>
  <dc:creator>Amber Staumbaugh;Dan Taylor;gdvorak@mail.iastate.edu</dc:creator>
  <dc:description>Developed October 2010</dc:description>
  <cp:lastModifiedBy>Glenda Dvorak</cp:lastModifiedBy>
  <cp:revision>380</cp:revision>
  <cp:lastPrinted>2012-06-08T20:48:48Z</cp:lastPrinted>
  <dcterms:created xsi:type="dcterms:W3CDTF">2010-02-26T02:19:00Z</dcterms:created>
  <dcterms:modified xsi:type="dcterms:W3CDTF">2014-07-07T21:12:37Z</dcterms:modified>
  <cp:category>MSP Just-In-Time Training</cp:category>
</cp:coreProperties>
</file>