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18"/>
  </p:notesMasterIdLst>
  <p:handoutMasterIdLst>
    <p:handoutMasterId r:id="rId19"/>
  </p:handoutMasterIdLst>
  <p:sldIdLst>
    <p:sldId id="372" r:id="rId2"/>
    <p:sldId id="373"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80" autoAdjust="0"/>
    <p:restoredTop sz="77895" autoAdjust="0"/>
  </p:normalViewPr>
  <p:slideViewPr>
    <p:cSldViewPr>
      <p:cViewPr varScale="1">
        <p:scale>
          <a:sx n="52" d="100"/>
          <a:sy n="52" d="100"/>
        </p:scale>
        <p:origin x="-130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262"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9394" y="126770"/>
            <a:ext cx="2982119" cy="464820"/>
          </a:xfrm>
          <a:prstGeom prst="rect">
            <a:avLst/>
          </a:prstGeom>
        </p:spPr>
        <p:txBody>
          <a:bodyPr vert="horz" lIns="95136" tIns="47568" rIns="95136" bIns="47568" rtlCol="0"/>
          <a:lstStyle>
            <a:lvl1pPr algn="l">
              <a:defRPr sz="1200"/>
            </a:lvl1pPr>
          </a:lstStyle>
          <a:p>
            <a:r>
              <a:rPr lang="en-US" sz="1000" dirty="0"/>
              <a:t>Just-In-Time Training for Animal Health Emergencies</a:t>
            </a:r>
          </a:p>
        </p:txBody>
      </p:sp>
      <p:sp>
        <p:nvSpPr>
          <p:cNvPr id="3" name="Date Placeholder 2"/>
          <p:cNvSpPr>
            <a:spLocks noGrp="1"/>
          </p:cNvSpPr>
          <p:nvPr>
            <p:ph type="dt" sz="quarter" idx="1"/>
          </p:nvPr>
        </p:nvSpPr>
        <p:spPr>
          <a:xfrm>
            <a:off x="3670300" y="126770"/>
            <a:ext cx="2982119" cy="464820"/>
          </a:xfrm>
          <a:prstGeom prst="rect">
            <a:avLst/>
          </a:prstGeom>
        </p:spPr>
        <p:txBody>
          <a:bodyPr vert="horz" lIns="95136" tIns="47568" rIns="95136" bIns="47568" rtlCol="0"/>
          <a:lstStyle>
            <a:lvl1pPr algn="r">
              <a:defRPr sz="1200"/>
            </a:lvl1pPr>
          </a:lstStyle>
          <a:p>
            <a:r>
              <a:rPr lang="en-US" sz="1000" dirty="0" smtClean="0"/>
              <a:t>Cleaning and Disinfection: Vehicles</a:t>
            </a:r>
            <a:endParaRPr lang="en-US" sz="1000" dirty="0"/>
          </a:p>
        </p:txBody>
      </p:sp>
      <p:sp>
        <p:nvSpPr>
          <p:cNvPr id="4" name="Footer Placeholder 3"/>
          <p:cNvSpPr>
            <a:spLocks noGrp="1"/>
          </p:cNvSpPr>
          <p:nvPr>
            <p:ph type="ftr" sz="quarter" idx="2"/>
          </p:nvPr>
        </p:nvSpPr>
        <p:spPr>
          <a:xfrm>
            <a:off x="229394" y="8704811"/>
            <a:ext cx="2982119" cy="464820"/>
          </a:xfrm>
          <a:prstGeom prst="rect">
            <a:avLst/>
          </a:prstGeom>
        </p:spPr>
        <p:txBody>
          <a:bodyPr vert="horz" lIns="95136" tIns="47568" rIns="95136" bIns="47568" rtlCol="0" anchor="b"/>
          <a:lstStyle>
            <a:lvl1pPr algn="l">
              <a:defRPr sz="1200"/>
            </a:lvl1pPr>
          </a:lstStyle>
          <a:p>
            <a:r>
              <a:rPr lang="en-US" sz="1000" dirty="0" smtClean="0"/>
              <a:t>Multi-State Partnership for Security in Agriculture; Center for Food Security and Public Health</a:t>
            </a:r>
            <a:endParaRPr lang="en-US" sz="1000" dirty="0"/>
          </a:p>
        </p:txBody>
      </p:sp>
      <p:sp>
        <p:nvSpPr>
          <p:cNvPr id="5" name="Slide Number Placeholder 4"/>
          <p:cNvSpPr>
            <a:spLocks noGrp="1"/>
          </p:cNvSpPr>
          <p:nvPr>
            <p:ph type="sldNum" sz="quarter" idx="3"/>
          </p:nvPr>
        </p:nvSpPr>
        <p:spPr>
          <a:xfrm>
            <a:off x="3746765" y="8704811"/>
            <a:ext cx="2982119" cy="464820"/>
          </a:xfrm>
          <a:prstGeom prst="rect">
            <a:avLst/>
          </a:prstGeom>
        </p:spPr>
        <p:txBody>
          <a:bodyPr vert="horz" lIns="95136" tIns="47568" rIns="95136" bIns="47568" rtlCol="0" anchor="b"/>
          <a:lstStyle>
            <a:lvl1pPr algn="r">
              <a:defRPr sz="1200"/>
            </a:lvl1pPr>
          </a:lstStyle>
          <a:p>
            <a:r>
              <a:rPr lang="en-US" sz="1000" dirty="0" smtClean="0"/>
              <a:t>June 2011</a:t>
            </a:r>
          </a:p>
          <a:p>
            <a:fld id="{E43E7F44-CF60-445B-AADF-8F267F8193CA}" type="slidenum">
              <a:rPr lang="en-US" smtClean="0"/>
              <a:pPr/>
              <a:t>‹#›</a:t>
            </a:fld>
            <a:endParaRPr lang="en-US"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82119" cy="464820"/>
          </a:xfrm>
          <a:prstGeom prst="rect">
            <a:avLst/>
          </a:prstGeom>
        </p:spPr>
        <p:txBody>
          <a:bodyPr vert="horz" lIns="95136" tIns="47568" rIns="95136" bIns="47568" rtlCol="0"/>
          <a:lstStyle>
            <a:lvl1pPr algn="l">
              <a:defRPr sz="1200"/>
            </a:lvl1pPr>
          </a:lstStyle>
          <a:p>
            <a:endParaRPr lang="en-US"/>
          </a:p>
        </p:txBody>
      </p:sp>
      <p:sp>
        <p:nvSpPr>
          <p:cNvPr id="3" name="Date Placeholder 2"/>
          <p:cNvSpPr>
            <a:spLocks noGrp="1"/>
          </p:cNvSpPr>
          <p:nvPr>
            <p:ph type="dt" idx="1"/>
          </p:nvPr>
        </p:nvSpPr>
        <p:spPr>
          <a:xfrm>
            <a:off x="3898102" y="5"/>
            <a:ext cx="2982119" cy="464820"/>
          </a:xfrm>
          <a:prstGeom prst="rect">
            <a:avLst/>
          </a:prstGeom>
        </p:spPr>
        <p:txBody>
          <a:bodyPr vert="horz" lIns="95136" tIns="47568" rIns="95136" bIns="47568" rtlCol="0"/>
          <a:lstStyle>
            <a:lvl1pPr algn="r">
              <a:defRPr sz="12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5136" tIns="47568" rIns="95136" bIns="47568"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5136" tIns="47568" rIns="95136" bIns="4756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5136" tIns="47568" rIns="95136" bIns="47568"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5136" tIns="47568" rIns="95136" bIns="47568" rtlCol="0" anchor="b"/>
          <a:lstStyle>
            <a:lvl1pPr algn="r">
              <a:defRPr sz="12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smtClean="0"/>
              <a:t>June 2011</a:t>
            </a:r>
          </a:p>
          <a:p>
            <a:r>
              <a:rPr lang="en-US" sz="1200" kern="1200" dirty="0" smtClean="0">
                <a:solidFill>
                  <a:schemeClr val="tx1"/>
                </a:solidFill>
                <a:effectLst/>
                <a:latin typeface="Arial" pitchFamily="34" charset="0"/>
                <a:ea typeface="+mn-ea"/>
                <a:cs typeface="Arial" pitchFamily="34" charset="0"/>
              </a:rPr>
              <a:t>Cleaning and disinfection (C&amp;D) procedures are a crucial part of any animal health emergency response. The cleaning and disinfection of vehicles used during an animal health response will be necessary to prevent the spread of pathogens to other animals or locations. This Just-In-Time training presentation will discuss the steps needed to conduct C&amp;D on vehicles used during an animal disease emergency response. </a:t>
            </a:r>
            <a:endParaRPr lang="en-US" sz="1200" kern="1200" dirty="0">
              <a:solidFill>
                <a:schemeClr val="tx1"/>
              </a:solidFill>
              <a:effectLst/>
              <a:latin typeface="Arial" pitchFamily="34" charset="0"/>
              <a:ea typeface="+mn-ea"/>
              <a:cs typeface="Arial" pitchFamily="34" charset="0"/>
            </a:endParaRP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Use low pressure sprayers and scrub brushes to apply an EPA-registered disinfectant solution to all areas of the vehicle or trailer, including the bodywork, undercarriage, wheels and wheel wells. Ensure a non-corrosive disinfectant product is selected. Allow the necessary contact time for the disinfectant to work. Areas must remain “wet” with the solution throughout the needed contact time. Reapplication may be necessary. Thoroughly rinse the vehicle with clean, warm water. If possible, allow the vehicle to dry thoroughly. </a:t>
            </a:r>
          </a:p>
          <a:p>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10</a:t>
            </a:fld>
            <a:endParaRPr lang="en-US"/>
          </a:p>
        </p:txBody>
      </p:sp>
    </p:spTree>
    <p:extLst>
      <p:ext uri="{BB962C8B-B14F-4D97-AF65-F5344CB8AC3E}">
        <p14:creationId xmlns:p14="http://schemas.microsoft.com/office/powerpoint/2010/main" val="2135904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Arial" pitchFamily="34" charset="0"/>
              </a:rPr>
              <a:t>The interior of the vehicle will also need to be disinfected, especially if the driver has left the cab while on the infected premises. Remove any non-fixed items from the vehicle (e.g., floor mats). Sweep and brush away any gross debris from the cab’s interior. Wash any vehicle components that have had contact with the driver or any passengers (e.g., dashboard, steering wheel, handbrake, gear shift, seats) with warm water and a mild detergent or cleaner. Rinse the areas and items with clean, warm water. Wipe down the dashboard, steering wheel, handbrake, gear shifter, and seats with an EPA-registered disinfectant soaked cloth, keeping surfaces “wet” for the necessary contact time. Move the vehicle from the disinfection area to the holding area. Wash the concrete surface with detergent. Allow the interior of the vehicle to dry. [Photo source: Danelle Bickett-Weddle, Iowa State University]</a:t>
            </a:r>
          </a:p>
          <a:p>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11</a:t>
            </a:fld>
            <a:endParaRPr lang="en-US"/>
          </a:p>
        </p:txBody>
      </p:sp>
    </p:spTree>
    <p:extLst>
      <p:ext uri="{BB962C8B-B14F-4D97-AF65-F5344CB8AC3E}">
        <p14:creationId xmlns:p14="http://schemas.microsoft.com/office/powerpoint/2010/main" val="3758444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Following all C&amp;D procedures on the infected premises, equipment used for C&amp;D processes (e.g., brooms, rakes, shovels, brushes, hoses, sprayers) must be cleaned and disinfected before reuse or disposed of. </a:t>
            </a:r>
          </a:p>
          <a:p>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12</a:t>
            </a:fld>
            <a:endParaRPr lang="en-US"/>
          </a:p>
        </p:txBody>
      </p:sp>
    </p:spTree>
    <p:extLst>
      <p:ext uri="{BB962C8B-B14F-4D97-AF65-F5344CB8AC3E}">
        <p14:creationId xmlns:p14="http://schemas.microsoft.com/office/powerpoint/2010/main" val="2014940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Safety concerns during C&amp;D of vehicles include personnel exposure to chemical disinfectant products which can cause irritation to the skin, eyes or respiratory tract. Personnel cleaning vehicles should wear protective, waterproof clothing and appropriate personal protective equipment, (e.g., rubber gloves, eye protection) when handling, mixing and applying disinfectant solutions.</a:t>
            </a:r>
            <a:r>
              <a:rPr lang="en-US" sz="1200"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Physical hazards, such as slips, trips or falls from slippery surfaces can also occur, as can injury from</a:t>
            </a:r>
            <a:r>
              <a:rPr lang="en-US" sz="1200" kern="1200" baseline="0" dirty="0" smtClean="0">
                <a:solidFill>
                  <a:schemeClr val="tx1"/>
                </a:solidFill>
                <a:effectLst/>
                <a:latin typeface="Arial" pitchFamily="34" charset="0"/>
                <a:ea typeface="+mn-ea"/>
                <a:cs typeface="Arial" pitchFamily="34" charset="0"/>
              </a:rPr>
              <a:t> high pressure sprayers</a:t>
            </a:r>
            <a:r>
              <a:rPr lang="en-US" sz="1200" kern="1200" dirty="0" smtClean="0">
                <a:solidFill>
                  <a:schemeClr val="tx1"/>
                </a:solidFill>
                <a:effectLst/>
                <a:latin typeface="Arial" pitchFamily="34" charset="0"/>
                <a:ea typeface="+mn-ea"/>
                <a:cs typeface="Arial" pitchFamily="34" charset="0"/>
              </a:rPr>
              <a:t>. [Photo source: Travis </a:t>
            </a:r>
            <a:r>
              <a:rPr lang="en-US" sz="1200" kern="1200" dirty="0" err="1" smtClean="0">
                <a:solidFill>
                  <a:schemeClr val="tx1"/>
                </a:solidFill>
                <a:effectLst/>
                <a:latin typeface="Arial" pitchFamily="34" charset="0"/>
                <a:ea typeface="+mn-ea"/>
                <a:cs typeface="Arial" pitchFamily="34" charset="0"/>
              </a:rPr>
              <a:t>Engelhaupt</a:t>
            </a:r>
            <a:r>
              <a:rPr lang="en-US" sz="1200" kern="1200" dirty="0" smtClean="0">
                <a:solidFill>
                  <a:schemeClr val="tx1"/>
                </a:solidFill>
                <a:effectLst/>
                <a:latin typeface="Arial" pitchFamily="34" charset="0"/>
                <a:ea typeface="+mn-ea"/>
                <a:cs typeface="Arial" pitchFamily="34" charset="0"/>
              </a:rPr>
              <a:t>, Iowa State University]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13</a:t>
            </a:fld>
            <a:endParaRPr lang="en-US"/>
          </a:p>
        </p:txBody>
      </p:sp>
    </p:spTree>
    <p:extLst>
      <p:ext uri="{BB962C8B-B14F-4D97-AF65-F5344CB8AC3E}">
        <p14:creationId xmlns:p14="http://schemas.microsoft.com/office/powerpoint/2010/main" val="1956247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During vehicle C&amp;D procedures, runoff of infectious material or chemical solutions must be avoided. This is necessary to prohibit environmental impacts, since many chemical disinfectants are toxic to aquatic organisms, as well as the further spread of pathogens into the environment. </a:t>
            </a:r>
            <a:r>
              <a:rPr lang="en-US" dirty="0" smtClean="0"/>
              <a:t>[Photo source: Buddy Gaither, North Carolina</a:t>
            </a:r>
            <a:r>
              <a:rPr lang="en-US" baseline="0" dirty="0" smtClean="0"/>
              <a:t> Biosecurity Committee]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pitchFamily="34" charset="0"/>
              <a:ea typeface="+mn-ea"/>
              <a:cs typeface="Arial" pitchFamily="34" charset="0"/>
            </a:endParaRPr>
          </a:p>
          <a:p>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14</a:t>
            </a:fld>
            <a:endParaRPr lang="en-US"/>
          </a:p>
        </p:txBody>
      </p:sp>
    </p:spTree>
    <p:extLst>
      <p:ext uri="{BB962C8B-B14F-4D97-AF65-F5344CB8AC3E}">
        <p14:creationId xmlns:p14="http://schemas.microsoft.com/office/powerpoint/2010/main" val="3326776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Cleaning and disinfection of vehicles exiting or used on an infected premises will be essential during animal disease emergency situations. Attention to proper C&amp;D procedures will help to minimize the further spread of pathogens and protect personnel from exposure. </a:t>
            </a:r>
            <a:r>
              <a:rPr lang="en-US" dirty="0" smtClean="0"/>
              <a:t>Information</a:t>
            </a:r>
            <a:r>
              <a:rPr lang="en-US" baseline="0" dirty="0" smtClean="0"/>
              <a:t> in this presentation was taken from the following USDA APHIS Foreign Animal Disease Preparedness and Response Plan documents. The full version of these documents can be </a:t>
            </a:r>
            <a:r>
              <a:rPr lang="en-US" baseline="0" smtClean="0"/>
              <a:t>obtained at </a:t>
            </a:r>
            <a:r>
              <a:rPr lang="en-US" baseline="0" dirty="0" smtClean="0"/>
              <a:t>the FAD </a:t>
            </a:r>
            <a:r>
              <a:rPr lang="en-US" baseline="0" dirty="0" err="1" smtClean="0"/>
              <a:t>PReP</a:t>
            </a:r>
            <a:r>
              <a:rPr lang="en-US" baseline="0" dirty="0" smtClean="0"/>
              <a:t> website.</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15</a:t>
            </a:fld>
            <a:endParaRPr lang="en-US"/>
          </a:p>
        </p:txBody>
      </p:sp>
    </p:spTree>
    <p:extLst>
      <p:ext uri="{BB962C8B-B14F-4D97-AF65-F5344CB8AC3E}">
        <p14:creationId xmlns:p14="http://schemas.microsoft.com/office/powerpoint/2010/main" val="1472550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16</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
        <p:nvSpPr>
          <p:cNvPr id="5" name="Footer Placeholder 4"/>
          <p:cNvSpPr>
            <a:spLocks noGrp="1"/>
          </p:cNvSpPr>
          <p:nvPr>
            <p:ph type="ftr" sz="quarter" idx="10"/>
          </p:nvPr>
        </p:nvSpPr>
        <p:spPr/>
        <p:txBody>
          <a:bodyPr/>
          <a:lstStyle/>
          <a:p>
            <a:r>
              <a:rPr lang="en-US" smtClean="0"/>
              <a:t>MSP, CFSPH - 2010</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86A12B-9304-468B-9481-257CF73782ED}" type="slidenum">
              <a:rPr lang="en-US"/>
              <a:pPr fontAlgn="base">
                <a:spcBef>
                  <a:spcPct val="0"/>
                </a:spcBef>
                <a:spcAft>
                  <a:spcPct val="0"/>
                </a:spcAft>
              </a:pPr>
              <a:t>2</a:t>
            </a:fld>
            <a:endParaRPr lang="en-US"/>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Arial" pitchFamily="34" charset="0"/>
                <a:ea typeface="+mn-ea"/>
                <a:cs typeface="Arial" pitchFamily="34" charset="0"/>
              </a:rPr>
              <a:t>Vehicles used for an animal disease response can serve to transfer microorganisms to other locations and to susceptible animals. Any vehicle used on infected premises or to haul infected animals can potentially transport pathogens from one site to another. These may include personal vehicles, livestock carriers, feed trucks, milk trucks, or carcass transporters. These vehicles must be cleaned and disinfected before leaving the area. Additionally, heavy machinery used on a contaminated site (e.g., tractors, skid steers, backhoes, bulldozers) will also be grossly contaminated and require C&amp;D procedures prior to leaving the premises. Vehicle disinfection should include disinfection of both external and internal surfaces. This can be difficult however due to vehicle design and the presence of uneven surfaces on vehicles. Inclement weather conditions (e.g., cold, rain) may also make these procedures difficult. </a:t>
            </a:r>
            <a:endParaRPr lang="en-US" sz="1200" kern="1200" dirty="0">
              <a:solidFill>
                <a:schemeClr val="tx1"/>
              </a:solidFill>
              <a:effectLst/>
              <a:latin typeface="Arial" pitchFamily="34" charset="0"/>
              <a:ea typeface="+mn-ea"/>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Arial" pitchFamily="34" charset="0"/>
                <a:ea typeface="+mn-ea"/>
                <a:cs typeface="Arial" pitchFamily="34" charset="0"/>
              </a:rPr>
              <a:t>A large-scale disinfection station should be set up adjacent to or at the entrance/exit points to the infected premises. The location should be on flat terrain with an impermeable surface to help prevent fluid infiltration into the soil while allowing containment of fluids and easier cleanup of the area following procedures. The area should be large enough to house the necessary C&amp;D components such as a disinfection station, water supply, and waste water containment. The station should contain equipment (e.g., tubs, scrub brushes, power sprayers) to aid in the removal of gross debris and application of disinfection products. A running water supply, preferably warm (110</a:t>
            </a:r>
            <a:r>
              <a:rPr lang="en-US" sz="1200" kern="1200" baseline="30000" dirty="0" smtClean="0">
                <a:solidFill>
                  <a:schemeClr val="tx1"/>
                </a:solidFill>
                <a:effectLst/>
                <a:latin typeface="Arial" pitchFamily="34" charset="0"/>
                <a:ea typeface="+mn-ea"/>
                <a:cs typeface="Arial" pitchFamily="34" charset="0"/>
              </a:rPr>
              <a:t>o</a:t>
            </a:r>
            <a:r>
              <a:rPr lang="en-US" sz="1200" kern="1200" dirty="0" smtClean="0">
                <a:solidFill>
                  <a:schemeClr val="tx1"/>
                </a:solidFill>
                <a:effectLst/>
                <a:latin typeface="Arial" pitchFamily="34" charset="0"/>
                <a:ea typeface="+mn-ea"/>
                <a:cs typeface="Arial" pitchFamily="34" charset="0"/>
              </a:rPr>
              <a:t>F), should be included. </a:t>
            </a:r>
            <a:r>
              <a:rPr lang="en-US" dirty="0" smtClean="0"/>
              <a:t>[Photo from Buddy Gaither, North Carolina</a:t>
            </a:r>
            <a:r>
              <a:rPr lang="en-US" baseline="0" dirty="0" smtClean="0"/>
              <a:t> Biosecurity Committee]</a:t>
            </a:r>
            <a:endParaRPr lang="en-US" sz="1200" kern="1200" dirty="0">
              <a:solidFill>
                <a:schemeClr val="tx1"/>
              </a:solidFill>
              <a:effectLst/>
              <a:latin typeface="Arial" pitchFamily="34" charset="0"/>
              <a:ea typeface="+mn-ea"/>
              <a:cs typeface="Arial" pitchFamily="34" charset="0"/>
            </a:endParaRPr>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DB2FC9-1B28-4800-B023-42E8A3B3FA36}"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The vehicle disinfection station</a:t>
            </a:r>
            <a:r>
              <a:rPr lang="en-US" sz="1200"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area should be constructed to withstand the weight of the vehicles and heavy equipment and should be twice as big as the largest vehicle anticipated to enter. This will allow</a:t>
            </a:r>
            <a:r>
              <a:rPr lang="en-US" sz="1200"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adequate working space for personnel to conduct C&amp;D measures. A holding area should also</a:t>
            </a:r>
            <a:r>
              <a:rPr lang="en-US" sz="1200" kern="1200" baseline="0" dirty="0" smtClean="0">
                <a:solidFill>
                  <a:schemeClr val="tx1"/>
                </a:solidFill>
                <a:effectLst/>
                <a:latin typeface="Arial" pitchFamily="34" charset="0"/>
                <a:ea typeface="+mn-ea"/>
                <a:cs typeface="Arial" pitchFamily="34" charset="0"/>
              </a:rPr>
              <a:t> be established. This is an area </a:t>
            </a:r>
            <a:r>
              <a:rPr lang="en-US" sz="1200" kern="1200" dirty="0" smtClean="0">
                <a:solidFill>
                  <a:schemeClr val="tx1"/>
                </a:solidFill>
                <a:effectLst/>
                <a:latin typeface="Arial" pitchFamily="34" charset="0"/>
                <a:ea typeface="+mn-ea"/>
                <a:cs typeface="Arial" pitchFamily="34" charset="0"/>
              </a:rPr>
              <a:t>where disinfected vehicles can remain during the necessary disinfectant contact time, allowing for more efficient</a:t>
            </a:r>
            <a:r>
              <a:rPr lang="en-US" sz="1200" kern="1200" baseline="0" dirty="0" smtClean="0">
                <a:solidFill>
                  <a:schemeClr val="tx1"/>
                </a:solidFill>
                <a:effectLst/>
                <a:latin typeface="Arial" pitchFamily="34" charset="0"/>
                <a:ea typeface="+mn-ea"/>
                <a:cs typeface="Arial" pitchFamily="34" charset="0"/>
              </a:rPr>
              <a:t> progress of vehicles through the station. </a:t>
            </a:r>
            <a:r>
              <a:rPr lang="en-US" sz="1200" kern="1200" baseline="0" dirty="0" err="1" smtClean="0">
                <a:solidFill>
                  <a:schemeClr val="tx1"/>
                </a:solidFill>
                <a:effectLst/>
                <a:latin typeface="Arial" pitchFamily="34" charset="0"/>
                <a:ea typeface="+mn-ea"/>
                <a:cs typeface="Arial" pitchFamily="34" charset="0"/>
              </a:rPr>
              <a:t>Berming</a:t>
            </a:r>
            <a:r>
              <a:rPr lang="en-US" sz="1200" kern="1200" baseline="0" dirty="0" smtClean="0">
                <a:solidFill>
                  <a:schemeClr val="tx1"/>
                </a:solidFill>
                <a:effectLst/>
                <a:latin typeface="Arial" pitchFamily="34" charset="0"/>
                <a:ea typeface="+mn-ea"/>
                <a:cs typeface="Arial" pitchFamily="34" charset="0"/>
              </a:rPr>
              <a:t> materials </a:t>
            </a:r>
            <a:r>
              <a:rPr lang="en-US" sz="1200" kern="1200" dirty="0" smtClean="0">
                <a:solidFill>
                  <a:schemeClr val="tx1"/>
                </a:solidFill>
                <a:effectLst/>
                <a:latin typeface="Arial" pitchFamily="34" charset="0"/>
                <a:ea typeface="+mn-ea"/>
                <a:cs typeface="Arial" pitchFamily="34" charset="0"/>
              </a:rPr>
              <a:t>(e.g., sandbags, straw bales) </a:t>
            </a:r>
            <a:r>
              <a:rPr lang="en-US" sz="1200" kern="1200" baseline="0" dirty="0" smtClean="0">
                <a:solidFill>
                  <a:schemeClr val="tx1"/>
                </a:solidFill>
                <a:effectLst/>
                <a:latin typeface="Arial" pitchFamily="34" charset="0"/>
                <a:ea typeface="+mn-ea"/>
                <a:cs typeface="Arial" pitchFamily="34" charset="0"/>
              </a:rPr>
              <a:t>should be setup around the station to aid in containing </a:t>
            </a:r>
            <a:r>
              <a:rPr lang="en-US" sz="1200" kern="1200" dirty="0" smtClean="0">
                <a:solidFill>
                  <a:schemeClr val="tx1"/>
                </a:solidFill>
                <a:effectLst/>
                <a:latin typeface="Arial" pitchFamily="34" charset="0"/>
                <a:ea typeface="+mn-ea"/>
                <a:cs typeface="Arial" pitchFamily="34" charset="0"/>
              </a:rPr>
              <a:t>spent fluids and debris from the vehicles. Plywood  sheeting or the ramps should be placed to protect the berm materials at the entrance and exits. Identify an area and drainage procedure using a sump pump to collect spent fluids into a holding tank. For highly contagious pathogens, a framing wall, covered with plastic sheeting, around the containment base may be needed to contain the spray drift and splash. The frame should be at least as high as the tallest vehicle to be disinfected. </a:t>
            </a:r>
            <a:r>
              <a:rPr lang="en-US" dirty="0" smtClean="0"/>
              <a:t>[Photo source: Top: Canadian</a:t>
            </a:r>
            <a:r>
              <a:rPr lang="en-US" baseline="0" dirty="0" smtClean="0"/>
              <a:t> Food Inspection Service; Bottom: </a:t>
            </a:r>
            <a:r>
              <a:rPr lang="en-US" dirty="0" smtClean="0"/>
              <a:t>Buddy Gaither, North Carolina</a:t>
            </a:r>
            <a:r>
              <a:rPr lang="en-US" baseline="0" dirty="0" smtClean="0"/>
              <a:t> Biosecurity Committee]</a:t>
            </a:r>
            <a:endParaRPr lang="en-US" sz="1200" kern="1200" dirty="0">
              <a:solidFill>
                <a:schemeClr val="tx1"/>
              </a:solidFill>
              <a:effectLst/>
              <a:latin typeface="Arial" pitchFamily="34" charset="0"/>
              <a:ea typeface="+mn-ea"/>
              <a:cs typeface="Arial" pitchFamily="34" charset="0"/>
            </a:endParaRP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4</a:t>
            </a:fld>
            <a:endParaRPr lang="en-US"/>
          </a:p>
        </p:txBody>
      </p:sp>
    </p:spTree>
    <p:extLst>
      <p:ext uri="{BB962C8B-B14F-4D97-AF65-F5344CB8AC3E}">
        <p14:creationId xmlns:p14="http://schemas.microsoft.com/office/powerpoint/2010/main" val="3778775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The preparation and application of disinfectant solutions must be in accordance with product label directions. Only EPA-registered or approved products should be used. Fresh solutions should be prepared prior to use; some disinfectant solutions may only be active for the same day of preparation. Failure to make fresh solutions may result in using a product that has reduced efficacy. The use of test kits can help to determine whether any chemical degradation of the disinfectant’s active ingredients has occurred and that diluted solutions contain the necessary amount of active ingredient. </a:t>
            </a:r>
            <a:r>
              <a:rPr lang="en-US" baseline="0" dirty="0" smtClean="0"/>
              <a:t>As a rough estimate, 1 gallon of solution will cover approximately 100-150 square feet. </a:t>
            </a:r>
            <a:r>
              <a:rPr lang="en-US" dirty="0" smtClean="0"/>
              <a:t>[Photo</a:t>
            </a:r>
            <a:r>
              <a:rPr lang="en-US" baseline="0" dirty="0" smtClean="0"/>
              <a:t> source: Top: Carla Huston, Mississippi State University; Top: Teresa Robinson, USDA]</a:t>
            </a: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C77ADA-EB6C-4BB4-995B-9C16832BAA7E}"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Arial" pitchFamily="34" charset="0"/>
                <a:ea typeface="+mn-ea"/>
                <a:cs typeface="Arial" pitchFamily="34" charset="0"/>
              </a:rPr>
              <a:t>During C&amp;D procedures, biosecurity work zones must be maintained to prevent the spread of microorganisms. As a review, the 3 work zones of a response are the Hot Zone (Exclusion Zone), the Warm Zone (Contamination Reduction Zone), and the Cold Zone (Support Zone). </a:t>
            </a:r>
          </a:p>
          <a:p>
            <a:pPr marL="171450" lvl="0" indent="-171450">
              <a:buFont typeface="Arial" pitchFamily="34" charset="0"/>
              <a:buChar char="•"/>
            </a:pPr>
            <a:r>
              <a:rPr lang="en-US" sz="1200" kern="1200" dirty="0" smtClean="0">
                <a:solidFill>
                  <a:schemeClr val="tx1"/>
                </a:solidFill>
                <a:effectLst/>
                <a:latin typeface="Arial" pitchFamily="34" charset="0"/>
                <a:ea typeface="+mn-ea"/>
                <a:cs typeface="Arial" pitchFamily="34" charset="0"/>
              </a:rPr>
              <a:t>The </a:t>
            </a:r>
            <a:r>
              <a:rPr lang="en-US" sz="1200" b="1" kern="1200" dirty="0" smtClean="0">
                <a:solidFill>
                  <a:schemeClr val="tx1"/>
                </a:solidFill>
                <a:effectLst/>
                <a:latin typeface="Arial" pitchFamily="34" charset="0"/>
                <a:ea typeface="+mn-ea"/>
                <a:cs typeface="Arial" pitchFamily="34" charset="0"/>
              </a:rPr>
              <a:t>Hot Zone - Exclusion Zone (EZ) </a:t>
            </a:r>
            <a:r>
              <a:rPr lang="en-US" sz="1200" kern="1200" dirty="0" smtClean="0">
                <a:solidFill>
                  <a:schemeClr val="tx1"/>
                </a:solidFill>
                <a:effectLst/>
                <a:latin typeface="Arial" pitchFamily="34" charset="0"/>
                <a:ea typeface="+mn-ea"/>
                <a:cs typeface="Arial" pitchFamily="34" charset="0"/>
              </a:rPr>
              <a:t>is the high-risk area where infected animals were housed and is potentially contaminated and considered unsafe. PPE must be worn. Initial decontamination and disinfection of vehicles begins here prior to exiting.</a:t>
            </a:r>
          </a:p>
          <a:p>
            <a:pPr marL="171450" lvl="0" indent="-171450">
              <a:buFont typeface="Arial" pitchFamily="34" charset="0"/>
              <a:buChar char="•"/>
            </a:pPr>
            <a:r>
              <a:rPr lang="en-US" sz="1200" kern="1200" dirty="0" smtClean="0">
                <a:solidFill>
                  <a:schemeClr val="tx1"/>
                </a:solidFill>
                <a:effectLst/>
                <a:latin typeface="Arial" pitchFamily="34" charset="0"/>
                <a:ea typeface="+mn-ea"/>
                <a:cs typeface="Arial" pitchFamily="34" charset="0"/>
              </a:rPr>
              <a:t>The </a:t>
            </a:r>
            <a:r>
              <a:rPr lang="en-US" sz="1200" b="1" kern="1200" dirty="0" smtClean="0">
                <a:solidFill>
                  <a:schemeClr val="tx1"/>
                </a:solidFill>
                <a:effectLst/>
                <a:latin typeface="Arial" pitchFamily="34" charset="0"/>
                <a:ea typeface="+mn-ea"/>
                <a:cs typeface="Arial" pitchFamily="34" charset="0"/>
              </a:rPr>
              <a:t>Warm Zone - Contamination Reduction Zone (CRZ)</a:t>
            </a:r>
            <a:r>
              <a:rPr lang="en-US" sz="1200" kern="1200" dirty="0" smtClean="0">
                <a:solidFill>
                  <a:schemeClr val="tx1"/>
                </a:solidFill>
                <a:effectLst/>
                <a:latin typeface="Arial" pitchFamily="34" charset="0"/>
                <a:ea typeface="+mn-ea"/>
                <a:cs typeface="Arial" pitchFamily="34" charset="0"/>
              </a:rPr>
              <a:t> is also a high risk area due to the potential of exposure to pathogens and chemical disinfectants. All personnel are required to wear full PPE. Final decontamination and disinfection as well as final doffing of PPE occur in the Decontamination Corridor of the Warm Zone-Contamination Reduction Zone (CRZ). </a:t>
            </a:r>
          </a:p>
          <a:p>
            <a:pPr marL="171450" lvl="0" indent="-171450">
              <a:buFont typeface="Arial" pitchFamily="34" charset="0"/>
              <a:buChar char="•"/>
            </a:pPr>
            <a:r>
              <a:rPr lang="en-US" sz="1200" b="1" kern="1200" dirty="0" smtClean="0">
                <a:solidFill>
                  <a:schemeClr val="tx1"/>
                </a:solidFill>
                <a:effectLst/>
                <a:latin typeface="Arial" pitchFamily="34" charset="0"/>
                <a:ea typeface="+mn-ea"/>
                <a:cs typeface="Arial" pitchFamily="34" charset="0"/>
              </a:rPr>
              <a:t>Cold Zone - Support Zone (SZ):</a:t>
            </a:r>
            <a:r>
              <a:rPr lang="en-US" sz="1200" kern="1200" dirty="0" smtClean="0">
                <a:solidFill>
                  <a:schemeClr val="tx1"/>
                </a:solidFill>
                <a:effectLst/>
                <a:latin typeface="Arial" pitchFamily="34" charset="0"/>
                <a:ea typeface="+mn-ea"/>
                <a:cs typeface="Arial" pitchFamily="34" charset="0"/>
              </a:rPr>
              <a:t> This is the “cleanest” work zone with the lowest relative risk of exposure to pathogens and other hazards such as decontamination chemicals. Contaminated articles and equipment are prohibited in this area. Decontamination activities are also prohibited.</a:t>
            </a:r>
          </a:p>
          <a:p>
            <a:pPr marL="171450" lvl="0" indent="-171450">
              <a:buFont typeface="Arial" pitchFamily="34" charset="0"/>
              <a:buChar char="•"/>
            </a:pPr>
            <a:r>
              <a:rPr lang="en-US" sz="1200" kern="1200" dirty="0" smtClean="0">
                <a:solidFill>
                  <a:schemeClr val="tx1"/>
                </a:solidFill>
                <a:effectLst/>
                <a:latin typeface="Arial" pitchFamily="34" charset="0"/>
                <a:ea typeface="+mn-ea"/>
                <a:cs typeface="Arial" pitchFamily="34" charset="0"/>
              </a:rPr>
              <a:t>A </a:t>
            </a:r>
            <a:r>
              <a:rPr lang="en-US" sz="1200" b="1" kern="1200" dirty="0" err="1" smtClean="0">
                <a:solidFill>
                  <a:schemeClr val="tx1"/>
                </a:solidFill>
                <a:effectLst/>
                <a:latin typeface="Arial" pitchFamily="34" charset="0"/>
                <a:ea typeface="+mn-ea"/>
                <a:cs typeface="Arial" pitchFamily="34" charset="0"/>
              </a:rPr>
              <a:t>Decon</a:t>
            </a:r>
            <a:r>
              <a:rPr lang="en-US" sz="1200" b="1" kern="1200" dirty="0" smtClean="0">
                <a:solidFill>
                  <a:schemeClr val="tx1"/>
                </a:solidFill>
                <a:effectLst/>
                <a:latin typeface="Arial" pitchFamily="34" charset="0"/>
                <a:ea typeface="+mn-ea"/>
                <a:cs typeface="Arial" pitchFamily="34" charset="0"/>
              </a:rPr>
              <a:t> (Decontamination) Corridor</a:t>
            </a:r>
            <a:r>
              <a:rPr lang="en-US" sz="1200" kern="1200" dirty="0" smtClean="0">
                <a:solidFill>
                  <a:schemeClr val="tx1"/>
                </a:solidFill>
                <a:effectLst/>
                <a:latin typeface="Arial" pitchFamily="34" charset="0"/>
                <a:ea typeface="+mn-ea"/>
                <a:cs typeface="Arial" pitchFamily="34" charset="0"/>
              </a:rPr>
              <a:t> runs between the Hot Zone-Exclusion Zone and the Warm Zone-Contamination Reduction Zone. Decontamination of vehicles occurs along this corridor with the goal of decreasing the level of contamination as vehicles move toward the Cold Zone. </a:t>
            </a:r>
          </a:p>
          <a:p>
            <a:r>
              <a:rPr lang="en-US" sz="1200" kern="1200" dirty="0" smtClean="0">
                <a:solidFill>
                  <a:schemeClr val="tx1"/>
                </a:solidFill>
                <a:effectLst/>
                <a:latin typeface="Arial" pitchFamily="34" charset="0"/>
                <a:ea typeface="+mn-ea"/>
                <a:cs typeface="Arial" pitchFamily="34" charset="0"/>
              </a:rPr>
              <a:t>The size (i.e., width) of these zones will vary with the scale of activities required. The use of plastic tape can help in differentiating the various zones. [Graphic illustration:</a:t>
            </a:r>
            <a:r>
              <a:rPr lang="en-US" sz="1200" kern="1200" baseline="0" dirty="0" smtClean="0">
                <a:solidFill>
                  <a:schemeClr val="tx1"/>
                </a:solidFill>
                <a:effectLst/>
                <a:latin typeface="Arial" pitchFamily="34" charset="0"/>
                <a:ea typeface="+mn-ea"/>
                <a:cs typeface="Arial" pitchFamily="34" charset="0"/>
              </a:rPr>
              <a:t> Andrew Kingsbury, Iowa State University]</a:t>
            </a:r>
            <a:endParaRPr lang="en-US" sz="120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CA14255A-7794-4D3D-B6F2-612A3A7DD04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Arial" pitchFamily="34" charset="0"/>
              </a:rPr>
              <a:t>The cleaning and disinfection of vehicles should be carried out in a systematic manner to ensure proper disinfection. All exterior and interior surfaces must be addressed. The basic C&amp;D protocol, regardless of item involves a cleaning step, which includes dry cleaning followed by a thorough wash and rinse. This is followed by a disinfection step, which includes disinfectant application, appropriate contact time, followed by rinsing and drying. When possible, drying of the vehicle between the cleaning and disinfection steps should occur. Disinfectant should be reapplied as necessary to keep the surfaces wet for the required contact time. Spent fluids and debris should be contained and removed from the area, which can be difficult. [Graphic Illustration: Andrew Kingsbury,</a:t>
            </a:r>
            <a:r>
              <a:rPr lang="en-US" sz="1200" kern="1200" baseline="0" dirty="0" smtClean="0">
                <a:solidFill>
                  <a:schemeClr val="tx1"/>
                </a:solidFill>
                <a:effectLst/>
                <a:latin typeface="Arial" pitchFamily="34" charset="0"/>
                <a:ea typeface="+mn-ea"/>
                <a:cs typeface="Arial" pitchFamily="34" charset="0"/>
              </a:rPr>
              <a:t> Iowa State University]</a:t>
            </a:r>
            <a:endParaRPr lang="en-US" sz="1200" kern="1200" dirty="0" smtClean="0">
              <a:solidFill>
                <a:schemeClr val="tx1"/>
              </a:solidFill>
              <a:effectLst/>
              <a:latin typeface="Arial" pitchFamily="34" charset="0"/>
              <a:ea typeface="+mn-ea"/>
              <a:cs typeface="Arial" pitchFamily="34" charset="0"/>
            </a:endParaRP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7</a:t>
            </a:fld>
            <a:endParaRPr lang="en-US"/>
          </a:p>
        </p:txBody>
      </p:sp>
    </p:spTree>
    <p:extLst>
      <p:ext uri="{BB962C8B-B14F-4D97-AF65-F5344CB8AC3E}">
        <p14:creationId xmlns:p14="http://schemas.microsoft.com/office/powerpoint/2010/main" val="27541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Arial" pitchFamily="34" charset="0"/>
              </a:rPr>
              <a:t>Begin the C&amp;D procedure by dry cleaning the vehicle. Use brooms, shovels, manure forks, brushes, or mechanical scrapers, to remove all visible organic material from the vehicle’s exterior. Remove any deposits of mud and straw from the wheels, wheel wells, tires, mudguards, and exposed chassis of the vehicle. Dispose of the gross debris in an appropriate, </a:t>
            </a:r>
            <a:r>
              <a:rPr lang="en-US" sz="1200" kern="1200" dirty="0" err="1" smtClean="0">
                <a:solidFill>
                  <a:schemeClr val="tx1"/>
                </a:solidFill>
                <a:effectLst/>
                <a:latin typeface="Arial" pitchFamily="34" charset="0"/>
                <a:ea typeface="+mn-ea"/>
                <a:cs typeface="Arial" pitchFamily="34" charset="0"/>
              </a:rPr>
              <a:t>biosecure</a:t>
            </a:r>
            <a:r>
              <a:rPr lang="en-US" sz="1200" kern="1200" dirty="0" smtClean="0">
                <a:solidFill>
                  <a:schemeClr val="tx1"/>
                </a:solidFill>
                <a:effectLst/>
                <a:latin typeface="Arial" pitchFamily="34" charset="0"/>
                <a:ea typeface="+mn-ea"/>
                <a:cs typeface="Arial" pitchFamily="34" charset="0"/>
              </a:rPr>
              <a:t> manner. Take</a:t>
            </a:r>
            <a:r>
              <a:rPr lang="en-US" sz="1200" kern="1200" baseline="0" dirty="0" smtClean="0">
                <a:solidFill>
                  <a:schemeClr val="tx1"/>
                </a:solidFill>
                <a:effectLst/>
                <a:latin typeface="Arial" pitchFamily="34" charset="0"/>
                <a:ea typeface="+mn-ea"/>
                <a:cs typeface="Arial" pitchFamily="34" charset="0"/>
              </a:rPr>
              <a:t> any removable items out of the vehicle interior for subsequent C&amp;D. [Photo source: Top: Renee Dewell, Iowa State University; Bottom: </a:t>
            </a:r>
            <a:r>
              <a:rPr lang="en-US" sz="1200" kern="1200" baseline="0" dirty="0" err="1" smtClean="0">
                <a:solidFill>
                  <a:schemeClr val="tx1"/>
                </a:solidFill>
                <a:effectLst/>
                <a:latin typeface="Arial" pitchFamily="34" charset="0"/>
                <a:ea typeface="+mn-ea"/>
                <a:cs typeface="Arial" pitchFamily="34" charset="0"/>
              </a:rPr>
              <a:t>Tegwin</a:t>
            </a:r>
            <a:r>
              <a:rPr lang="en-US" sz="1200" kern="1200" baseline="0" dirty="0" smtClean="0">
                <a:solidFill>
                  <a:schemeClr val="tx1"/>
                </a:solidFill>
                <a:effectLst/>
                <a:latin typeface="Arial" pitchFamily="34" charset="0"/>
                <a:ea typeface="+mn-ea"/>
                <a:cs typeface="Arial" pitchFamily="34" charset="0"/>
              </a:rPr>
              <a:t> Taylor, Iowa State University]</a:t>
            </a:r>
            <a:endParaRPr lang="en-US" sz="1200" kern="1200" dirty="0" smtClean="0">
              <a:solidFill>
                <a:schemeClr val="tx1"/>
              </a:solidFill>
              <a:effectLst/>
              <a:latin typeface="Arial" pitchFamily="34" charset="0"/>
              <a:ea typeface="+mn-ea"/>
              <a:cs typeface="Arial" pitchFamily="34" charset="0"/>
            </a:endParaRP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8</a:t>
            </a:fld>
            <a:endParaRPr lang="en-US"/>
          </a:p>
        </p:txBody>
      </p:sp>
    </p:spTree>
    <p:extLst>
      <p:ext uri="{BB962C8B-B14F-4D97-AF65-F5344CB8AC3E}">
        <p14:creationId xmlns:p14="http://schemas.microsoft.com/office/powerpoint/2010/main" val="266919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Arial" pitchFamily="34" charset="0"/>
              </a:rPr>
              <a:t>Wash the vehicle and items removed from the vehicle with detergent and warm water (110 </a:t>
            </a:r>
            <a:r>
              <a:rPr lang="en-US" sz="1200" kern="1200" baseline="30000" dirty="0" err="1" smtClean="0">
                <a:solidFill>
                  <a:schemeClr val="tx1"/>
                </a:solidFill>
                <a:effectLst/>
                <a:latin typeface="Arial" pitchFamily="34" charset="0"/>
                <a:ea typeface="+mn-ea"/>
                <a:cs typeface="Arial" pitchFamily="34" charset="0"/>
              </a:rPr>
              <a:t>o</a:t>
            </a:r>
            <a:r>
              <a:rPr lang="en-US" sz="1200" kern="1200" dirty="0" err="1" smtClean="0">
                <a:solidFill>
                  <a:schemeClr val="tx1"/>
                </a:solidFill>
                <a:effectLst/>
                <a:latin typeface="Arial" pitchFamily="34" charset="0"/>
                <a:ea typeface="+mn-ea"/>
                <a:cs typeface="Arial" pitchFamily="34" charset="0"/>
              </a:rPr>
              <a:t>F</a:t>
            </a:r>
            <a:r>
              <a:rPr lang="en-US" sz="1200" kern="1200" dirty="0" smtClean="0">
                <a:solidFill>
                  <a:schemeClr val="tx1"/>
                </a:solidFill>
                <a:effectLst/>
                <a:latin typeface="Arial" pitchFamily="34" charset="0"/>
                <a:ea typeface="+mn-ea"/>
                <a:cs typeface="Arial" pitchFamily="34" charset="0"/>
              </a:rPr>
              <a:t>). Areas with debris that is difficult to remove with simple washing may need presoaking with detergent and water. A degreaser may also be needed to remove any oils or exudates. High pressure water and detergent can be very effective for removing heavy accumulations of urine and feces. However, in cases of highly infectious or zoonotic pathogens, high pressure systems should be avoided or used with caution to avoid dispersal of the pathogen or risk to the applicator. Rinse the vehicle in clean, warm water and allow the vehicle to sit for 5–10 minutes to allow the residual rinse water to drip off. [Photo source: Top: Canadian Food Inspection Agency; Bottom: </a:t>
            </a:r>
            <a:r>
              <a:rPr lang="en-US" dirty="0" smtClean="0"/>
              <a:t>Buddy Gaither, North Carolina</a:t>
            </a:r>
            <a:r>
              <a:rPr lang="en-US" baseline="0" dirty="0" smtClean="0"/>
              <a:t> Biosecurity Committee]</a:t>
            </a:r>
            <a:endParaRPr lang="en-US" sz="1200" kern="1200" dirty="0" smtClean="0">
              <a:solidFill>
                <a:schemeClr val="tx1"/>
              </a:solidFill>
              <a:effectLst/>
              <a:latin typeface="Arial" pitchFamily="34" charset="0"/>
              <a:ea typeface="+mn-ea"/>
              <a:cs typeface="Arial" pitchFamily="34" charset="0"/>
            </a:endParaRPr>
          </a:p>
          <a:p>
            <a:endParaRPr lang="en-US" sz="1200" kern="1200" dirty="0" smtClean="0">
              <a:solidFill>
                <a:schemeClr val="tx1"/>
              </a:solidFill>
              <a:effectLst/>
              <a:latin typeface="Arial" pitchFamily="34" charset="0"/>
              <a:ea typeface="+mn-ea"/>
              <a:cs typeface="Arial" pitchFamily="34" charset="0"/>
            </a:endParaRPr>
          </a:p>
          <a:p>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9</a:t>
            </a:fld>
            <a:endParaRPr lang="en-US"/>
          </a:p>
        </p:txBody>
      </p:sp>
    </p:spTree>
    <p:extLst>
      <p:ext uri="{BB962C8B-B14F-4D97-AF65-F5344CB8AC3E}">
        <p14:creationId xmlns:p14="http://schemas.microsoft.com/office/powerpoint/2010/main" val="47527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Cleaning and Disinfection: Vehicles</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Vehicles</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Vehicles</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Vehicles</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Vehicles</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Vehicles</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Cleaning and Disinfection: Vehicles</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Vehicles</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Vehicles</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adprep.lmi.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smtClean="0"/>
              <a:t>Cleaning and Disinfection</a:t>
            </a:r>
            <a:endParaRPr lang="en-US" dirty="0"/>
          </a:p>
        </p:txBody>
      </p:sp>
      <p:sp>
        <p:nvSpPr>
          <p:cNvPr id="3075" name="Rectangle 3"/>
          <p:cNvSpPr>
            <a:spLocks noGrp="1" noChangeArrowheads="1"/>
          </p:cNvSpPr>
          <p:nvPr>
            <p:ph type="subTitle" idx="1"/>
          </p:nvPr>
        </p:nvSpPr>
        <p:spPr/>
        <p:txBody>
          <a:bodyPr/>
          <a:lstStyle/>
          <a:p>
            <a:r>
              <a:rPr lang="en-US" dirty="0" smtClean="0"/>
              <a:t>Vehicles</a:t>
            </a:r>
            <a:endParaRPr lang="en-US" dirty="0"/>
          </a:p>
        </p:txBody>
      </p:sp>
    </p:spTree>
    <p:extLst>
      <p:ext uri="{BB962C8B-B14F-4D97-AF65-F5344CB8AC3E}">
        <p14:creationId xmlns:p14="http://schemas.microsoft.com/office/powerpoint/2010/main" val="3929624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Vehicle Exterior: </a:t>
            </a:r>
            <a:r>
              <a:rPr lang="en-US" dirty="0" smtClean="0"/>
              <a:t>Disinfect</a:t>
            </a:r>
            <a:endParaRPr lang="en-US" dirty="0"/>
          </a:p>
        </p:txBody>
      </p:sp>
      <p:sp>
        <p:nvSpPr>
          <p:cNvPr id="3" name="Content Placeholder 2"/>
          <p:cNvSpPr>
            <a:spLocks noGrp="1"/>
          </p:cNvSpPr>
          <p:nvPr>
            <p:ph idx="1"/>
          </p:nvPr>
        </p:nvSpPr>
        <p:spPr/>
        <p:txBody>
          <a:bodyPr/>
          <a:lstStyle/>
          <a:p>
            <a:r>
              <a:rPr lang="en-US" dirty="0" smtClean="0"/>
              <a:t>Apply disinfectant</a:t>
            </a:r>
          </a:p>
          <a:p>
            <a:pPr lvl="1"/>
            <a:r>
              <a:rPr lang="en-US" dirty="0" smtClean="0"/>
              <a:t>Low pressure spray, scrub brushes</a:t>
            </a:r>
          </a:p>
          <a:p>
            <a:pPr lvl="1"/>
            <a:r>
              <a:rPr lang="en-US" dirty="0" smtClean="0"/>
              <a:t>EPA-registered product</a:t>
            </a:r>
          </a:p>
          <a:p>
            <a:pPr lvl="1"/>
            <a:r>
              <a:rPr lang="en-US" dirty="0" smtClean="0"/>
              <a:t>Non-corrosive product</a:t>
            </a:r>
          </a:p>
          <a:p>
            <a:pPr lvl="1"/>
            <a:r>
              <a:rPr lang="en-US" dirty="0" smtClean="0"/>
              <a:t>Allow necessary contact time</a:t>
            </a:r>
          </a:p>
          <a:p>
            <a:pPr lvl="1"/>
            <a:r>
              <a:rPr lang="en-US" dirty="0" smtClean="0"/>
              <a:t>Reapply as needed</a:t>
            </a:r>
          </a:p>
          <a:p>
            <a:pPr lvl="1"/>
            <a:r>
              <a:rPr lang="en-US" dirty="0" smtClean="0"/>
              <a:t>Rinse with clean, warm water</a:t>
            </a:r>
          </a:p>
          <a:p>
            <a:r>
              <a:rPr lang="en-US" dirty="0" smtClean="0"/>
              <a:t>Allow vehicle to dry thoroughly</a:t>
            </a:r>
          </a:p>
          <a:p>
            <a:pPr lvl="1"/>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Vehicles</a:t>
            </a:r>
            <a:endParaRPr lang="en-US" dirty="0"/>
          </a:p>
        </p:txBody>
      </p:sp>
    </p:spTree>
    <p:extLst>
      <p:ext uri="{BB962C8B-B14F-4D97-AF65-F5344CB8AC3E}">
        <p14:creationId xmlns:p14="http://schemas.microsoft.com/office/powerpoint/2010/main" val="2194244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Vehicle Interior</a:t>
            </a:r>
            <a:endParaRPr lang="en-US" dirty="0"/>
          </a:p>
        </p:txBody>
      </p:sp>
      <p:sp>
        <p:nvSpPr>
          <p:cNvPr id="3" name="Content Placeholder 2"/>
          <p:cNvSpPr>
            <a:spLocks noGrp="1"/>
          </p:cNvSpPr>
          <p:nvPr>
            <p:ph idx="1"/>
          </p:nvPr>
        </p:nvSpPr>
        <p:spPr>
          <a:xfrm>
            <a:off x="457200" y="1600200"/>
            <a:ext cx="5486400" cy="4648200"/>
          </a:xfrm>
        </p:spPr>
        <p:txBody>
          <a:bodyPr>
            <a:normAutofit fontScale="92500"/>
          </a:bodyPr>
          <a:lstStyle/>
          <a:p>
            <a:r>
              <a:rPr lang="en-US" dirty="0" smtClean="0"/>
              <a:t>Remove non-fixed items</a:t>
            </a:r>
          </a:p>
          <a:p>
            <a:r>
              <a:rPr lang="en-US" dirty="0" smtClean="0"/>
              <a:t>Sweep away gross debris</a:t>
            </a:r>
          </a:p>
          <a:p>
            <a:r>
              <a:rPr lang="en-US" dirty="0" smtClean="0"/>
              <a:t>Wash, rinse and dry</a:t>
            </a:r>
          </a:p>
          <a:p>
            <a:r>
              <a:rPr lang="en-US" dirty="0" smtClean="0"/>
              <a:t>Wipe EPA-registered disinfectant</a:t>
            </a:r>
          </a:p>
          <a:p>
            <a:pPr lvl="1"/>
            <a:r>
              <a:rPr lang="en-US" dirty="0" smtClean="0"/>
              <a:t>Keep surfaces “wet” </a:t>
            </a:r>
            <a:br>
              <a:rPr lang="en-US" dirty="0" smtClean="0"/>
            </a:br>
            <a:r>
              <a:rPr lang="en-US" dirty="0" smtClean="0"/>
              <a:t>during contact time</a:t>
            </a:r>
          </a:p>
          <a:p>
            <a:r>
              <a:rPr lang="en-US" dirty="0" smtClean="0"/>
              <a:t>Allow interior to dry</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Cleaning and Disinfection: Vehicles</a:t>
            </a:r>
            <a:endParaRPr lang="en-US" dirty="0"/>
          </a:p>
        </p:txBody>
      </p:sp>
      <p:pic>
        <p:nvPicPr>
          <p:cNvPr id="1026" name="Picture 2" descr="H:\CFSPH\MSP Just-In-Time\02-Working Files\5-CleaningDisinfection-Breakouts\Photos\Clean area frontseat_D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600200"/>
            <a:ext cx="2743200" cy="3657600"/>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850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C&amp;D Equipment</a:t>
            </a:r>
            <a:endParaRPr lang="en-US" dirty="0"/>
          </a:p>
        </p:txBody>
      </p:sp>
      <p:sp>
        <p:nvSpPr>
          <p:cNvPr id="3" name="Content Placeholder 2"/>
          <p:cNvSpPr>
            <a:spLocks noGrp="1"/>
          </p:cNvSpPr>
          <p:nvPr>
            <p:ph idx="1"/>
          </p:nvPr>
        </p:nvSpPr>
        <p:spPr>
          <a:xfrm>
            <a:off x="457200" y="1600200"/>
            <a:ext cx="4648200" cy="4648200"/>
          </a:xfrm>
        </p:spPr>
        <p:txBody>
          <a:bodyPr>
            <a:normAutofit/>
          </a:bodyPr>
          <a:lstStyle/>
          <a:p>
            <a:r>
              <a:rPr lang="en-US" dirty="0" smtClean="0"/>
              <a:t>Equipment used </a:t>
            </a:r>
            <a:br>
              <a:rPr lang="en-US" dirty="0" smtClean="0"/>
            </a:br>
            <a:r>
              <a:rPr lang="en-US" dirty="0" smtClean="0"/>
              <a:t>for C&amp;D tasks </a:t>
            </a:r>
            <a:br>
              <a:rPr lang="en-US" dirty="0" smtClean="0"/>
            </a:br>
            <a:r>
              <a:rPr lang="en-US" dirty="0" smtClean="0"/>
              <a:t>must also be</a:t>
            </a:r>
          </a:p>
          <a:p>
            <a:pPr lvl="1"/>
            <a:r>
              <a:rPr lang="en-US" dirty="0" smtClean="0"/>
              <a:t>Cleaned and disinfected </a:t>
            </a:r>
            <a:br>
              <a:rPr lang="en-US" dirty="0" smtClean="0"/>
            </a:br>
            <a:r>
              <a:rPr lang="en-US" dirty="0" smtClean="0"/>
              <a:t>before reuse</a:t>
            </a:r>
          </a:p>
          <a:p>
            <a:pPr lvl="1"/>
            <a:r>
              <a:rPr lang="en-US" dirty="0" smtClean="0"/>
              <a:t>OR</a:t>
            </a:r>
          </a:p>
          <a:p>
            <a:pPr lvl="1"/>
            <a:r>
              <a:rPr lang="en-US" dirty="0" smtClean="0"/>
              <a:t>Properly disposed of </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Vehicles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300" y="1600200"/>
            <a:ext cx="4000500" cy="2667000"/>
          </a:xfrm>
          <a:prstGeom prst="rect">
            <a:avLst/>
          </a:prstGeom>
          <a:solidFill>
            <a:srgbClr val="F47D5A"/>
          </a:solidFill>
          <a:ln w="28575">
            <a:solidFill>
              <a:srgbClr val="F47D5A"/>
            </a:solidFill>
          </a:ln>
        </p:spPr>
      </p:pic>
    </p:spTree>
    <p:extLst>
      <p:ext uri="{BB962C8B-B14F-4D97-AF65-F5344CB8AC3E}">
        <p14:creationId xmlns:p14="http://schemas.microsoft.com/office/powerpoint/2010/main" val="1744083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p:txBody>
          <a:bodyPr>
            <a:normAutofit lnSpcReduction="10000"/>
          </a:bodyPr>
          <a:lstStyle/>
          <a:p>
            <a:r>
              <a:rPr lang="en-US" dirty="0"/>
              <a:t>Chemical Hazards</a:t>
            </a:r>
          </a:p>
          <a:p>
            <a:pPr lvl="1"/>
            <a:r>
              <a:rPr lang="en-US" dirty="0"/>
              <a:t>Skin, eye, respiratory </a:t>
            </a:r>
            <a:br>
              <a:rPr lang="en-US" dirty="0"/>
            </a:br>
            <a:r>
              <a:rPr lang="en-US" dirty="0"/>
              <a:t>irritation</a:t>
            </a:r>
          </a:p>
          <a:p>
            <a:r>
              <a:rPr lang="en-US" dirty="0" smtClean="0"/>
              <a:t>Physical </a:t>
            </a:r>
            <a:r>
              <a:rPr lang="en-US" dirty="0"/>
              <a:t>Hazards</a:t>
            </a:r>
          </a:p>
          <a:p>
            <a:pPr lvl="1"/>
            <a:r>
              <a:rPr lang="en-US" dirty="0"/>
              <a:t>Slips, trips, falls</a:t>
            </a:r>
          </a:p>
          <a:p>
            <a:pPr lvl="1"/>
            <a:r>
              <a:rPr lang="en-US" dirty="0" smtClean="0"/>
              <a:t>High </a:t>
            </a:r>
            <a:r>
              <a:rPr lang="en-US" dirty="0"/>
              <a:t>pressure sprayer</a:t>
            </a:r>
          </a:p>
          <a:p>
            <a:r>
              <a:rPr lang="en-US" dirty="0"/>
              <a:t>Personal Protective</a:t>
            </a:r>
            <a:br>
              <a:rPr lang="en-US" dirty="0"/>
            </a:br>
            <a:r>
              <a:rPr lang="en-US" dirty="0"/>
              <a:t>Equipment (PPE)</a:t>
            </a:r>
          </a:p>
          <a:p>
            <a:pPr lvl="1"/>
            <a:r>
              <a:rPr lang="en-US" dirty="0"/>
              <a:t>Gloves, masks, </a:t>
            </a:r>
            <a:r>
              <a:rPr lang="en-US" dirty="0" smtClean="0"/>
              <a:t>eyes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Vehicles</a:t>
            </a:r>
            <a:endParaRPr lang="en-US" dirty="0"/>
          </a:p>
        </p:txBody>
      </p:sp>
      <p:pic>
        <p:nvPicPr>
          <p:cNvPr id="6" name="Picture 1" descr="\\ITSCS028\cfsph$\groups\CFSPH\Vet Accred\CourseDevelopment\PPE\Assets\ppe_0060_080219_gogg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0090" y="1600200"/>
            <a:ext cx="3136710" cy="2591364"/>
          </a:xfrm>
          <a:prstGeom prst="rect">
            <a:avLst/>
          </a:prstGeom>
          <a:solidFill>
            <a:srgbClr val="F26336"/>
          </a:solidFill>
          <a:ln w="28575">
            <a:solidFill>
              <a:srgbClr val="F47D5A"/>
            </a:solidFill>
          </a:ln>
        </p:spPr>
      </p:pic>
    </p:spTree>
    <p:extLst>
      <p:ext uri="{BB962C8B-B14F-4D97-AF65-F5344CB8AC3E}">
        <p14:creationId xmlns:p14="http://schemas.microsoft.com/office/powerpoint/2010/main" val="2462739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Hazards</a:t>
            </a:r>
            <a:endParaRPr lang="en-US" dirty="0"/>
          </a:p>
        </p:txBody>
      </p:sp>
      <p:sp>
        <p:nvSpPr>
          <p:cNvPr id="3" name="Content Placeholder 2"/>
          <p:cNvSpPr>
            <a:spLocks noGrp="1"/>
          </p:cNvSpPr>
          <p:nvPr>
            <p:ph idx="1"/>
          </p:nvPr>
        </p:nvSpPr>
        <p:spPr>
          <a:xfrm>
            <a:off x="457200" y="1600200"/>
            <a:ext cx="4495800" cy="4648200"/>
          </a:xfrm>
        </p:spPr>
        <p:txBody>
          <a:bodyPr/>
          <a:lstStyle/>
          <a:p>
            <a:r>
              <a:rPr lang="en-US" dirty="0" smtClean="0"/>
              <a:t>Runoff must be avoided</a:t>
            </a:r>
          </a:p>
          <a:p>
            <a:pPr lvl="1"/>
            <a:r>
              <a:rPr lang="en-US" dirty="0" smtClean="0"/>
              <a:t>Infectious material</a:t>
            </a:r>
          </a:p>
          <a:p>
            <a:pPr lvl="1"/>
            <a:r>
              <a:rPr lang="en-US" dirty="0" smtClean="0"/>
              <a:t>Chemical solution</a:t>
            </a:r>
          </a:p>
          <a:p>
            <a:r>
              <a:rPr lang="en-US" dirty="0" smtClean="0"/>
              <a:t>Toxic to aquatic organisms</a:t>
            </a:r>
          </a:p>
          <a:p>
            <a:r>
              <a:rPr lang="en-US" dirty="0" smtClean="0"/>
              <a:t>Further spread of pathogens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Vehicles</a:t>
            </a:r>
            <a:endParaRPr lang="en-US" dirty="0"/>
          </a:p>
        </p:txBody>
      </p:sp>
      <p:pic>
        <p:nvPicPr>
          <p:cNvPr id="4099" name="Picture 3" descr="H:\CFSPH\Communal Files\Photo Library\Cleaning &amp; Disinfection\Photos from Lori Miller-Buddy Gaither-North Carolina Biosecurity Committee\Picture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210" y="2286001"/>
            <a:ext cx="3660589" cy="2743199"/>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584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u="sng" dirty="0">
                <a:hlinkClick r:id="rId3"/>
              </a:rPr>
              <a:t>https://fadprep.lmi.org</a:t>
            </a:r>
            <a:endParaRPr lang="en-US" dirty="0" smtClean="0"/>
          </a:p>
          <a:p>
            <a:pPr>
              <a:lnSpc>
                <a:spcPct val="110000"/>
              </a:lnSpc>
              <a:spcBef>
                <a:spcPts val="600"/>
              </a:spcBef>
            </a:pPr>
            <a:r>
              <a:rPr lang="en-US" sz="2600" dirty="0" smtClean="0"/>
              <a:t>USDA </a:t>
            </a:r>
            <a:r>
              <a:rPr lang="en-US" sz="2600" dirty="0"/>
              <a:t>APHIS. FAD </a:t>
            </a:r>
            <a:r>
              <a:rPr lang="en-US" sz="2600" dirty="0" err="1"/>
              <a:t>PReP</a:t>
            </a:r>
            <a:r>
              <a:rPr lang="en-US" sz="2600"/>
              <a:t> </a:t>
            </a:r>
            <a:r>
              <a:rPr lang="en-US" sz="2600" smtClean="0"/>
              <a:t>NAHEMS</a:t>
            </a:r>
            <a:endParaRPr lang="en-US" sz="2600" dirty="0" smtClean="0"/>
          </a:p>
          <a:p>
            <a:pPr lvl="1">
              <a:lnSpc>
                <a:spcPct val="110000"/>
              </a:lnSpc>
              <a:spcBef>
                <a:spcPts val="600"/>
              </a:spcBef>
            </a:pPr>
            <a:r>
              <a:rPr lang="en-US" sz="2200" dirty="0" smtClean="0"/>
              <a:t>Highly </a:t>
            </a:r>
            <a:r>
              <a:rPr lang="en-US" sz="2200" dirty="0"/>
              <a:t>Pathogenic Avian Influenza Standard Operating Procedures: </a:t>
            </a:r>
            <a:r>
              <a:rPr lang="en-US" sz="2200" dirty="0" smtClean="0"/>
              <a:t>Cleaning </a:t>
            </a:r>
            <a:r>
              <a:rPr lang="en-US" sz="2200" dirty="0"/>
              <a:t>and Disinfection. February 2010. </a:t>
            </a:r>
            <a:endParaRPr lang="en-US" sz="2200" dirty="0" smtClean="0"/>
          </a:p>
          <a:p>
            <a:pPr lvl="1">
              <a:lnSpc>
                <a:spcPct val="110000"/>
              </a:lnSpc>
              <a:spcBef>
                <a:spcPts val="600"/>
              </a:spcBef>
            </a:pPr>
            <a:r>
              <a:rPr lang="en-US" sz="2200" dirty="0" smtClean="0"/>
              <a:t>Foot-And-Mouth </a:t>
            </a:r>
            <a:r>
              <a:rPr lang="en-US" sz="2200" dirty="0"/>
              <a:t>Disease. Standard Operating Procedures: </a:t>
            </a:r>
            <a:r>
              <a:rPr lang="en-US" sz="2200" dirty="0" smtClean="0"/>
              <a:t>Cleaning </a:t>
            </a:r>
            <a:r>
              <a:rPr lang="en-US" sz="2200" dirty="0"/>
              <a:t>and Disinfection. February 2010. </a:t>
            </a:r>
            <a:endParaRPr lang="en-US" sz="2200" dirty="0" smtClean="0"/>
          </a:p>
          <a:p>
            <a:pPr lvl="1">
              <a:lnSpc>
                <a:spcPct val="110000"/>
              </a:lnSpc>
              <a:spcBef>
                <a:spcPts val="600"/>
              </a:spcBef>
            </a:pPr>
            <a:r>
              <a:rPr lang="en-US" sz="2200" dirty="0" smtClean="0"/>
              <a:t>NAHEMS </a:t>
            </a:r>
            <a:r>
              <a:rPr lang="en-US" sz="2200" dirty="0"/>
              <a:t>Guidelines: Cleaning and Disinfection. June 2011. </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Cleaning and Disinfection: Vehicles</a:t>
            </a:r>
            <a:endParaRPr lang="en-US" dirty="0"/>
          </a:p>
        </p:txBody>
      </p:sp>
    </p:spTree>
    <p:extLst>
      <p:ext uri="{BB962C8B-B14F-4D97-AF65-F5344CB8AC3E}">
        <p14:creationId xmlns:p14="http://schemas.microsoft.com/office/powerpoint/2010/main" val="4220812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40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43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 Glenda Dvorak, DVM, MPH, DACVPM</a:t>
            </a: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301869017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Overview</a:t>
            </a:r>
            <a:endParaRPr lang="en-US" dirty="0"/>
          </a:p>
        </p:txBody>
      </p:sp>
      <p:sp>
        <p:nvSpPr>
          <p:cNvPr id="4099" name="Rectangle 3"/>
          <p:cNvSpPr>
            <a:spLocks noGrp="1" noChangeArrowheads="1"/>
          </p:cNvSpPr>
          <p:nvPr>
            <p:ph idx="1"/>
          </p:nvPr>
        </p:nvSpPr>
        <p:spPr>
          <a:xfrm>
            <a:off x="457200" y="1600200"/>
            <a:ext cx="5029200" cy="4648200"/>
          </a:xfrm>
        </p:spPr>
        <p:txBody>
          <a:bodyPr>
            <a:noAutofit/>
          </a:bodyPr>
          <a:lstStyle/>
          <a:p>
            <a:r>
              <a:rPr lang="en-US" dirty="0" smtClean="0"/>
              <a:t>Any vehicle used on infected premises or with infected animals</a:t>
            </a:r>
          </a:p>
          <a:p>
            <a:pPr lvl="1"/>
            <a:r>
              <a:rPr lang="en-US" dirty="0" smtClean="0"/>
              <a:t>Trailers, feed trucks, milk trucks, carcass transporters</a:t>
            </a:r>
          </a:p>
          <a:p>
            <a:pPr lvl="1"/>
            <a:r>
              <a:rPr lang="en-US" dirty="0" smtClean="0"/>
              <a:t>Heavy machinery used during response</a:t>
            </a:r>
          </a:p>
          <a:p>
            <a:r>
              <a:rPr lang="en-US" dirty="0" smtClean="0"/>
              <a:t>Can be difficult</a:t>
            </a:r>
            <a:endParaRPr lang="en-US" dirty="0"/>
          </a:p>
        </p:txBody>
      </p:sp>
      <p:sp>
        <p:nvSpPr>
          <p:cNvPr id="7" name="Date Placeholder 6"/>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Vehicles</a:t>
            </a:r>
            <a:endParaRPr lang="en-US" dirty="0"/>
          </a:p>
        </p:txBody>
      </p:sp>
      <p:pic>
        <p:nvPicPr>
          <p:cNvPr id="2050" name="Picture 2" descr="H:\CFSPH\MSP Just-In-Time\02-Working Files\5-CleaningDisinfection-Breakouts\Photos\Vehicles_RDewell_DSC_08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600200"/>
            <a:ext cx="3200400" cy="2142642"/>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pic>
        <p:nvPicPr>
          <p:cNvPr id="2051" name="Picture 3" descr="H:\CFSPH\MSP Just-In-Time\02-Working Files\5-CleaningDisinfection-Breakouts\Photos\Tractor2_Ramirez.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3848100"/>
            <a:ext cx="3200400" cy="2400300"/>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348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Site Selection</a:t>
            </a:r>
            <a:endParaRPr lang="en-US" dirty="0"/>
          </a:p>
        </p:txBody>
      </p:sp>
      <p:sp>
        <p:nvSpPr>
          <p:cNvPr id="36867" name="Content Placeholder 2"/>
          <p:cNvSpPr>
            <a:spLocks noGrp="1"/>
          </p:cNvSpPr>
          <p:nvPr>
            <p:ph idx="1"/>
          </p:nvPr>
        </p:nvSpPr>
        <p:spPr>
          <a:xfrm>
            <a:off x="457200" y="1600200"/>
            <a:ext cx="5486400" cy="4648200"/>
          </a:xfrm>
        </p:spPr>
        <p:txBody>
          <a:bodyPr>
            <a:normAutofit/>
          </a:bodyPr>
          <a:lstStyle/>
          <a:p>
            <a:r>
              <a:rPr lang="en-US" dirty="0" smtClean="0"/>
              <a:t>Adjacent to entrance </a:t>
            </a:r>
          </a:p>
          <a:p>
            <a:r>
              <a:rPr lang="en-US" dirty="0" smtClean="0"/>
              <a:t>Flat terrain</a:t>
            </a:r>
          </a:p>
          <a:p>
            <a:r>
              <a:rPr lang="en-US" dirty="0" smtClean="0"/>
              <a:t>Impermeable surface</a:t>
            </a:r>
          </a:p>
          <a:p>
            <a:r>
              <a:rPr lang="en-US" dirty="0"/>
              <a:t>House components</a:t>
            </a:r>
          </a:p>
          <a:p>
            <a:pPr lvl="1"/>
            <a:r>
              <a:rPr lang="en-US" dirty="0"/>
              <a:t>C&amp;D equipment</a:t>
            </a:r>
          </a:p>
          <a:p>
            <a:pPr lvl="1"/>
            <a:r>
              <a:rPr lang="en-US" dirty="0"/>
              <a:t>Water supply</a:t>
            </a:r>
          </a:p>
          <a:p>
            <a:pPr lvl="1"/>
            <a:r>
              <a:rPr lang="en-US" dirty="0"/>
              <a:t>Waste water containment</a:t>
            </a:r>
          </a:p>
        </p:txBody>
      </p:sp>
      <p:sp>
        <p:nvSpPr>
          <p:cNvPr id="7" name="Date Placeholder 6"/>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Vehicles</a:t>
            </a:r>
            <a:endParaRPr lang="en-US" dirty="0"/>
          </a:p>
        </p:txBody>
      </p:sp>
      <p:pic>
        <p:nvPicPr>
          <p:cNvPr id="1026" name="Picture 2" descr="H:\CFSPH\Communal Files\Photo Library\Cleaning &amp; Disinfection\Photos from Lori Miller-Buddy Gaither-North Carolina Biosecurity Committee\Picture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167437" y="3919537"/>
            <a:ext cx="2514600" cy="2445797"/>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pic>
        <p:nvPicPr>
          <p:cNvPr id="9" name="Picture 8"/>
          <p:cNvPicPr/>
          <p:nvPr/>
        </p:nvPicPr>
        <p:blipFill rotWithShape="1">
          <a:blip r:embed="rId4" cstate="print">
            <a:extLst>
              <a:ext uri="{28A0092B-C50C-407E-A947-70E740481C1C}">
                <a14:useLocalDpi xmlns:a14="http://schemas.microsoft.com/office/drawing/2010/main" val="0"/>
              </a:ext>
            </a:extLst>
          </a:blip>
          <a:srcRect t="4524" b="9194"/>
          <a:stretch/>
        </p:blipFill>
        <p:spPr>
          <a:xfrm>
            <a:off x="6172200" y="1524000"/>
            <a:ext cx="2514600" cy="2390775"/>
          </a:xfrm>
          <a:prstGeom prst="rect">
            <a:avLst/>
          </a:prstGeom>
          <a:ln w="28575">
            <a:solidFill>
              <a:srgbClr val="F47D5A"/>
            </a:solidFill>
          </a:ln>
        </p:spPr>
      </p:pic>
    </p:spTree>
    <p:extLst>
      <p:ext uri="{BB962C8B-B14F-4D97-AF65-F5344CB8AC3E}">
        <p14:creationId xmlns:p14="http://schemas.microsoft.com/office/powerpoint/2010/main" val="3128647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a:t>
            </a:r>
            <a:endParaRPr lang="en-US" dirty="0"/>
          </a:p>
        </p:txBody>
      </p:sp>
      <p:sp>
        <p:nvSpPr>
          <p:cNvPr id="3" name="Content Placeholder 2"/>
          <p:cNvSpPr>
            <a:spLocks noGrp="1"/>
          </p:cNvSpPr>
          <p:nvPr>
            <p:ph idx="1"/>
          </p:nvPr>
        </p:nvSpPr>
        <p:spPr>
          <a:xfrm>
            <a:off x="457200" y="1600200"/>
            <a:ext cx="5648178" cy="4648200"/>
          </a:xfrm>
        </p:spPr>
        <p:txBody>
          <a:bodyPr>
            <a:normAutofit lnSpcReduction="10000"/>
          </a:bodyPr>
          <a:lstStyle/>
          <a:p>
            <a:r>
              <a:rPr lang="en-US" dirty="0" smtClean="0"/>
              <a:t>Area two times the largest vehicle</a:t>
            </a:r>
          </a:p>
          <a:p>
            <a:r>
              <a:rPr lang="en-US" dirty="0" smtClean="0"/>
              <a:t>Holding area for disinfectant contact time</a:t>
            </a:r>
          </a:p>
          <a:p>
            <a:r>
              <a:rPr lang="en-US" dirty="0" err="1" smtClean="0"/>
              <a:t>Berming</a:t>
            </a:r>
            <a:r>
              <a:rPr lang="en-US" dirty="0" smtClean="0"/>
              <a:t> materials to contain fluid</a:t>
            </a:r>
          </a:p>
          <a:p>
            <a:r>
              <a:rPr lang="en-US" dirty="0" smtClean="0"/>
              <a:t>Drain area by sump pump into holding tank for disposal</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Vehicles</a:t>
            </a:r>
            <a:endParaRPr lang="en-US" dirty="0"/>
          </a:p>
        </p:txBody>
      </p:sp>
      <p:pic>
        <p:nvPicPr>
          <p:cNvPr id="6" name="Picture 2" descr="_4_09220638092203CC005522048525785B"/>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96000" y="1600200"/>
            <a:ext cx="2590947" cy="2686050"/>
          </a:xfrm>
          <a:prstGeom prst="rect">
            <a:avLst/>
          </a:prstGeom>
          <a:solidFill>
            <a:srgbClr val="F47D5A"/>
          </a:solidFill>
          <a:ln w="28575">
            <a:solidFill>
              <a:srgbClr val="F4825E"/>
            </a:solidFill>
            <a:miter lim="800000"/>
            <a:headEnd/>
            <a:tailEnd/>
          </a:ln>
          <a:extLst/>
        </p:spPr>
      </p:pic>
      <p:pic>
        <p:nvPicPr>
          <p:cNvPr id="2050" name="Picture 2" descr="H:\CFSPH\Communal Files\Photo Library\Cleaning &amp; Disinfection\Photos from Lori Miller-Buddy Gaither-North Carolina Biosecurity Committee\Picture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6968" y="4114800"/>
            <a:ext cx="2565216" cy="1919196"/>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30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Disinfectant Preparation</a:t>
            </a:r>
            <a:endParaRPr lang="en-US" dirty="0"/>
          </a:p>
        </p:txBody>
      </p:sp>
      <p:sp>
        <p:nvSpPr>
          <p:cNvPr id="34819" name="Content Placeholder 2"/>
          <p:cNvSpPr>
            <a:spLocks noGrp="1"/>
          </p:cNvSpPr>
          <p:nvPr>
            <p:ph idx="1"/>
          </p:nvPr>
        </p:nvSpPr>
        <p:spPr>
          <a:xfrm>
            <a:off x="457200" y="1600200"/>
            <a:ext cx="5486400" cy="4648200"/>
          </a:xfrm>
        </p:spPr>
        <p:txBody>
          <a:bodyPr>
            <a:normAutofit lnSpcReduction="10000"/>
          </a:bodyPr>
          <a:lstStyle/>
          <a:p>
            <a:r>
              <a:rPr lang="en-US" dirty="0"/>
              <a:t>Use according to product label </a:t>
            </a:r>
          </a:p>
          <a:p>
            <a:r>
              <a:rPr lang="en-US" dirty="0"/>
              <a:t>Only EPA-registered or approved products</a:t>
            </a:r>
          </a:p>
          <a:p>
            <a:r>
              <a:rPr lang="en-US" dirty="0"/>
              <a:t>Prepare fresh solutions</a:t>
            </a:r>
          </a:p>
          <a:p>
            <a:pPr lvl="1"/>
            <a:r>
              <a:rPr lang="en-US" dirty="0"/>
              <a:t>Old solutions may have reduced efficacy</a:t>
            </a:r>
          </a:p>
          <a:p>
            <a:r>
              <a:rPr lang="en-US" dirty="0"/>
              <a:t>Test kits can help check concentration</a:t>
            </a:r>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Vehicles</a:t>
            </a:r>
            <a:endParaRPr lang="en-US"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255" b="4066"/>
          <a:stretch/>
        </p:blipFill>
        <p:spPr bwMode="auto">
          <a:xfrm>
            <a:off x="6308317" y="1575148"/>
            <a:ext cx="2377440" cy="2542885"/>
          </a:xfrm>
          <a:prstGeom prst="rect">
            <a:avLst/>
          </a:prstGeom>
          <a:noFill/>
          <a:ln w="28575">
            <a:solidFill>
              <a:srgbClr val="F482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descr="14_C&amp;D_091102_IodineCheck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743" t="13823" r="-233" b="5128"/>
          <a:stretch/>
        </p:blipFill>
        <p:spPr bwMode="auto">
          <a:xfrm>
            <a:off x="6309360" y="3997284"/>
            <a:ext cx="2377440" cy="2438795"/>
          </a:xfrm>
          <a:prstGeom prst="rect">
            <a:avLst/>
          </a:prstGeom>
          <a:noFill/>
          <a:ln w="28575">
            <a:solidFill>
              <a:srgbClr val="F26336"/>
            </a:solidFill>
            <a:miter lim="800000"/>
            <a:headEnd/>
            <a:tailEnd/>
          </a:ln>
        </p:spPr>
      </p:pic>
    </p:spTree>
    <p:extLst>
      <p:ext uri="{BB962C8B-B14F-4D97-AF65-F5344CB8AC3E}">
        <p14:creationId xmlns:p14="http://schemas.microsoft.com/office/powerpoint/2010/main" val="1788489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Biosecurity Work Zones</a:t>
            </a:r>
            <a:endParaRPr lang="en-US" dirty="0"/>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Vehicles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6897" b="6897"/>
          <a:stretch>
            <a:fillRect/>
          </a:stretch>
        </p:blipFill>
        <p:spPr bwMode="auto">
          <a:xfrm>
            <a:off x="503420" y="2057400"/>
            <a:ext cx="8207829" cy="3810000"/>
          </a:xfrm>
          <a:prstGeom prst="rect">
            <a:avLst/>
          </a:prstGeom>
          <a:noFill/>
          <a:ln w="28575">
            <a:solidFill>
              <a:srgbClr val="F47D5A"/>
            </a:solidFill>
            <a:miter lim="800000"/>
            <a:headEnd/>
            <a:tailEnd/>
          </a:ln>
          <a:effectLst/>
        </p:spPr>
      </p:pic>
    </p:spTree>
    <p:extLst>
      <p:ext uri="{BB962C8B-B14F-4D97-AF65-F5344CB8AC3E}">
        <p14:creationId xmlns:p14="http://schemas.microsoft.com/office/powerpoint/2010/main" val="83447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Protocol</a:t>
            </a:r>
            <a:endParaRPr lang="en-US" dirty="0"/>
          </a:p>
        </p:txBody>
      </p:sp>
      <p:sp>
        <p:nvSpPr>
          <p:cNvPr id="3" name="Content Placeholder 2"/>
          <p:cNvSpPr>
            <a:spLocks noGrp="1"/>
          </p:cNvSpPr>
          <p:nvPr>
            <p:ph idx="1"/>
          </p:nvPr>
        </p:nvSpPr>
        <p:spPr/>
        <p:txBody>
          <a:bodyPr>
            <a:normAutofit lnSpcReduction="10000"/>
          </a:bodyPr>
          <a:lstStyle/>
          <a:p>
            <a:r>
              <a:rPr lang="en-US" dirty="0"/>
              <a:t>Systematic manner</a:t>
            </a:r>
          </a:p>
          <a:p>
            <a:r>
              <a:rPr lang="en-US" dirty="0"/>
              <a:t>Cleaning</a:t>
            </a:r>
          </a:p>
          <a:p>
            <a:pPr lvl="1"/>
            <a:r>
              <a:rPr lang="en-US" dirty="0"/>
              <a:t>Dry clean</a:t>
            </a:r>
          </a:p>
          <a:p>
            <a:pPr lvl="1"/>
            <a:r>
              <a:rPr lang="en-US" dirty="0"/>
              <a:t>Wash</a:t>
            </a:r>
          </a:p>
          <a:p>
            <a:pPr lvl="1"/>
            <a:r>
              <a:rPr lang="en-US" dirty="0"/>
              <a:t>Rinse and Dry</a:t>
            </a:r>
          </a:p>
          <a:p>
            <a:r>
              <a:rPr lang="en-US" dirty="0"/>
              <a:t>Disinfection</a:t>
            </a:r>
          </a:p>
          <a:p>
            <a:pPr lvl="1"/>
            <a:r>
              <a:rPr lang="en-US" dirty="0"/>
              <a:t>Application</a:t>
            </a:r>
          </a:p>
          <a:p>
            <a:pPr lvl="1"/>
            <a:r>
              <a:rPr lang="en-US" dirty="0"/>
              <a:t>Contact time</a:t>
            </a:r>
          </a:p>
          <a:p>
            <a:pPr lvl="1"/>
            <a:r>
              <a:rPr lang="en-US" dirty="0"/>
              <a:t>Rinse and </a:t>
            </a:r>
            <a:r>
              <a:rPr lang="en-US" dirty="0" smtClean="0"/>
              <a:t>Dry</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Vehicles</a:t>
            </a:r>
            <a:endParaRPr lang="en-US" dirty="0"/>
          </a:p>
        </p:txBody>
      </p:sp>
      <p:pic>
        <p:nvPicPr>
          <p:cNvPr id="6" name="Picture 4" descr="C:\Users\gdvorak\Documents\CFSPH\MSP HSEMD Preparedness Projects\JIT Training\Project Graphics\NC&amp;D_0100_110415_BasicProtoc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981200"/>
            <a:ext cx="3027363" cy="372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191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Vehicle Exterior: Dry Clean</a:t>
            </a:r>
            <a:endParaRPr lang="en-US" dirty="0"/>
          </a:p>
        </p:txBody>
      </p:sp>
      <p:sp>
        <p:nvSpPr>
          <p:cNvPr id="3" name="Content Placeholder 2"/>
          <p:cNvSpPr>
            <a:spLocks noGrp="1"/>
          </p:cNvSpPr>
          <p:nvPr>
            <p:ph idx="1"/>
          </p:nvPr>
        </p:nvSpPr>
        <p:spPr>
          <a:xfrm>
            <a:off x="457200" y="1600200"/>
            <a:ext cx="4571997" cy="4648200"/>
          </a:xfrm>
        </p:spPr>
        <p:txBody>
          <a:bodyPr>
            <a:normAutofit lnSpcReduction="10000"/>
          </a:bodyPr>
          <a:lstStyle/>
          <a:p>
            <a:r>
              <a:rPr lang="en-US" dirty="0" smtClean="0"/>
              <a:t>Remove visible </a:t>
            </a:r>
            <a:br>
              <a:rPr lang="en-US" dirty="0" smtClean="0"/>
            </a:br>
            <a:r>
              <a:rPr lang="en-US" dirty="0" smtClean="0"/>
              <a:t>organic material</a:t>
            </a:r>
          </a:p>
          <a:p>
            <a:pPr lvl="1"/>
            <a:r>
              <a:rPr lang="en-US" dirty="0" smtClean="0"/>
              <a:t>Use brooms, shovels, brushes</a:t>
            </a:r>
          </a:p>
          <a:p>
            <a:pPr lvl="1"/>
            <a:r>
              <a:rPr lang="en-US" dirty="0" smtClean="0"/>
              <a:t>Don’t forget </a:t>
            </a:r>
            <a:br>
              <a:rPr lang="en-US" dirty="0" smtClean="0"/>
            </a:br>
            <a:r>
              <a:rPr lang="en-US" dirty="0" smtClean="0"/>
              <a:t>wheel wells</a:t>
            </a:r>
          </a:p>
          <a:p>
            <a:r>
              <a:rPr lang="en-US" dirty="0" smtClean="0"/>
              <a:t>Dispose in </a:t>
            </a:r>
            <a:r>
              <a:rPr lang="en-US" dirty="0" err="1" smtClean="0"/>
              <a:t>biosecure</a:t>
            </a:r>
            <a:r>
              <a:rPr lang="en-US" dirty="0" smtClean="0"/>
              <a:t> manner</a:t>
            </a:r>
          </a:p>
          <a:p>
            <a:r>
              <a:rPr lang="en-US" dirty="0" smtClean="0"/>
              <a:t>Remove items </a:t>
            </a:r>
            <a:br>
              <a:rPr lang="en-US" dirty="0" smtClean="0"/>
            </a:br>
            <a:r>
              <a:rPr lang="en-US" dirty="0" smtClean="0"/>
              <a:t>from interior</a:t>
            </a:r>
          </a:p>
          <a:p>
            <a:pPr marL="457200" lvl="1" indent="0">
              <a:buNone/>
            </a:pP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Vehicles</a:t>
            </a:r>
            <a:endParaRPr lang="en-US" dirty="0"/>
          </a:p>
        </p:txBody>
      </p:sp>
      <p:pic>
        <p:nvPicPr>
          <p:cNvPr id="6" name="Picture 2" descr="H:\CFSPH\Communal Files\Photo Library\Biosecurity - PPE photos\Clean &amp; Disinfect\TruckDecon Tegwin Taylor ISU (AgERT)\tegwin_on_ti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8411" y="4048932"/>
            <a:ext cx="2748387" cy="2362200"/>
          </a:xfrm>
          <a:prstGeom prst="rect">
            <a:avLst/>
          </a:prstGeom>
          <a:noFill/>
          <a:ln w="28575">
            <a:solidFill>
              <a:srgbClr val="F47D5A"/>
            </a:solidFill>
          </a:ln>
        </p:spPr>
      </p:pic>
      <p:pic>
        <p:nvPicPr>
          <p:cNvPr id="4098" name="Picture 2" descr="H:\CFSPH\MSP Just-In-Time\02-Working Files\5-CleaningDisinfection-Breakouts\Photos\InsideTrailer_RDewell_DSC_08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198" y="1600200"/>
            <a:ext cx="3657600" cy="2448732"/>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142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Vehicle Exterior: </a:t>
            </a:r>
            <a:r>
              <a:rPr lang="en-US" dirty="0" smtClean="0"/>
              <a:t>Wash and Rinse</a:t>
            </a:r>
            <a:endParaRPr lang="en-US" dirty="0"/>
          </a:p>
        </p:txBody>
      </p:sp>
      <p:sp>
        <p:nvSpPr>
          <p:cNvPr id="3" name="Content Placeholder 2"/>
          <p:cNvSpPr>
            <a:spLocks noGrp="1"/>
          </p:cNvSpPr>
          <p:nvPr>
            <p:ph idx="1"/>
          </p:nvPr>
        </p:nvSpPr>
        <p:spPr>
          <a:xfrm>
            <a:off x="457200" y="1600200"/>
            <a:ext cx="5105400" cy="4648200"/>
          </a:xfrm>
        </p:spPr>
        <p:txBody>
          <a:bodyPr>
            <a:normAutofit fontScale="85000" lnSpcReduction="10000"/>
          </a:bodyPr>
          <a:lstStyle/>
          <a:p>
            <a:r>
              <a:rPr lang="en-US" dirty="0" smtClean="0"/>
              <a:t>Wash with detergent and warm water</a:t>
            </a:r>
          </a:p>
          <a:p>
            <a:r>
              <a:rPr lang="en-US" dirty="0" smtClean="0"/>
              <a:t>Presoaking or degreaser for accumulations of urine/feces</a:t>
            </a:r>
          </a:p>
          <a:p>
            <a:r>
              <a:rPr lang="en-US" dirty="0" smtClean="0"/>
              <a:t>Use high pressure sprayer with caution</a:t>
            </a:r>
          </a:p>
          <a:p>
            <a:r>
              <a:rPr lang="en-US" dirty="0" smtClean="0"/>
              <a:t>Rinse with clean, </a:t>
            </a:r>
            <a:br>
              <a:rPr lang="en-US" dirty="0" smtClean="0"/>
            </a:br>
            <a:r>
              <a:rPr lang="en-US" dirty="0" smtClean="0"/>
              <a:t>warm water</a:t>
            </a:r>
          </a:p>
          <a:p>
            <a:r>
              <a:rPr lang="en-US" dirty="0" smtClean="0"/>
              <a:t>Allow to sit 5-10 min to drip off residual water</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Vehicles</a:t>
            </a:r>
            <a:endParaRPr lang="en-US" dirty="0"/>
          </a:p>
        </p:txBody>
      </p:sp>
      <p:pic>
        <p:nvPicPr>
          <p:cNvPr id="3074" name="Picture 2" descr="H:\CFSPH\Communal Files\Photo Library\Cleaning &amp; Disinfection\Photos from Lori Miller-Buddy Gaither-North Carolina Biosecurity Committee\Picture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038600"/>
            <a:ext cx="3063240" cy="2295553"/>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pic>
        <p:nvPicPr>
          <p:cNvPr id="3076" name="Picture 4" descr="H:\CFSPH\Communal Files\Photo Library\Cleaning &amp; Disinfection\Photos from Lori Miller-CFIA-Canadian Food Inspection Agency\washing tract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4904" y="1741924"/>
            <a:ext cx="3066660" cy="2296676"/>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977975"/>
      </p:ext>
    </p:extLst>
  </p:cSld>
  <p:clrMapOvr>
    <a:masterClrMapping/>
  </p:clrMapOvr>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6129</TotalTime>
  <Words>2497</Words>
  <Application>Microsoft Office PowerPoint</Application>
  <PresentationFormat>On-screen Show (4:3)</PresentationFormat>
  <Paragraphs>172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Just In Time 2014</vt:lpstr>
      <vt:lpstr>Cleaning and Disinfection</vt:lpstr>
      <vt:lpstr>Overview</vt:lpstr>
      <vt:lpstr>Site Selection</vt:lpstr>
      <vt:lpstr>Preparation</vt:lpstr>
      <vt:lpstr>Disinfectant Preparation</vt:lpstr>
      <vt:lpstr>Biosecurity Work Zones</vt:lpstr>
      <vt:lpstr>Basic Protocol</vt:lpstr>
      <vt:lpstr>Vehicle Exterior: Dry Clean</vt:lpstr>
      <vt:lpstr>Vehicle Exterior: Wash and Rinse</vt:lpstr>
      <vt:lpstr>Vehicle Exterior: Disinfect</vt:lpstr>
      <vt:lpstr>Vehicle Interior</vt:lpstr>
      <vt:lpstr>C&amp;D Equipment</vt:lpstr>
      <vt:lpstr>Safety</vt:lpstr>
      <vt:lpstr>Environmental Hazards</vt:lpstr>
      <vt:lpstr>References</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Cleaning and Disinfection: Vehicles</dc:title>
  <dc:subject>Just In Time Training Resources</dc:subject>
  <dc:creator>Glenda Dvorak, DVM, MPH, DACVPM</dc:creator>
  <dc:description>Developed June 2010
Reviewed by: JPMogan, DVM, L Cole, DVM,</dc:description>
  <cp:lastModifiedBy>Glenda Dvorak</cp:lastModifiedBy>
  <cp:revision>380</cp:revision>
  <cp:lastPrinted>2012-06-08T20:48:48Z</cp:lastPrinted>
  <dcterms:created xsi:type="dcterms:W3CDTF">2010-02-26T02:19:00Z</dcterms:created>
  <dcterms:modified xsi:type="dcterms:W3CDTF">2014-07-07T21:11:22Z</dcterms:modified>
  <cp:category>MSP Just-In-Time Training</cp:category>
</cp:coreProperties>
</file>