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9"/>
  </p:notesMasterIdLst>
  <p:handoutMasterIdLst>
    <p:handoutMasterId r:id="rId30"/>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830" autoAdjust="0"/>
  </p:normalViewPr>
  <p:slideViewPr>
    <p:cSldViewPr>
      <p:cViewPr varScale="1">
        <p:scale>
          <a:sx n="48" d="100"/>
          <a:sy n="4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92"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a:t>Cleaning and Disinfection: Premises</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 Center for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sz="1000" dirty="0"/>
              <a:t>June 2011</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June 2011</a:t>
            </a:r>
          </a:p>
          <a:p>
            <a:r>
              <a:rPr lang="en-US" dirty="0"/>
              <a:t>Cleaning and disinfection (C&amp;D) procedures are a crucial part of any animal health emergency response. The cleaning and disinfection of infected premises during an animal health response will be necessary to eliminate the targeted disease from the location and must be done before animals can be reintroduced to the facility. This Just-In-Time training presentation will discuss the steps for conducting C&amp;D of farm premises during an animal disease emergency response. Special considerations based on the type of animal production facility (e.g., broiler house, milking parlor, feedlot) exist and will also be discussed later in this presentation.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2DBFA0-7F49-40F6-AC54-B2936D00B7AD}" type="slidenum">
              <a:rPr lang="en-US"/>
              <a:pPr fontAlgn="base">
                <a:spcBef>
                  <a:spcPct val="0"/>
                </a:spcBef>
                <a:spcAft>
                  <a:spcPct val="0"/>
                </a:spcAft>
              </a:pPr>
              <a:t>10</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8280">
              <a:spcBef>
                <a:spcPct val="0"/>
              </a:spcBef>
              <a:defRPr/>
            </a:pPr>
            <a:r>
              <a:rPr lang="en-US" dirty="0" smtClean="0">
                <a:latin typeface="Arial" charset="0"/>
                <a:cs typeface="Arial" charset="0"/>
              </a:rPr>
              <a:t>The second step in the cleaning process</a:t>
            </a:r>
            <a:r>
              <a:rPr lang="en-US" baseline="0" dirty="0" smtClean="0">
                <a:latin typeface="Arial" charset="0"/>
                <a:cs typeface="Arial" charset="0"/>
              </a:rPr>
              <a:t> is washing. </a:t>
            </a:r>
            <a:r>
              <a:rPr lang="en-US" dirty="0" smtClean="0">
                <a:latin typeface="Arial" charset="0"/>
                <a:cs typeface="Arial" charset="0"/>
              </a:rPr>
              <a:t>The washing process helps to reduce the number of microorganisms as well as remove any oil, grease, or exudates that may inhibit disinfection. This is one of the most overlooked steps in the C&amp;D process. Areas and items with organic material adhered to the surfaces should be pre-soaked for several hours. </a:t>
            </a:r>
            <a:r>
              <a:rPr lang="en-US" dirty="0" smtClean="0"/>
              <a:t>Mechanical scrubbing and scraping may be necessary to remove oils, grease or exudates from rough surfaces, deep cracks, or other surface irregularities. High pressure water and detergent is very effective in removing the heavy accumulation of urine and feces and for cleaning porous surfaces, but should be avoided</a:t>
            </a:r>
            <a:r>
              <a:rPr lang="en-US" baseline="0" dirty="0" smtClean="0"/>
              <a:t> in cases of highly infectious or zoonotic pathogens to avoid further spread</a:t>
            </a:r>
            <a:r>
              <a:rPr lang="en-US" dirty="0" smtClean="0"/>
              <a:t>. Whenever possible, warm to hot water (110°F) should be used to increase efficacy. Hot water and steam can be effective for cleaning cracks, crevices and the inside of pipework where pathogens are likely to linger. </a:t>
            </a:r>
            <a:r>
              <a:rPr lang="en-US" dirty="0" smtClean="0">
                <a:latin typeface="Arial" charset="0"/>
                <a:cs typeface="Arial" charset="0"/>
              </a:rPr>
              <a:t>Whenever possible, surfaces should be allowed to dry completely (if possible overnight) before the application of a disinfectant. </a:t>
            </a:r>
            <a:r>
              <a:rPr lang="en-US" dirty="0" smtClean="0"/>
              <a:t>Fans can be helpful to the drying process but should not be used if dealing with a highly infectious or zoonotic pathogens. </a:t>
            </a:r>
            <a:endParaRPr lang="en-US" dirty="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After thorough rinsing and if possible drying of the facility, apply an EPA-registered disinfectant. This can be done by low pressure spraying or wiping. Ensure all areas are covered thoroughly with the solution. Don’t forget areas such as the ceilings, rafters, light fixtures, fan blades, louvers and other structural components.  Areas must remain “wet” with the solution for the necessary contact time. Apply disinfectant a second time if necessary. Rinse areas thoroughly with clean, warm water. Thorough rinsing is very important as some disinfectants may cause deterioration of rubber or corrosion of metal parts if not completely rinsed away. Allow the area and items to air-dry.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3686367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care should be taken to ensure components of any watering systems (e.g., water lines, dispensers, nipple drinkers, troughs), feeding equipment (e.g., feed lines, augers, hoppers), and other mechanical structures (e.g., fans, casings, motors, belts, curtains, ventilation pads, louvers) within the building are thoroughly cleaned and disinfected. Equipment such as thermostats, scales, time clocks, electrical panels, switches, and light bulbs may need to be individually wiped, cleaned, sanitized, and protected from the more severe effects of cleaning--such as high-pressure sprayers and disinfectant chemicals--and protected from recontamination during the cleaning process. Fumigation can only be performed where it is possible to seal or tent the building completely and requires considerable care to be performed safely and correctly. [Photo source: Alex Ramirez,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3096688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The immediate area around the exterior of the </a:t>
            </a:r>
            <a:r>
              <a:rPr lang="en-US" dirty="0" smtClean="0"/>
              <a:t>building </a:t>
            </a:r>
            <a:r>
              <a:rPr lang="en-US" dirty="0"/>
              <a:t>must also be cleaned and disinfected. The width of the perimeter will vary depending on the pathogen involved, but may be as wide as 10 feet around the exterior. In some situations, a flame gun may be used on outdoor concrete, brick, or metal surfaces after disinfection. Surfaces should be wet before starting so that flamed and </a:t>
            </a:r>
            <a:r>
              <a:rPr lang="en-US" dirty="0" err="1"/>
              <a:t>unflamed</a:t>
            </a:r>
            <a:r>
              <a:rPr lang="en-US" dirty="0"/>
              <a:t> areas can be easily distinguished. A flame gun should only be used in areas where no combustible materials are present. Attention should be given to fan inlets on the exterior of the building. A low-pressure sprayer should be used for disinfecting of these areas. [Photo source: Danelle Bickett-Weddle,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647466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material composition of items and areas on animal production facilities can be quite diverse. This can impact the ability to adequately C&amp;D these items or areas. Raw concrete surfaces are porous and therefore difficult to clean. A disinfectant product registered for concrete surfaces should be applied to all surfaces once gross organic debris has been removed and the area has been washed, rinsed, and thoroughly dried. High pressure washing with a disinfectant solution can be helpful for improving adequate contact of these surfaces, but may cause damage to some concrete surfaces. Some disinfectants can be corrosive to concrete surfaces. Flame guns may be an alternative disinfection method. Metal surfaces are generally easy to clean and disinfect, especially when surfaces are smooth. However, some chemical disinfectant are incompatible or corrosive to metal surfaces. A flame gun may be a useful alternative for metal surfaces. Wood is extremely porous and therefore difficult to disinfect. Any decaying wood surface that cannot be disinfected should be appraised, removed, and disposed of appropriately (e.g., burn or burial). Wood surfaces should not be rinsed, soaked, or sprayed with plain water prior to washing or disinfectant application as this can cause unintended dilution. A disinfectant solution of a product registered for wood surfaces should be applied once gross organic debris has been removed. If a registered product is not available, then an EPA-exempted product should be used. No environmentally safe procedures exist for “disinfecting” soil surfaces (</a:t>
            </a:r>
            <a:r>
              <a:rPr lang="en-US" dirty="0" err="1"/>
              <a:t>e.g</a:t>
            </a:r>
            <a:r>
              <a:rPr lang="en-US" dirty="0"/>
              <a:t>, dirt, sand, packed clay). [Photo source: Alex Ramirez, Iowa State University]</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120419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6CC405-A7F0-47F6-AB8C-ACE8ADA5C6F3}" type="slidenum">
              <a:rPr lang="en-US"/>
              <a:pPr fontAlgn="base">
                <a:spcBef>
                  <a:spcPct val="0"/>
                </a:spcBef>
                <a:spcAft>
                  <a:spcPct val="0"/>
                </a:spcAft>
              </a:pPr>
              <a:t>15</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Premises that have been cleaned and disinfected should have a period of downtime following the procedures. This involves the area being free of any animals or activity for a period of time to allow it to completely dry. The application of disinfectant solutions uniformly over large areas (e.g., ceilings, walls, floors) can be very difficult. Adequate downtime serves to further reduce or eliminate any remaining microorganisms on the premises through desiccation. Downtime can begin as soon as the premises is certified as clean and disinfected and should be at least three times the longest expected incubation time of the targeted pathogen. Areas should be cordoned off with marking tape to designate these areas. [Photo source:</a:t>
            </a:r>
            <a:r>
              <a:rPr lang="en-US" baseline="0" dirty="0" smtClean="0">
                <a:latin typeface="Arial" charset="0"/>
                <a:cs typeface="Arial" charset="0"/>
              </a:rPr>
              <a:t> Carla Huston, Mississippi State University]</a:t>
            </a:r>
            <a:endParaRPr lang="en-US" dirty="0"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Slurry pits contain liquid manure, which are a combination of feces, urine, fresh rainwater and runoff, cleaning materials, and bedding materials. Different methods of rendering a slurry pit inactive of pathogens exist, however, the most practical in the event of an animal disease emergency is the use of chemical processes that alter the pH for determined periods of time. The goal is to maintain the required pH for the necessary time period. Vigorous stirring will be required once a chemical is added to ensure adequate distribution of the disinfectant. This should occur for a minimum of 6 hours after application and on a daily basis for a minimum of 2 hours per day. The required pH must be maintained for the necessary time period to ensure the needed destruction of pathogens.  Note that the agitation of slurry can release toxic gases such as carbon monoxide, carbon dioxide, hydrogen sulfide, ammonia, and methane. Therefore, safety precautions for responders must be implemented. These include having a minimum of two personnel engaged in mixing or preparing the tanks, as well as ensuring the area is well ventilated. Responders should wear respirators, safety harnesses and a lifeline. [Photo source: Danelle Bickett-Weddle, Iowa State University]</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1052946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lets look at some of the special premise features of various animal production facilities that will require C&amp;D processes during an animal disease emergency situation.</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803775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Poultry production premises, depending on the type of facility, can have a number of areas or equipment requiring C&amp;D procedures. These may include egg processing equipment such as egg belts, flats, buggies, packing machines, nesting boxes and egg storage rooms. Production facilities may also consist of open floor areas which require removal of litter and manure prior to disinfection efforts. Curtains set up within the facility will need to be completely extended to ensure thorough cleaning and disinfection. </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8AED4E45-CB5A-4945-BB2E-D4E377CE6B9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Unique challenges for C&amp;D of dairy operations include milking equipment such as milking units, strainers, coolers, the bulk tank and pipelines. Milk film or deposits on equipment can impact disinfection efficacy. Since the daily operation of dairies involves strict sanitation and disinfection protocols for milking equipment, input and assistance from the dairy manager or personnel may be useful to determine effective disinfection methods that will not cause damage to milking machines and tanks. Disinfection products used on milking equipment must specifically list this equipment on its label since they are considered food-contact surfaces. [Photo source: Danelle Bickett-Weddle, Iowa State University]</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458F0B0E-9ADA-4C80-8CEF-C5B4AA59492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Biosecurity work zones must be maintained during C&amp;D procedures. Premises are located in the Hot Zone – Exclusion Zone. This high-risk area is where infected animals were housed and is potentially contaminated and considered unsafe. PPE must be worn in this area. Entry onto the premises for C&amp;D procedures occurs through the Decontamination Corridor, after appropriate PPE is donned in the Cold Zone. The Decontamination Corridor is an area between the Hot Zone-Exclusion Zone and the Warm Zone-Contamination Reduction Zone. [Graphic illustration by Andrew Kingsbury, Iowa State University]</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Special situations in swine facilities include farrowing pens, slats, slurry alleys, and pits. Farrowing areas can present particular problems for C&amp;D processes due to any number of complex structures (e.g., bars, crates, gates) that can be difficult to clean, as well as electrical equipment that may be sensitive and easily damaged. A further consideration is that after C&amp;D measures, the building will need to house parturient and neo-natal animals; therefore, it is necessary to clean and disinfect without leaving residual chemicals. Phenolic disinfectants should be avoided as they can be toxic to swine. [Photo source: Alex Ramirez, Iowa State University]</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34419D83-E7EF-4F02-B07E-FFDAFDF39E9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Equine facility environments are highly variable since they often contain pastures and paddocks as well as extensive porous materials like wood and cement block and variable stall flooring like dirt, clay, sand, rubber, and concrete. Disinfection products labeled for wood and concrete surfaces should be applied once organic debris is removed. Non-flammable surfaces may be treated with a flame gun. Special attention should be paid to metal bars on stalls. [Photo source: Danelle Bickett-Weddle, Iowa State University]</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88D58173-6816-4FFD-A92E-3FBB7465FFC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all C&amp;D procedures on the infected premises, equipment used for C&amp;D processes (e.g., brooms, rakes, shovels, brushes, hoses, sprayers) must be cleaned and disinfected before reuse or disposed of. [Photo source: </a:t>
            </a:r>
            <a:r>
              <a:rPr lang="en-US" dirty="0" err="1"/>
              <a:t>Shutterstock</a:t>
            </a:r>
            <a:r>
              <a:rPr lang="en-US" dirty="0"/>
              <a:t>]</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22</a:t>
            </a:fld>
            <a:endParaRPr lang="en-US"/>
          </a:p>
        </p:txBody>
      </p:sp>
    </p:spTree>
    <p:extLst>
      <p:ext uri="{BB962C8B-B14F-4D97-AF65-F5344CB8AC3E}">
        <p14:creationId xmlns:p14="http://schemas.microsoft.com/office/powerpoint/2010/main" val="60853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Most chemical disinfectant products have health hazards or risks, such as irritation to the skin, eyes or respiratory tract. All disinfectants must be used with care to avoid injury or health issues. Personnel preparing and applying chemicals should follow all label safety precautions and wear appropriate PPE (e.g., gloves, goggles), as required. Additionally, physical hazards, such as slips, trips or falls from slippery surfaces can also occur, as can injury from high pressure sprayers. [Photo source: Travis </a:t>
            </a:r>
            <a:r>
              <a:rPr lang="en-US" dirty="0" err="1"/>
              <a:t>Engelhaupt</a:t>
            </a:r>
            <a:r>
              <a:rPr lang="en-US" dirty="0"/>
              <a:t>, Iowa State University] </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23</a:t>
            </a:fld>
            <a:endParaRPr lang="en-US"/>
          </a:p>
        </p:txBody>
      </p:sp>
    </p:spTree>
    <p:extLst>
      <p:ext uri="{BB962C8B-B14F-4D97-AF65-F5344CB8AC3E}">
        <p14:creationId xmlns:p14="http://schemas.microsoft.com/office/powerpoint/2010/main" val="1474057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premises C&amp;D procedures, runoff of infectious material or chemical solutions must be avoided. This is necessary to prohibit environmental impacts, since many chemical disinfectants are toxic to aquatic organisms, as well as prevent the further spread of pathogens into the environment. </a:t>
            </a:r>
            <a:r>
              <a:rPr lang="en-US" dirty="0" smtClean="0"/>
              <a:t>[Photo source: USDA Natural Resources Conservation Service</a:t>
            </a:r>
            <a:r>
              <a:rPr lang="en-US" baseline="0" dirty="0" smtClean="0"/>
              <a:t>]</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24</a:t>
            </a:fld>
            <a:endParaRPr lang="en-US"/>
          </a:p>
        </p:txBody>
      </p:sp>
    </p:spTree>
    <p:extLst>
      <p:ext uri="{BB962C8B-B14F-4D97-AF65-F5344CB8AC3E}">
        <p14:creationId xmlns:p14="http://schemas.microsoft.com/office/powerpoint/2010/main" val="1671638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Inspection of a site following C&amp;D procedures should ensure all tasks have been performed effectively. Factors to be checked should include:</a:t>
            </a:r>
          </a:p>
          <a:p>
            <a:pPr lvl="1">
              <a:defRPr/>
            </a:pPr>
            <a:r>
              <a:rPr lang="en-US" dirty="0" smtClean="0"/>
              <a:t>All grossly contaminated, infected or suspected areas have been identified and properly cleaned and disinfected</a:t>
            </a:r>
          </a:p>
          <a:p>
            <a:pPr lvl="1">
              <a:defRPr/>
            </a:pPr>
            <a:r>
              <a:rPr lang="en-US" dirty="0" smtClean="0"/>
              <a:t>All personnel are aware of and are implementing C&amp;D measures for themselves and their equipment </a:t>
            </a:r>
          </a:p>
          <a:p>
            <a:pPr lvl="1">
              <a:defRPr/>
            </a:pPr>
            <a:r>
              <a:rPr lang="en-US" dirty="0" smtClean="0"/>
              <a:t>One or more appropriate disinfectants have been selected and used at the appropriate concentration and the correct contact time was achieved</a:t>
            </a:r>
          </a:p>
          <a:p>
            <a:pPr lvl="1">
              <a:spcBef>
                <a:spcPct val="0"/>
              </a:spcBef>
            </a:pPr>
            <a:r>
              <a:rPr lang="en-US" dirty="0" smtClean="0">
                <a:latin typeface="Arial" charset="0"/>
                <a:cs typeface="Arial" charset="0"/>
              </a:rPr>
              <a:t>Effluent from the C&amp;D procedures has been handled in a manner to minimize or avoid environmental impact</a:t>
            </a:r>
          </a:p>
          <a:p>
            <a:pPr>
              <a:spcBef>
                <a:spcPct val="0"/>
              </a:spcBef>
            </a:pPr>
            <a:r>
              <a:rPr lang="en-US" dirty="0" smtClean="0">
                <a:latin typeface="Arial" charset="0"/>
                <a:cs typeface="Arial" charset="0"/>
              </a:rPr>
              <a:t> </a:t>
            </a:r>
          </a:p>
          <a:p>
            <a:pPr>
              <a:spcBef>
                <a:spcPct val="0"/>
              </a:spcBef>
            </a:pPr>
            <a:r>
              <a:rPr lang="en-US" dirty="0" smtClean="0">
                <a:latin typeface="Arial" charset="0"/>
                <a:cs typeface="Arial" charset="0"/>
              </a:rPr>
              <a:t>Final inspection of the premises should be conducted by experienced personnel. If there is any doubt or sign of inadequate procedures, the disinfection measures must be repeated. Once final inspection of the premises has occurred, any and all personnel present should proceed through the personnel C&amp;D disinfection station before leaving the premises. </a:t>
            </a:r>
          </a:p>
          <a:p>
            <a:pPr>
              <a:buFont typeface="Arial" pitchFamily="34" charset="0"/>
              <a:buChar char="•"/>
              <a:defRPr/>
            </a:pPr>
            <a:endParaRPr lang="en-US" dirty="0" smtClean="0"/>
          </a:p>
          <a:p>
            <a:pPr>
              <a:defRPr/>
            </a:pPr>
            <a:endParaRPr lang="en-US" dirty="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529DB0-0923-40C7-8F67-3AFB3F1A4F1D}"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The cleaning and disinfection of infected premises will be essential during animal disease emergency situations. The diversity of facility types and set up can produce a number of challenges. Attention to proper C&amp;D procedures will help to minimize the further spread of pathogens and protect personnel from exposure. </a:t>
            </a:r>
            <a:r>
              <a:rPr lang="en-US" dirty="0" smtClean="0"/>
              <a:t>Information</a:t>
            </a:r>
            <a:r>
              <a:rPr lang="en-US" baseline="0" dirty="0" smtClean="0"/>
              <a:t> in this presentation was taken from the following USDA APHIS Foreign Animal Disease Preparedness and Response Plan documents. The full version of these documents can be obtained at the FAD </a:t>
            </a:r>
            <a:r>
              <a:rPr lang="en-US" baseline="0" dirty="0" err="1" smtClean="0"/>
              <a:t>PReP</a:t>
            </a:r>
            <a:r>
              <a:rPr lang="en-US" baseline="0" dirty="0" smtClean="0"/>
              <a:t> website.</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26</a:t>
            </a:fld>
            <a:endParaRPr lang="en-US"/>
          </a:p>
        </p:txBody>
      </p:sp>
    </p:spTree>
    <p:extLst>
      <p:ext uri="{BB962C8B-B14F-4D97-AF65-F5344CB8AC3E}">
        <p14:creationId xmlns:p14="http://schemas.microsoft.com/office/powerpoint/2010/main" val="1472550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27</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4828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D551FF-AE77-4C95-8B29-C9C6F920D093}" type="slidenum">
              <a:rPr lang="en-US"/>
              <a:pPr fontAlgn="base">
                <a:spcBef>
                  <a:spcPct val="0"/>
                </a:spcBef>
                <a:spcAft>
                  <a:spcPct val="0"/>
                </a:spcAft>
              </a:pPr>
              <a:t>3</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cleaning and disinfection of premises should be carried out in a systematic manner to ensure disinfection efforts are effective. The basic C&amp;D protocol, regardless of item involves a cleaning step, which includes dry cleaning and a  thorough wash and rinse. This is followed by the disinfection step, which includes disinfectant application, appropriate contact time, followed by rinsing and drying.  When possible, drying between the cleaning and disinfection steps should occur. [Graphic illustration by Andrew Kingsbury, Iowa State University]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initiating the C&amp;D process, all fans should be turned off to prevent dissemination of the infectious agent. The electricity supply to the building should also be disconnected to allow the removal of sensitive equipment and prevent electrical accidents during cleaning. An alternative electrical supply should be acquired to power any cleaning equipment. Good lighting is essential to ensure that surfaces are visibly clean after the washing step. [Photo source: Iowa State University Veterinary Diagnostics and Production Animal Medicine (VDPAM)]</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338308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the potential transfer of pathogens to additional areas, animal vectors, such as rodents, birds, or other wildlife must be detected and dealt with appropriately. Areas of potential rodent entrances should be sealed. Roof areas and eaves with holes or nesting areas for wild birds must be addressed. Insect vector control procedures, such as eliminating insect breeding areas, will also be needed to prevent further dissemination of the disease agent. Feral animals must be trapped and removed or destroyed. [Photo source: Centers for Disease Control and Prevention]</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419464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footbaths at all entrances and exits to the building. NOTE: While disinfectant footbaths may be used upon entering and exiting the premises, these “stations” may give a false sense of security to responders and should not be used as a sole process of disinfection. However, the process will serve to raise awareness about the need for biosecurity and disinfection for the disease situation present. A freshly prepared, appropriate disinfectant solution should always be used and adequate contact time allowed on footwear for optimum efficacy. [Photo source: Alex Ramirez,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414820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defTabSz="948419">
              <a:defRPr/>
            </a:pPr>
            <a:r>
              <a:rPr lang="en-US" dirty="0"/>
              <a:t>The preparation and application of disinfectant solutions must be in accordance with product label directions. Only EPA-registered or approved products should be used. Fresh solutions should be prepared prior to use; some disinfectant solutions may only be active for the same day of preparation. Failure to make fresh solutions may result in using a product that has reduced efficacy. The use of test kits can help to determine whether any chemical degradation of the disinfectant’s active ingredients has occurred and that diluted solutions contain the necessary amount of active ingredient. </a:t>
            </a:r>
            <a:r>
              <a:rPr lang="en-US" baseline="0" dirty="0" smtClean="0"/>
              <a:t>As a rough estimate, 1 gallon of solution will cover approximately 100-150 square feet. </a:t>
            </a:r>
            <a:r>
              <a:rPr lang="en-US" dirty="0" smtClean="0"/>
              <a:t>[Photo</a:t>
            </a:r>
            <a:r>
              <a:rPr lang="en-US" baseline="0" dirty="0" smtClean="0"/>
              <a:t> source: Top: Carla Huston, Mississippi State University; Top: Teresa Robinson, USDA]</a:t>
            </a: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C77ADA-EB6C-4BB4-995B-9C16832BAA7E}"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Premises C&amp;D should follow the basic C&amp;D protocol previously described. Use a systematic procedure for cleaning and disinfection. Start at the back of the facility and proceed to the front. Begin all procedures on the ceilings, moving down the walls to the floor, then across the drain. Work in small sections at a time to ensure thorough coverage of each area. Use marking tape to clearly indicate where disinfection has and has not taken place.</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2637347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the premises C&amp;D procedure by dry cleaning the area to remove </a:t>
            </a:r>
            <a:r>
              <a:rPr lang="en-US" dirty="0" smtClean="0">
                <a:latin typeface="Arial" charset="0"/>
                <a:cs typeface="Arial" charset="0"/>
              </a:rPr>
              <a:t>any gross contamination and organic material (e.g., soil, manure, bedding, feed). Shovels, manure forks, brooms and brushes should be used to sweep, scrape and remove organic material from surfaces and areas. Heavy equipment may be needed to remove large quantities</a:t>
            </a:r>
            <a:r>
              <a:rPr lang="en-US" baseline="0" dirty="0" smtClean="0">
                <a:latin typeface="Arial" charset="0"/>
                <a:cs typeface="Arial" charset="0"/>
              </a:rPr>
              <a:t> of bedding or manure. </a:t>
            </a:r>
            <a:r>
              <a:rPr lang="en-US" dirty="0" smtClean="0">
                <a:latin typeface="Arial" charset="0"/>
                <a:cs typeface="Arial" charset="0"/>
              </a:rPr>
              <a:t>Air blowers should not be used for dry cleaning due to the risk of spreading pathogens. </a:t>
            </a:r>
            <a:r>
              <a:rPr lang="en-US" dirty="0"/>
              <a:t>Move any washable and removable equipment (hand feeders, mangers) to the outside for cleaning and disinfection. Remove rotten wood fixtures, posts and flooring for burial or burning. Scrape windowsills and floors and other permanently attached equipment to remove any adherent organic material. </a:t>
            </a:r>
            <a:r>
              <a:rPr lang="en-US" baseline="0" dirty="0" smtClean="0">
                <a:latin typeface="Arial" charset="0"/>
                <a:cs typeface="Arial" charset="0"/>
              </a:rPr>
              <a:t>D</a:t>
            </a:r>
            <a:r>
              <a:rPr lang="en-US" dirty="0" smtClean="0">
                <a:latin typeface="Arial" charset="0"/>
                <a:cs typeface="Arial" charset="0"/>
              </a:rPr>
              <a:t>isposal of all organic material and gross</a:t>
            </a:r>
            <a:r>
              <a:rPr lang="en-US" baseline="0" dirty="0" smtClean="0">
                <a:latin typeface="Arial" charset="0"/>
                <a:cs typeface="Arial" charset="0"/>
              </a:rPr>
              <a:t> debris</a:t>
            </a:r>
            <a:r>
              <a:rPr lang="en-US" dirty="0" smtClean="0">
                <a:latin typeface="Arial" charset="0"/>
                <a:cs typeface="Arial" charset="0"/>
              </a:rPr>
              <a:t> should be in a manner that minimizes further spread of microorganisms and that is compliant with federal, state and local requirements and policies. </a:t>
            </a:r>
            <a:endParaRPr lang="en-US" dirty="0"/>
          </a:p>
          <a:p>
            <a:endParaRPr lang="en-US" dirty="0"/>
          </a:p>
          <a:p>
            <a:pPr defTabSz="948419">
              <a:defRPr/>
            </a:pPr>
            <a:r>
              <a:rPr lang="en-US" dirty="0"/>
              <a:t>In the case of a highly contagious disease, a disinfectant solution should be applied using a low-pressure sprayer to damp down dust in the building. This is </a:t>
            </a:r>
            <a:r>
              <a:rPr lang="en-US" b="1" u="sng" dirty="0"/>
              <a:t>not</a:t>
            </a:r>
            <a:r>
              <a:rPr lang="en-US" dirty="0"/>
              <a:t> a disinfection step, but helps to minimize dust generation and further spread of the pathogen from the building interior while cleaning. </a:t>
            </a:r>
            <a:r>
              <a:rPr lang="en-US" dirty="0" smtClean="0">
                <a:latin typeface="Arial" charset="0"/>
                <a:cs typeface="Arial" charset="0"/>
              </a:rPr>
              <a:t>[Photo Danelle Bickett-Weddle, Iowa State University]</a:t>
            </a:r>
          </a:p>
          <a:p>
            <a:endParaRPr lang="en-US" dirty="0"/>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377534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Cleaning and Disinfection: Premises</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Premises</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Premises</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Premises</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Premises</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Premises</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Cleaning and Disinfection: Premises</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Premises</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Premises</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adprep.lmi.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mtClean="0"/>
              <a:t>Cleaning and Disinfection</a:t>
            </a:r>
            <a:endParaRPr lang="en-US" dirty="0"/>
          </a:p>
        </p:txBody>
      </p:sp>
      <p:sp>
        <p:nvSpPr>
          <p:cNvPr id="3075" name="Rectangle 3"/>
          <p:cNvSpPr>
            <a:spLocks noGrp="1" noChangeArrowheads="1"/>
          </p:cNvSpPr>
          <p:nvPr>
            <p:ph type="subTitle" idx="1"/>
          </p:nvPr>
        </p:nvSpPr>
        <p:spPr/>
        <p:txBody>
          <a:bodyPr/>
          <a:lstStyle/>
          <a:p>
            <a:r>
              <a:rPr lang="en-US" dirty="0" smtClean="0"/>
              <a:t>Premises</a:t>
            </a:r>
            <a:endParaRPr lang="en-US" dirty="0"/>
          </a:p>
        </p:txBody>
      </p:sp>
    </p:spTree>
    <p:extLst>
      <p:ext uri="{BB962C8B-B14F-4D97-AF65-F5344CB8AC3E}">
        <p14:creationId xmlns:p14="http://schemas.microsoft.com/office/powerpoint/2010/main" val="3529003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Wash and Rinse</a:t>
            </a:r>
            <a:endParaRPr lang="en-US" dirty="0"/>
          </a:p>
        </p:txBody>
      </p:sp>
      <p:sp>
        <p:nvSpPr>
          <p:cNvPr id="26627" name="Rectangle 3"/>
          <p:cNvSpPr>
            <a:spLocks noGrp="1" noChangeArrowheads="1"/>
          </p:cNvSpPr>
          <p:nvPr>
            <p:ph idx="1"/>
          </p:nvPr>
        </p:nvSpPr>
        <p:spPr/>
        <p:txBody>
          <a:bodyPr>
            <a:normAutofit lnSpcReduction="10000"/>
          </a:bodyPr>
          <a:lstStyle/>
          <a:p>
            <a:r>
              <a:rPr lang="en-US" dirty="0" smtClean="0"/>
              <a:t>Wash area </a:t>
            </a:r>
            <a:r>
              <a:rPr lang="en-US" dirty="0"/>
              <a:t>with detergent using </a:t>
            </a:r>
            <a:br>
              <a:rPr lang="en-US" dirty="0"/>
            </a:br>
            <a:r>
              <a:rPr lang="en-US" dirty="0" smtClean="0"/>
              <a:t>sprayer, scrub brush</a:t>
            </a:r>
          </a:p>
          <a:p>
            <a:pPr lvl="1"/>
            <a:r>
              <a:rPr lang="en-US" dirty="0" smtClean="0"/>
              <a:t>Avoid high pressure if highly contagious</a:t>
            </a:r>
          </a:p>
          <a:p>
            <a:r>
              <a:rPr lang="en-US" dirty="0"/>
              <a:t>May need </a:t>
            </a:r>
            <a:r>
              <a:rPr lang="en-US" dirty="0" smtClean="0"/>
              <a:t>pre-soaked</a:t>
            </a:r>
          </a:p>
          <a:p>
            <a:r>
              <a:rPr lang="en-US" dirty="0"/>
              <a:t>Scrubbing may be necessary</a:t>
            </a:r>
          </a:p>
          <a:p>
            <a:r>
              <a:rPr lang="en-US" dirty="0"/>
              <a:t>Steam </a:t>
            </a:r>
          </a:p>
          <a:p>
            <a:pPr lvl="1"/>
            <a:r>
              <a:rPr lang="en-US" dirty="0"/>
              <a:t>Effective for cracks, crevices, </a:t>
            </a:r>
            <a:r>
              <a:rPr lang="en-US" dirty="0" smtClean="0"/>
              <a:t>pipework</a:t>
            </a:r>
          </a:p>
          <a:p>
            <a:r>
              <a:rPr lang="en-US" dirty="0" smtClean="0"/>
              <a:t>Rinse </a:t>
            </a:r>
            <a:r>
              <a:rPr lang="en-US" dirty="0"/>
              <a:t>with clean, warm </a:t>
            </a:r>
            <a:r>
              <a:rPr lang="en-US" dirty="0" smtClean="0"/>
              <a:t>water</a:t>
            </a:r>
          </a:p>
          <a:p>
            <a:r>
              <a:rPr lang="en-US" dirty="0" smtClean="0"/>
              <a:t>Allow to dry overnight</a:t>
            </a:r>
            <a:endParaRPr lang="en-US" dirty="0"/>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dirty="0" smtClean="0"/>
              <a:t>Cleaning and Disinfection: Premises</a:t>
            </a:r>
            <a:endParaRPr lang="en-US" dirty="0"/>
          </a:p>
        </p:txBody>
      </p:sp>
    </p:spTree>
    <p:extLst>
      <p:ext uri="{BB962C8B-B14F-4D97-AF65-F5344CB8AC3E}">
        <p14:creationId xmlns:p14="http://schemas.microsoft.com/office/powerpoint/2010/main" val="339762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Disinfection</a:t>
            </a:r>
            <a:endParaRPr lang="en-US" dirty="0"/>
          </a:p>
        </p:txBody>
      </p:sp>
      <p:sp>
        <p:nvSpPr>
          <p:cNvPr id="3" name="Content Placeholder 2"/>
          <p:cNvSpPr>
            <a:spLocks noGrp="1"/>
          </p:cNvSpPr>
          <p:nvPr>
            <p:ph idx="1"/>
          </p:nvPr>
        </p:nvSpPr>
        <p:spPr/>
        <p:txBody>
          <a:bodyPr/>
          <a:lstStyle/>
          <a:p>
            <a:r>
              <a:rPr lang="en-US" dirty="0"/>
              <a:t>Apply EPA-registered disinfectant</a:t>
            </a:r>
          </a:p>
          <a:p>
            <a:pPr lvl="1"/>
            <a:r>
              <a:rPr lang="en-US" dirty="0"/>
              <a:t>Allow appropriate contact time</a:t>
            </a:r>
          </a:p>
          <a:p>
            <a:pPr lvl="1"/>
            <a:r>
              <a:rPr lang="en-US" dirty="0"/>
              <a:t>Must remain “wet</a:t>
            </a:r>
            <a:r>
              <a:rPr lang="en-US" dirty="0" smtClean="0"/>
              <a:t>”</a:t>
            </a:r>
          </a:p>
          <a:p>
            <a:pPr lvl="1"/>
            <a:r>
              <a:rPr lang="en-US" dirty="0" smtClean="0"/>
              <a:t>Reapply if needed</a:t>
            </a:r>
            <a:endParaRPr lang="en-US" dirty="0"/>
          </a:p>
          <a:p>
            <a:r>
              <a:rPr lang="en-US" dirty="0"/>
              <a:t>Rinse with clean, warm water</a:t>
            </a:r>
          </a:p>
          <a:p>
            <a:r>
              <a:rPr lang="en-US" dirty="0"/>
              <a:t>Allow to </a:t>
            </a:r>
            <a:r>
              <a:rPr lang="en-US" dirty="0" smtClean="0"/>
              <a:t>air-dry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Premises</a:t>
            </a:r>
            <a:endParaRPr lang="en-US" dirty="0"/>
          </a:p>
        </p:txBody>
      </p:sp>
    </p:spTree>
    <p:extLst>
      <p:ext uri="{BB962C8B-B14F-4D97-AF65-F5344CB8AC3E}">
        <p14:creationId xmlns:p14="http://schemas.microsoft.com/office/powerpoint/2010/main" val="329026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Interior</a:t>
            </a:r>
            <a:endParaRPr lang="en-US" dirty="0"/>
          </a:p>
        </p:txBody>
      </p:sp>
      <p:sp>
        <p:nvSpPr>
          <p:cNvPr id="3" name="Content Placeholder 2"/>
          <p:cNvSpPr>
            <a:spLocks noGrp="1"/>
          </p:cNvSpPr>
          <p:nvPr>
            <p:ph idx="1"/>
          </p:nvPr>
        </p:nvSpPr>
        <p:spPr>
          <a:xfrm>
            <a:off x="457199" y="1600200"/>
            <a:ext cx="6673849" cy="4648200"/>
          </a:xfrm>
        </p:spPr>
        <p:txBody>
          <a:bodyPr>
            <a:normAutofit/>
          </a:bodyPr>
          <a:lstStyle/>
          <a:p>
            <a:r>
              <a:rPr lang="en-US" dirty="0" smtClean="0"/>
              <a:t>Ensure C&amp;D of </a:t>
            </a:r>
            <a:br>
              <a:rPr lang="en-US" dirty="0" smtClean="0"/>
            </a:br>
            <a:r>
              <a:rPr lang="en-US" dirty="0" smtClean="0"/>
              <a:t>interior components</a:t>
            </a:r>
          </a:p>
          <a:p>
            <a:pPr lvl="1"/>
            <a:r>
              <a:rPr lang="en-US" dirty="0" smtClean="0"/>
              <a:t>Water dispensers, </a:t>
            </a:r>
            <a:br>
              <a:rPr lang="en-US" dirty="0" smtClean="0"/>
            </a:br>
            <a:r>
              <a:rPr lang="en-US" dirty="0" smtClean="0"/>
              <a:t>troughs, augers, fans</a:t>
            </a:r>
          </a:p>
          <a:p>
            <a:r>
              <a:rPr lang="en-US" dirty="0" smtClean="0"/>
              <a:t>Electrical equipment</a:t>
            </a:r>
          </a:p>
          <a:p>
            <a:pPr lvl="1"/>
            <a:r>
              <a:rPr lang="en-US" dirty="0"/>
              <a:t>Turned off first</a:t>
            </a:r>
          </a:p>
          <a:p>
            <a:pPr lvl="1"/>
            <a:r>
              <a:rPr lang="en-US" dirty="0" smtClean="0"/>
              <a:t>Wipe clean, sanitize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Premises</a:t>
            </a:r>
            <a:endParaRPr lang="en-US" dirty="0"/>
          </a:p>
        </p:txBody>
      </p:sp>
      <p:pic>
        <p:nvPicPr>
          <p:cNvPr id="7" name="Picture 2" descr="H:\CFSPH\MSP Just-In-Time\02-Working Files\5-CleaningDisinfection-Breakouts\Photos\InsideBuilding11_Ramire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00201"/>
            <a:ext cx="3270249" cy="2452686"/>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1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Exterior</a:t>
            </a:r>
            <a:endParaRPr lang="en-US" dirty="0"/>
          </a:p>
        </p:txBody>
      </p:sp>
      <p:sp>
        <p:nvSpPr>
          <p:cNvPr id="3" name="Content Placeholder 2"/>
          <p:cNvSpPr>
            <a:spLocks noGrp="1"/>
          </p:cNvSpPr>
          <p:nvPr>
            <p:ph idx="1"/>
          </p:nvPr>
        </p:nvSpPr>
        <p:spPr/>
        <p:txBody>
          <a:bodyPr>
            <a:normAutofit lnSpcReduction="10000"/>
          </a:bodyPr>
          <a:lstStyle/>
          <a:p>
            <a:r>
              <a:rPr lang="en-US" dirty="0" smtClean="0"/>
              <a:t>Width will vary</a:t>
            </a:r>
            <a:br>
              <a:rPr lang="en-US" dirty="0" smtClean="0"/>
            </a:br>
            <a:r>
              <a:rPr lang="en-US" dirty="0" smtClean="0"/>
              <a:t>with pathogen</a:t>
            </a:r>
          </a:p>
          <a:p>
            <a:pPr lvl="1"/>
            <a:r>
              <a:rPr lang="en-US" dirty="0" smtClean="0"/>
              <a:t>May be as wide</a:t>
            </a:r>
            <a:br>
              <a:rPr lang="en-US" dirty="0" smtClean="0"/>
            </a:br>
            <a:r>
              <a:rPr lang="en-US" dirty="0" smtClean="0"/>
              <a:t>as 10 feet</a:t>
            </a:r>
          </a:p>
          <a:p>
            <a:r>
              <a:rPr lang="en-US" dirty="0" smtClean="0"/>
              <a:t>Flame gun</a:t>
            </a:r>
          </a:p>
          <a:p>
            <a:pPr lvl="1"/>
            <a:r>
              <a:rPr lang="en-US" dirty="0" smtClean="0"/>
              <a:t>Wet surfaces</a:t>
            </a:r>
            <a:br>
              <a:rPr lang="en-US" dirty="0" smtClean="0"/>
            </a:br>
            <a:r>
              <a:rPr lang="en-US" dirty="0" smtClean="0"/>
              <a:t>prior to distinguished areas treated</a:t>
            </a:r>
          </a:p>
          <a:p>
            <a:r>
              <a:rPr lang="en-US" dirty="0" smtClean="0"/>
              <a:t>Fan inlets</a:t>
            </a:r>
          </a:p>
          <a:p>
            <a:pPr lvl="1"/>
            <a:r>
              <a:rPr lang="en-US" dirty="0" smtClean="0"/>
              <a:t>EPA-registered disinfectant</a:t>
            </a:r>
            <a:br>
              <a:rPr lang="en-US" dirty="0" smtClean="0"/>
            </a:br>
            <a:r>
              <a:rPr lang="en-US" dirty="0" smtClean="0"/>
              <a:t>with low pressure sprayer</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Premises</a:t>
            </a:r>
            <a:endParaRPr lang="en-US" dirty="0"/>
          </a:p>
        </p:txBody>
      </p:sp>
      <p:pic>
        <p:nvPicPr>
          <p:cNvPr id="2050" name="Picture 2" descr="H:\CFSPH\AllGraphicsIllustrationsFlashFiles\N_C&amp;D\NC&amp;D_0520\Process\Building perimeter D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00200"/>
            <a:ext cx="3581400" cy="268605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4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Composition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Concrete = porous</a:t>
            </a:r>
          </a:p>
          <a:p>
            <a:pPr lvl="1"/>
            <a:r>
              <a:rPr lang="en-US" dirty="0" smtClean="0"/>
              <a:t>Difficult to clean</a:t>
            </a:r>
          </a:p>
          <a:p>
            <a:pPr lvl="1"/>
            <a:r>
              <a:rPr lang="en-US" dirty="0" smtClean="0"/>
              <a:t>Registered product, </a:t>
            </a:r>
            <a:br>
              <a:rPr lang="en-US" dirty="0" smtClean="0"/>
            </a:br>
            <a:r>
              <a:rPr lang="en-US" dirty="0" smtClean="0"/>
              <a:t>flame gun</a:t>
            </a:r>
          </a:p>
          <a:p>
            <a:r>
              <a:rPr lang="en-US" dirty="0" smtClean="0"/>
              <a:t>Metal = easier to clean</a:t>
            </a:r>
          </a:p>
          <a:p>
            <a:pPr lvl="1"/>
            <a:r>
              <a:rPr lang="en-US" dirty="0" smtClean="0"/>
              <a:t>Some products </a:t>
            </a:r>
            <a:br>
              <a:rPr lang="en-US" dirty="0" smtClean="0"/>
            </a:br>
            <a:r>
              <a:rPr lang="en-US" dirty="0" smtClean="0"/>
              <a:t>corrosive</a:t>
            </a:r>
          </a:p>
          <a:p>
            <a:pPr lvl="1"/>
            <a:r>
              <a:rPr lang="en-US" dirty="0" smtClean="0"/>
              <a:t>Flame gun</a:t>
            </a:r>
          </a:p>
          <a:p>
            <a:r>
              <a:rPr lang="en-US" dirty="0" smtClean="0"/>
              <a:t>Wood = very porous</a:t>
            </a:r>
          </a:p>
          <a:p>
            <a:pPr lvl="1"/>
            <a:r>
              <a:rPr lang="en-US" dirty="0" smtClean="0"/>
              <a:t>Discard if possible</a:t>
            </a:r>
          </a:p>
          <a:p>
            <a:r>
              <a:rPr lang="en-US" dirty="0" smtClean="0"/>
              <a:t>Soil, sand, clay</a:t>
            </a:r>
          </a:p>
          <a:p>
            <a:pPr lvl="1"/>
            <a:r>
              <a:rPr lang="en-US" dirty="0" smtClean="0"/>
              <a:t>No environmentally safe product</a:t>
            </a:r>
            <a:endParaRPr lang="en-US" dirty="0"/>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Cleaning and Disinfection: Premises</a:t>
            </a:r>
            <a:endParaRPr lang="en-US" dirty="0"/>
          </a:p>
        </p:txBody>
      </p:sp>
      <p:pic>
        <p:nvPicPr>
          <p:cNvPr id="9" name="Picture 2" descr="H:\CFSPH\MSP Just-In-Time\02-Working Files\5-CleaningDisinfection-Breakouts\Photos\Pen1_Ramire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77218" y="1600200"/>
            <a:ext cx="3309582" cy="289560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15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Downtime</a:t>
            </a:r>
            <a:endParaRPr lang="en-US"/>
          </a:p>
        </p:txBody>
      </p:sp>
      <p:sp>
        <p:nvSpPr>
          <p:cNvPr id="30723" name="Rectangle 3"/>
          <p:cNvSpPr>
            <a:spLocks noGrp="1" noChangeArrowheads="1"/>
          </p:cNvSpPr>
          <p:nvPr>
            <p:ph idx="1"/>
          </p:nvPr>
        </p:nvSpPr>
        <p:spPr>
          <a:xfrm>
            <a:off x="457200" y="1600200"/>
            <a:ext cx="5638800" cy="4648200"/>
          </a:xfrm>
        </p:spPr>
        <p:txBody>
          <a:bodyPr>
            <a:normAutofit lnSpcReduction="10000"/>
          </a:bodyPr>
          <a:lstStyle/>
          <a:p>
            <a:r>
              <a:rPr lang="en-US" dirty="0" smtClean="0"/>
              <a:t>Free of any animals </a:t>
            </a:r>
            <a:br>
              <a:rPr lang="en-US" dirty="0" smtClean="0"/>
            </a:br>
            <a:r>
              <a:rPr lang="en-US" dirty="0" smtClean="0"/>
              <a:t>or activity</a:t>
            </a:r>
          </a:p>
          <a:p>
            <a:r>
              <a:rPr lang="en-US" dirty="0" smtClean="0"/>
              <a:t>Reduces pathogens</a:t>
            </a:r>
            <a:br>
              <a:rPr lang="en-US" dirty="0" smtClean="0"/>
            </a:br>
            <a:r>
              <a:rPr lang="en-US" dirty="0" smtClean="0"/>
              <a:t>by drying</a:t>
            </a:r>
          </a:p>
          <a:p>
            <a:r>
              <a:rPr lang="en-US" dirty="0" smtClean="0"/>
              <a:t>Time varies based on pathogen</a:t>
            </a:r>
          </a:p>
          <a:p>
            <a:pPr lvl="1"/>
            <a:r>
              <a:rPr lang="en-US" dirty="0" smtClean="0"/>
              <a:t>Three times expected incubation period</a:t>
            </a:r>
          </a:p>
          <a:p>
            <a:r>
              <a:rPr lang="en-US" dirty="0" smtClean="0"/>
              <a:t>Block of area </a:t>
            </a:r>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Cleaning and Disinfection: Premises</a:t>
            </a:r>
            <a:endParaRPr lang="en-US" dirty="0"/>
          </a:p>
        </p:txBody>
      </p:sp>
      <p:pic>
        <p:nvPicPr>
          <p:cNvPr id="8" name="Picture 2" descr="H:\CFSPH\AllGraphicsIllustrationsFlashFiles\N_C&amp;D\NC&amp;D_0170\NC&amp;D_0170_100603_Clean horse st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8467" y="1600200"/>
            <a:ext cx="2978333" cy="3124200"/>
          </a:xfrm>
          <a:prstGeom prst="rect">
            <a:avLst/>
          </a:prstGeom>
          <a:noFill/>
          <a:ln w="28575">
            <a:solidFill>
              <a:srgbClr val="F47D5A"/>
            </a:solidFill>
          </a:ln>
        </p:spPr>
      </p:pic>
    </p:spTree>
    <p:extLst>
      <p:ext uri="{BB962C8B-B14F-4D97-AF65-F5344CB8AC3E}">
        <p14:creationId xmlns:p14="http://schemas.microsoft.com/office/powerpoint/2010/main" val="2694046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Slurry Pits</a:t>
            </a:r>
            <a:endParaRPr lang="en-US" dirty="0"/>
          </a:p>
        </p:txBody>
      </p:sp>
      <p:sp>
        <p:nvSpPr>
          <p:cNvPr id="3" name="Content Placeholder 2"/>
          <p:cNvSpPr>
            <a:spLocks noGrp="1"/>
          </p:cNvSpPr>
          <p:nvPr>
            <p:ph idx="1"/>
          </p:nvPr>
        </p:nvSpPr>
        <p:spPr/>
        <p:txBody>
          <a:bodyPr>
            <a:noAutofit/>
          </a:bodyPr>
          <a:lstStyle/>
          <a:p>
            <a:r>
              <a:rPr lang="en-US" sz="2800" dirty="0" smtClean="0"/>
              <a:t>Decontaminate by </a:t>
            </a:r>
            <a:br>
              <a:rPr lang="en-US" sz="2800" dirty="0" smtClean="0"/>
            </a:br>
            <a:r>
              <a:rPr lang="en-US" sz="2800" dirty="0" smtClean="0"/>
              <a:t>chemical process</a:t>
            </a:r>
            <a:br>
              <a:rPr lang="en-US" sz="2800" dirty="0" smtClean="0"/>
            </a:br>
            <a:r>
              <a:rPr lang="en-US" sz="2800" dirty="0" smtClean="0"/>
              <a:t>that alters the pH</a:t>
            </a:r>
          </a:p>
          <a:p>
            <a:pPr lvl="1"/>
            <a:r>
              <a:rPr lang="en-US" sz="2400" dirty="0" smtClean="0"/>
              <a:t>Vigorous stirring</a:t>
            </a:r>
          </a:p>
          <a:p>
            <a:pPr lvl="1"/>
            <a:r>
              <a:rPr lang="en-US" sz="2400" dirty="0" smtClean="0"/>
              <a:t>Maintain pH</a:t>
            </a:r>
            <a:br>
              <a:rPr lang="en-US" sz="2400" dirty="0" smtClean="0"/>
            </a:br>
            <a:r>
              <a:rPr lang="en-US" sz="2400" dirty="0" smtClean="0"/>
              <a:t>for several days</a:t>
            </a:r>
          </a:p>
          <a:p>
            <a:r>
              <a:rPr lang="en-US" sz="2800" dirty="0" smtClean="0"/>
              <a:t>Precautionary measures</a:t>
            </a:r>
          </a:p>
          <a:p>
            <a:pPr lvl="1"/>
            <a:r>
              <a:rPr lang="en-US" sz="2400" dirty="0" smtClean="0"/>
              <a:t>Minimum of 2 personnel</a:t>
            </a:r>
          </a:p>
          <a:p>
            <a:pPr lvl="1"/>
            <a:r>
              <a:rPr lang="en-US" sz="2400" dirty="0" smtClean="0"/>
              <a:t>Wear respirators, safety harnesses, lifeline</a:t>
            </a:r>
          </a:p>
          <a:p>
            <a:pPr lvl="1"/>
            <a:r>
              <a:rPr lang="en-US" sz="2400" dirty="0" smtClean="0"/>
              <a:t>Area well ventilated due to toxic gases </a:t>
            </a:r>
            <a:br>
              <a:rPr lang="en-US" sz="2400" dirty="0" smtClean="0"/>
            </a:br>
            <a:r>
              <a:rPr lang="en-US" sz="2400" dirty="0" smtClean="0"/>
              <a:t>produced with agitation</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Premises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0813" y="1600200"/>
            <a:ext cx="3555769" cy="2667000"/>
          </a:xfrm>
          <a:prstGeom prst="rect">
            <a:avLst/>
          </a:prstGeom>
          <a:noFill/>
          <a:ln w="28575">
            <a:solidFill>
              <a:srgbClr val="F47D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97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Specific Production Situations</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Premises</a:t>
            </a:r>
            <a:endParaRPr lang="en-US" dirty="0"/>
          </a:p>
        </p:txBody>
      </p:sp>
    </p:spTree>
    <p:extLst>
      <p:ext uri="{BB962C8B-B14F-4D97-AF65-F5344CB8AC3E}">
        <p14:creationId xmlns:p14="http://schemas.microsoft.com/office/powerpoint/2010/main" val="132646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smtClean="0">
                <a:latin typeface="Verdana" charset="0"/>
                <a:ea typeface="Verdana" charset="0"/>
                <a:cs typeface="Verdana" charset="0"/>
              </a:rPr>
              <a:t>Poultry Premises</a:t>
            </a:r>
          </a:p>
        </p:txBody>
      </p:sp>
      <p:sp>
        <p:nvSpPr>
          <p:cNvPr id="21505" name="Content Placeholder 1"/>
          <p:cNvSpPr>
            <a:spLocks noGrp="1"/>
          </p:cNvSpPr>
          <p:nvPr>
            <p:ph idx="1"/>
          </p:nvPr>
        </p:nvSpPr>
        <p:spPr>
          <a:xfrm>
            <a:off x="457200" y="1600200"/>
            <a:ext cx="5181600" cy="4648200"/>
          </a:xfrm>
        </p:spPr>
        <p:txBody>
          <a:bodyPr>
            <a:normAutofit lnSpcReduction="10000"/>
          </a:bodyPr>
          <a:lstStyle/>
          <a:p>
            <a:r>
              <a:rPr lang="en-US" dirty="0" smtClean="0">
                <a:latin typeface="Verdana" charset="0"/>
                <a:ea typeface="Verdana" charset="0"/>
                <a:cs typeface="Verdana" charset="0"/>
              </a:rPr>
              <a:t>Egg processing equipment</a:t>
            </a:r>
          </a:p>
          <a:p>
            <a:pPr lvl="1"/>
            <a:r>
              <a:rPr lang="en-US" dirty="0" smtClean="0">
                <a:latin typeface="Verdana" charset="0"/>
                <a:ea typeface="Verdana" charset="0"/>
                <a:cs typeface="Verdana" charset="0"/>
              </a:rPr>
              <a:t>Egg belts, flats, buggies, packing machines</a:t>
            </a:r>
          </a:p>
          <a:p>
            <a:r>
              <a:rPr lang="en-US" dirty="0" smtClean="0">
                <a:latin typeface="Verdana" charset="0"/>
                <a:ea typeface="Verdana" charset="0"/>
                <a:cs typeface="Verdana" charset="0"/>
              </a:rPr>
              <a:t>Nesting boxes</a:t>
            </a:r>
          </a:p>
          <a:p>
            <a:r>
              <a:rPr lang="en-US" dirty="0" smtClean="0">
                <a:latin typeface="Verdana" charset="0"/>
                <a:ea typeface="Verdana" charset="0"/>
                <a:cs typeface="Verdana" charset="0"/>
              </a:rPr>
              <a:t>Egg storage rooms</a:t>
            </a:r>
          </a:p>
          <a:p>
            <a:r>
              <a:rPr lang="en-US" dirty="0" smtClean="0">
                <a:latin typeface="Verdana" charset="0"/>
                <a:ea typeface="Verdana" charset="0"/>
                <a:cs typeface="Verdana" charset="0"/>
              </a:rPr>
              <a:t>Open floor areas</a:t>
            </a:r>
          </a:p>
          <a:p>
            <a:r>
              <a:rPr lang="en-US" dirty="0" smtClean="0">
                <a:latin typeface="Verdana" charset="0"/>
                <a:ea typeface="Verdana" charset="0"/>
                <a:cs typeface="Verdana" charset="0"/>
              </a:rPr>
              <a:t>Curtains</a:t>
            </a:r>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Cleaning and Disinfection: Premises</a:t>
            </a:r>
            <a:endParaRPr lang="en-US" dirty="0"/>
          </a:p>
        </p:txBody>
      </p:sp>
      <p:pic>
        <p:nvPicPr>
          <p:cNvPr id="7" name="Picture 2" descr="H:\CFSPH\Communal Files\Photo Library\Poultry photos\Laying House\LayerHouse.EggPacking.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6200000">
            <a:off x="4876800" y="2362200"/>
            <a:ext cx="4572000" cy="304800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smtClean="0">
                <a:latin typeface="Verdana" charset="0"/>
                <a:ea typeface="Verdana" charset="0"/>
                <a:cs typeface="Verdana" charset="0"/>
              </a:rPr>
              <a:t>Dairy Facilities</a:t>
            </a:r>
          </a:p>
        </p:txBody>
      </p:sp>
      <p:sp>
        <p:nvSpPr>
          <p:cNvPr id="23553" name="Content Placeholder 1"/>
          <p:cNvSpPr>
            <a:spLocks noGrp="1"/>
          </p:cNvSpPr>
          <p:nvPr>
            <p:ph idx="1"/>
          </p:nvPr>
        </p:nvSpPr>
        <p:spPr>
          <a:xfrm>
            <a:off x="457200" y="1600200"/>
            <a:ext cx="4857750" cy="4648200"/>
          </a:xfrm>
        </p:spPr>
        <p:txBody>
          <a:bodyPr/>
          <a:lstStyle/>
          <a:p>
            <a:r>
              <a:rPr lang="en-US" sz="2600" dirty="0" smtClean="0">
                <a:latin typeface="Verdana" charset="0"/>
                <a:ea typeface="Verdana" charset="0"/>
                <a:cs typeface="Verdana" charset="0"/>
              </a:rPr>
              <a:t>Milking equipment</a:t>
            </a:r>
          </a:p>
          <a:p>
            <a:pPr lvl="1"/>
            <a:r>
              <a:rPr lang="en-US" sz="2200" dirty="0" smtClean="0">
                <a:latin typeface="Verdana" charset="0"/>
                <a:ea typeface="Verdana" charset="0"/>
                <a:cs typeface="Verdana" charset="0"/>
              </a:rPr>
              <a:t>Milking units, strainers, coolers, bulk tank</a:t>
            </a:r>
          </a:p>
          <a:p>
            <a:pPr lvl="1"/>
            <a:r>
              <a:rPr lang="en-US" sz="2200" dirty="0" smtClean="0">
                <a:latin typeface="Verdana" charset="0"/>
                <a:ea typeface="Verdana" charset="0"/>
                <a:cs typeface="Verdana" charset="0"/>
              </a:rPr>
              <a:t>Removal of milk-film</a:t>
            </a:r>
            <a:br>
              <a:rPr lang="en-US" sz="2200" dirty="0" smtClean="0">
                <a:latin typeface="Verdana" charset="0"/>
                <a:ea typeface="Verdana" charset="0"/>
                <a:cs typeface="Verdana" charset="0"/>
              </a:rPr>
            </a:br>
            <a:r>
              <a:rPr lang="en-US" sz="2200" dirty="0" smtClean="0">
                <a:latin typeface="Verdana" charset="0"/>
                <a:ea typeface="Verdana" charset="0"/>
                <a:cs typeface="Verdana" charset="0"/>
              </a:rPr>
              <a:t>or deposits</a:t>
            </a:r>
          </a:p>
          <a:p>
            <a:r>
              <a:rPr lang="en-US" sz="2600" dirty="0" smtClean="0">
                <a:latin typeface="Verdana" charset="0"/>
                <a:ea typeface="Verdana" charset="0"/>
                <a:cs typeface="Verdana" charset="0"/>
              </a:rPr>
              <a:t>Input from manager, </a:t>
            </a:r>
            <a:br>
              <a:rPr lang="en-US" sz="2600" dirty="0" smtClean="0">
                <a:latin typeface="Verdana" charset="0"/>
                <a:ea typeface="Verdana" charset="0"/>
                <a:cs typeface="Verdana" charset="0"/>
              </a:rPr>
            </a:br>
            <a:r>
              <a:rPr lang="en-US" sz="2600" dirty="0" smtClean="0">
                <a:latin typeface="Verdana" charset="0"/>
                <a:ea typeface="Verdana" charset="0"/>
                <a:cs typeface="Verdana" charset="0"/>
              </a:rPr>
              <a:t>personnel may be useful</a:t>
            </a:r>
          </a:p>
          <a:p>
            <a:r>
              <a:rPr lang="en-US" sz="2600" dirty="0" smtClean="0">
                <a:latin typeface="Verdana" charset="0"/>
                <a:ea typeface="Verdana" charset="0"/>
                <a:cs typeface="Verdana" charset="0"/>
              </a:rPr>
              <a:t>Products must </a:t>
            </a:r>
            <a:br>
              <a:rPr lang="en-US" sz="2600" dirty="0" smtClean="0">
                <a:latin typeface="Verdana" charset="0"/>
                <a:ea typeface="Verdana" charset="0"/>
                <a:cs typeface="Verdana" charset="0"/>
              </a:rPr>
            </a:br>
            <a:r>
              <a:rPr lang="en-US" sz="2600" dirty="0" smtClean="0">
                <a:latin typeface="Verdana" charset="0"/>
                <a:ea typeface="Verdana" charset="0"/>
                <a:cs typeface="Verdana" charset="0"/>
              </a:rPr>
              <a:t>specifically list</a:t>
            </a:r>
            <a:br>
              <a:rPr lang="en-US" sz="2600" dirty="0" smtClean="0">
                <a:latin typeface="Verdana" charset="0"/>
                <a:ea typeface="Verdana" charset="0"/>
                <a:cs typeface="Verdana" charset="0"/>
              </a:rPr>
            </a:br>
            <a:r>
              <a:rPr lang="en-US" sz="2600" dirty="0" smtClean="0">
                <a:latin typeface="Verdana" charset="0"/>
                <a:ea typeface="Verdana" charset="0"/>
                <a:cs typeface="Verdana" charset="0"/>
              </a:rPr>
              <a:t>milking equipment</a:t>
            </a:r>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Cleaning and Disinfection: Premises</a:t>
            </a:r>
            <a:endParaRPr lang="en-US" dirty="0"/>
          </a:p>
        </p:txBody>
      </p:sp>
      <p:pic>
        <p:nvPicPr>
          <p:cNvPr id="1026" name="Picture 2" descr="H:\CFSPH\Communal Files\Photo Library\Bovine photos\Dairy\Milking Equipment\TukkerDairy_DBW (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950" y="1600200"/>
            <a:ext cx="3371850" cy="449580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17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Biosecurity Work Zones</a:t>
            </a:r>
            <a:endParaRPr lang="en-US" dirty="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Premises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6897" b="6897"/>
          <a:stretch>
            <a:fillRect/>
          </a:stretch>
        </p:blipFill>
        <p:spPr bwMode="auto">
          <a:xfrm>
            <a:off x="503420" y="2057400"/>
            <a:ext cx="8207829" cy="3810000"/>
          </a:xfrm>
          <a:prstGeom prst="rect">
            <a:avLst/>
          </a:prstGeom>
          <a:noFill/>
          <a:ln w="28575">
            <a:solidFill>
              <a:srgbClr val="F47D5A"/>
            </a:solidFill>
            <a:miter lim="800000"/>
            <a:headEnd/>
            <a:tailEnd/>
          </a:ln>
          <a:effectLst/>
        </p:spPr>
      </p:pic>
    </p:spTree>
    <p:extLst>
      <p:ext uri="{BB962C8B-B14F-4D97-AF65-F5344CB8AC3E}">
        <p14:creationId xmlns:p14="http://schemas.microsoft.com/office/powerpoint/2010/main" val="2168482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US" smtClean="0">
                <a:latin typeface="Verdana" charset="0"/>
                <a:ea typeface="Verdana" charset="0"/>
                <a:cs typeface="Verdana" charset="0"/>
              </a:rPr>
              <a:t>Swine Facilities</a:t>
            </a:r>
          </a:p>
        </p:txBody>
      </p:sp>
      <p:sp>
        <p:nvSpPr>
          <p:cNvPr id="25601" name="Content Placeholder 1"/>
          <p:cNvSpPr>
            <a:spLocks noGrp="1"/>
          </p:cNvSpPr>
          <p:nvPr>
            <p:ph idx="1"/>
          </p:nvPr>
        </p:nvSpPr>
        <p:spPr/>
        <p:txBody>
          <a:bodyPr>
            <a:normAutofit/>
          </a:bodyPr>
          <a:lstStyle/>
          <a:p>
            <a:r>
              <a:rPr lang="en-US" sz="2800" dirty="0" smtClean="0">
                <a:latin typeface="Verdana" charset="0"/>
                <a:ea typeface="Verdana" charset="0"/>
                <a:cs typeface="Verdana" charset="0"/>
              </a:rPr>
              <a:t>Special items</a:t>
            </a:r>
          </a:p>
          <a:p>
            <a:pPr lvl="1"/>
            <a:r>
              <a:rPr lang="en-US" sz="2400" dirty="0" smtClean="0">
                <a:latin typeface="Verdana" charset="0"/>
                <a:ea typeface="Verdana" charset="0"/>
                <a:cs typeface="Verdana" charset="0"/>
              </a:rPr>
              <a:t>Farrowing pens, slats, </a:t>
            </a:r>
            <a:br>
              <a:rPr lang="en-US" sz="2400" dirty="0" smtClean="0">
                <a:latin typeface="Verdana" charset="0"/>
                <a:ea typeface="Verdana" charset="0"/>
                <a:cs typeface="Verdana" charset="0"/>
              </a:rPr>
            </a:br>
            <a:r>
              <a:rPr lang="en-US" sz="2400" dirty="0" smtClean="0">
                <a:latin typeface="Verdana" charset="0"/>
                <a:ea typeface="Verdana" charset="0"/>
                <a:cs typeface="Verdana" charset="0"/>
              </a:rPr>
              <a:t>slurry alleys, pits</a:t>
            </a:r>
          </a:p>
          <a:p>
            <a:pPr lvl="1"/>
            <a:r>
              <a:rPr lang="en-US" sz="2400" dirty="0" smtClean="0">
                <a:latin typeface="Verdana" charset="0"/>
                <a:ea typeface="Verdana" charset="0"/>
                <a:cs typeface="Verdana" charset="0"/>
              </a:rPr>
              <a:t>Electrical equipment</a:t>
            </a:r>
          </a:p>
          <a:p>
            <a:pPr lvl="1"/>
            <a:r>
              <a:rPr lang="en-US" sz="2400" dirty="0" smtClean="0">
                <a:latin typeface="Verdana" charset="0"/>
                <a:ea typeface="Verdana" charset="0"/>
                <a:cs typeface="Verdana" charset="0"/>
              </a:rPr>
              <a:t>Bars, crates, gates</a:t>
            </a:r>
          </a:p>
          <a:p>
            <a:r>
              <a:rPr lang="en-US" sz="2800" dirty="0" smtClean="0">
                <a:latin typeface="Verdana" charset="0"/>
                <a:ea typeface="Verdana" charset="0"/>
                <a:cs typeface="Verdana" charset="0"/>
              </a:rPr>
              <a:t>Clean and disinfect </a:t>
            </a:r>
            <a:br>
              <a:rPr lang="en-US" sz="2800" dirty="0" smtClean="0">
                <a:latin typeface="Verdana" charset="0"/>
                <a:ea typeface="Verdana" charset="0"/>
                <a:cs typeface="Verdana" charset="0"/>
              </a:rPr>
            </a:br>
            <a:r>
              <a:rPr lang="en-US" sz="2800" dirty="0" smtClean="0">
                <a:latin typeface="Verdana" charset="0"/>
                <a:ea typeface="Verdana" charset="0"/>
                <a:cs typeface="Verdana" charset="0"/>
              </a:rPr>
              <a:t>without leaving </a:t>
            </a:r>
            <a:br>
              <a:rPr lang="en-US" sz="2800" dirty="0" smtClean="0">
                <a:latin typeface="Verdana" charset="0"/>
                <a:ea typeface="Verdana" charset="0"/>
                <a:cs typeface="Verdana" charset="0"/>
              </a:rPr>
            </a:br>
            <a:r>
              <a:rPr lang="en-US" sz="2800" dirty="0" smtClean="0">
                <a:latin typeface="Verdana" charset="0"/>
                <a:ea typeface="Verdana" charset="0"/>
                <a:cs typeface="Verdana" charset="0"/>
              </a:rPr>
              <a:t>residual chemicals</a:t>
            </a:r>
          </a:p>
          <a:p>
            <a:r>
              <a:rPr lang="en-US" sz="2800" dirty="0" smtClean="0">
                <a:latin typeface="Verdana" charset="0"/>
                <a:ea typeface="Verdana" charset="0"/>
                <a:cs typeface="Verdana" charset="0"/>
              </a:rPr>
              <a:t>Phenolic disinfectants </a:t>
            </a:r>
            <a:br>
              <a:rPr lang="en-US" sz="2800" dirty="0" smtClean="0">
                <a:latin typeface="Verdana" charset="0"/>
                <a:ea typeface="Verdana" charset="0"/>
                <a:cs typeface="Verdana" charset="0"/>
              </a:rPr>
            </a:br>
            <a:r>
              <a:rPr lang="en-US" sz="2800" dirty="0" smtClean="0">
                <a:latin typeface="Verdana" charset="0"/>
                <a:ea typeface="Verdana" charset="0"/>
                <a:cs typeface="Verdana" charset="0"/>
              </a:rPr>
              <a:t>should be avoided</a:t>
            </a:r>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Cleaning and Disinfection: Premises</a:t>
            </a:r>
            <a:endParaRPr lang="en-US" dirty="0"/>
          </a:p>
        </p:txBody>
      </p:sp>
      <p:pic>
        <p:nvPicPr>
          <p:cNvPr id="2050" name="Picture 2" descr="H:\CFSPH\Communal Files\Photo Library\Swine Building Facilities\Farrow7_Ramire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609360"/>
            <a:ext cx="3879849" cy="2909886"/>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74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US" smtClean="0">
                <a:latin typeface="Verdana" charset="0"/>
                <a:ea typeface="Verdana" charset="0"/>
                <a:cs typeface="Verdana" charset="0"/>
              </a:rPr>
              <a:t>Equine Facilities</a:t>
            </a:r>
          </a:p>
        </p:txBody>
      </p:sp>
      <p:sp>
        <p:nvSpPr>
          <p:cNvPr id="27649" name="Content Placeholder 1"/>
          <p:cNvSpPr>
            <a:spLocks noGrp="1"/>
          </p:cNvSpPr>
          <p:nvPr>
            <p:ph idx="1"/>
          </p:nvPr>
        </p:nvSpPr>
        <p:spPr/>
        <p:txBody>
          <a:bodyPr>
            <a:normAutofit/>
          </a:bodyPr>
          <a:lstStyle/>
          <a:p>
            <a:r>
              <a:rPr lang="en-US" dirty="0" smtClean="0">
                <a:latin typeface="Verdana" charset="0"/>
                <a:ea typeface="Verdana" charset="0"/>
                <a:cs typeface="Verdana" charset="0"/>
              </a:rPr>
              <a:t>Equine facilities </a:t>
            </a:r>
            <a:br>
              <a:rPr lang="en-US" dirty="0" smtClean="0">
                <a:latin typeface="Verdana" charset="0"/>
                <a:ea typeface="Verdana" charset="0"/>
                <a:cs typeface="Verdana" charset="0"/>
              </a:rPr>
            </a:br>
            <a:r>
              <a:rPr lang="en-US" dirty="0" smtClean="0">
                <a:latin typeface="Verdana" charset="0"/>
                <a:ea typeface="Verdana" charset="0"/>
                <a:cs typeface="Verdana" charset="0"/>
              </a:rPr>
              <a:t>highly variable</a:t>
            </a:r>
          </a:p>
          <a:p>
            <a:pPr lvl="1"/>
            <a:r>
              <a:rPr lang="en-US" dirty="0" smtClean="0">
                <a:latin typeface="Verdana" charset="0"/>
                <a:ea typeface="Verdana" charset="0"/>
                <a:cs typeface="Verdana" charset="0"/>
              </a:rPr>
              <a:t>Products labeled </a:t>
            </a:r>
            <a:br>
              <a:rPr lang="en-US" dirty="0" smtClean="0">
                <a:latin typeface="Verdana" charset="0"/>
                <a:ea typeface="Verdana" charset="0"/>
                <a:cs typeface="Verdana" charset="0"/>
              </a:rPr>
            </a:br>
            <a:r>
              <a:rPr lang="en-US" dirty="0" smtClean="0">
                <a:latin typeface="Verdana" charset="0"/>
                <a:ea typeface="Verdana" charset="0"/>
                <a:cs typeface="Verdana" charset="0"/>
              </a:rPr>
              <a:t>for wood, concrete </a:t>
            </a:r>
            <a:br>
              <a:rPr lang="en-US" dirty="0" smtClean="0">
                <a:latin typeface="Verdana" charset="0"/>
                <a:ea typeface="Verdana" charset="0"/>
                <a:cs typeface="Verdana" charset="0"/>
              </a:rPr>
            </a:br>
            <a:r>
              <a:rPr lang="en-US" dirty="0" smtClean="0">
                <a:latin typeface="Verdana" charset="0"/>
                <a:ea typeface="Verdana" charset="0"/>
                <a:cs typeface="Verdana" charset="0"/>
              </a:rPr>
              <a:t>should be applied </a:t>
            </a:r>
            <a:br>
              <a:rPr lang="en-US" dirty="0" smtClean="0">
                <a:latin typeface="Verdana" charset="0"/>
                <a:ea typeface="Verdana" charset="0"/>
                <a:cs typeface="Verdana" charset="0"/>
              </a:rPr>
            </a:br>
            <a:r>
              <a:rPr lang="en-US" dirty="0" smtClean="0">
                <a:latin typeface="Verdana" charset="0"/>
                <a:ea typeface="Verdana" charset="0"/>
                <a:cs typeface="Verdana" charset="0"/>
              </a:rPr>
              <a:t>once organic </a:t>
            </a:r>
            <a:br>
              <a:rPr lang="en-US" dirty="0" smtClean="0">
                <a:latin typeface="Verdana" charset="0"/>
                <a:ea typeface="Verdana" charset="0"/>
                <a:cs typeface="Verdana" charset="0"/>
              </a:rPr>
            </a:br>
            <a:r>
              <a:rPr lang="en-US" dirty="0" smtClean="0">
                <a:latin typeface="Verdana" charset="0"/>
                <a:ea typeface="Verdana" charset="0"/>
                <a:cs typeface="Verdana" charset="0"/>
              </a:rPr>
              <a:t>debris removed</a:t>
            </a:r>
          </a:p>
          <a:p>
            <a:pPr lvl="1"/>
            <a:r>
              <a:rPr lang="en-US" dirty="0" smtClean="0">
                <a:latin typeface="Verdana" charset="0"/>
                <a:ea typeface="Verdana" charset="0"/>
                <a:cs typeface="Verdana" charset="0"/>
              </a:rPr>
              <a:t>Special attention to metal bars on stalls</a:t>
            </a:r>
          </a:p>
          <a:p>
            <a:pPr lvl="1"/>
            <a:r>
              <a:rPr lang="en-US" dirty="0" smtClean="0">
                <a:latin typeface="Verdana" charset="0"/>
                <a:ea typeface="Verdana" charset="0"/>
                <a:cs typeface="Verdana" charset="0"/>
              </a:rPr>
              <a:t>Flame gun for non-flammable surfaces</a:t>
            </a:r>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Cleaning and Disinfection: Premises</a:t>
            </a:r>
            <a:endParaRPr lang="en-US" dirty="0"/>
          </a:p>
        </p:txBody>
      </p:sp>
      <p:pic>
        <p:nvPicPr>
          <p:cNvPr id="7" name="Picture 3" descr="H:\CFSPH\MSP Just-In-Time\02-Working Files\5-CleaningDisinfection-Breakouts\Photos\Interior-Barn-11D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631027" cy="272327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27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C&amp;D Equipment</a:t>
            </a:r>
            <a:endParaRPr lang="en-US" dirty="0"/>
          </a:p>
        </p:txBody>
      </p:sp>
      <p:sp>
        <p:nvSpPr>
          <p:cNvPr id="3" name="Content Placeholder 2"/>
          <p:cNvSpPr>
            <a:spLocks noGrp="1"/>
          </p:cNvSpPr>
          <p:nvPr>
            <p:ph idx="1"/>
          </p:nvPr>
        </p:nvSpPr>
        <p:spPr>
          <a:xfrm>
            <a:off x="457200" y="1600200"/>
            <a:ext cx="4191000" cy="4648200"/>
          </a:xfrm>
        </p:spPr>
        <p:txBody>
          <a:bodyPr/>
          <a:lstStyle/>
          <a:p>
            <a:r>
              <a:rPr lang="en-US" dirty="0"/>
              <a:t>Equipment used for C&amp;D procedures must also be either cleaned and disinfected before reuse or properly disposed of </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Premises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096" y="1596379"/>
            <a:ext cx="3514704" cy="4728221"/>
          </a:xfrm>
          <a:prstGeom prst="rect">
            <a:avLst/>
          </a:prstGeom>
          <a:ln w="28575">
            <a:solidFill>
              <a:srgbClr val="F47D5A"/>
            </a:solidFill>
          </a:ln>
        </p:spPr>
      </p:pic>
    </p:spTree>
    <p:extLst>
      <p:ext uri="{BB962C8B-B14F-4D97-AF65-F5344CB8AC3E}">
        <p14:creationId xmlns:p14="http://schemas.microsoft.com/office/powerpoint/2010/main" val="23549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lstStyle/>
          <a:p>
            <a:r>
              <a:rPr lang="en-US" dirty="0"/>
              <a:t>Chemical Hazards</a:t>
            </a:r>
          </a:p>
          <a:p>
            <a:pPr lvl="1"/>
            <a:r>
              <a:rPr lang="en-US" dirty="0"/>
              <a:t>Skin, eye, </a:t>
            </a:r>
            <a:br>
              <a:rPr lang="en-US" dirty="0"/>
            </a:br>
            <a:r>
              <a:rPr lang="en-US" dirty="0"/>
              <a:t>respiratory </a:t>
            </a:r>
            <a:br>
              <a:rPr lang="en-US" dirty="0"/>
            </a:br>
            <a:r>
              <a:rPr lang="en-US" dirty="0"/>
              <a:t>irritation</a:t>
            </a:r>
          </a:p>
          <a:p>
            <a:r>
              <a:rPr lang="en-US" dirty="0"/>
              <a:t>Physical Hazards</a:t>
            </a:r>
          </a:p>
          <a:p>
            <a:pPr lvl="1"/>
            <a:r>
              <a:rPr lang="en-US" dirty="0"/>
              <a:t>Slips, trips, falls</a:t>
            </a:r>
          </a:p>
          <a:p>
            <a:pPr lvl="1"/>
            <a:r>
              <a:rPr lang="en-US" dirty="0"/>
              <a:t>High pressure </a:t>
            </a:r>
            <a:r>
              <a:rPr lang="en-US" dirty="0" smtClean="0"/>
              <a:t>sprayer</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Premises</a:t>
            </a:r>
            <a:endParaRPr lang="en-US" dirty="0"/>
          </a:p>
        </p:txBody>
      </p:sp>
      <p:pic>
        <p:nvPicPr>
          <p:cNvPr id="6" name="Picture 1" descr="\\ITSCS028\cfsph$\groups\CFSPH\Vet Accred\CourseDevelopment\PPE\Assets\ppe_0060_080219_gogg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00200"/>
            <a:ext cx="3412736" cy="2819400"/>
          </a:xfrm>
          <a:prstGeom prst="rect">
            <a:avLst/>
          </a:prstGeom>
          <a:solidFill>
            <a:srgbClr val="F26336"/>
          </a:solidFill>
          <a:ln w="28575">
            <a:solidFill>
              <a:srgbClr val="F47D5A"/>
            </a:solidFill>
          </a:ln>
        </p:spPr>
      </p:pic>
    </p:spTree>
    <p:extLst>
      <p:ext uri="{BB962C8B-B14F-4D97-AF65-F5344CB8AC3E}">
        <p14:creationId xmlns:p14="http://schemas.microsoft.com/office/powerpoint/2010/main" val="209199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Environmental Hazards</a:t>
            </a:r>
            <a:endParaRPr lang="en-US" dirty="0"/>
          </a:p>
        </p:txBody>
      </p:sp>
      <p:sp>
        <p:nvSpPr>
          <p:cNvPr id="3" name="Content Placeholder 2"/>
          <p:cNvSpPr>
            <a:spLocks noGrp="1"/>
          </p:cNvSpPr>
          <p:nvPr>
            <p:ph idx="1"/>
          </p:nvPr>
        </p:nvSpPr>
        <p:spPr>
          <a:xfrm>
            <a:off x="457200" y="1600200"/>
            <a:ext cx="4419600" cy="4648200"/>
          </a:xfrm>
        </p:spPr>
        <p:txBody>
          <a:bodyPr>
            <a:normAutofit/>
          </a:bodyPr>
          <a:lstStyle/>
          <a:p>
            <a:r>
              <a:rPr lang="en-US" dirty="0" smtClean="0"/>
              <a:t>Runoff must be avoided</a:t>
            </a:r>
          </a:p>
          <a:p>
            <a:pPr lvl="1"/>
            <a:r>
              <a:rPr lang="en-US" dirty="0" smtClean="0"/>
              <a:t>Infectious material</a:t>
            </a:r>
          </a:p>
          <a:p>
            <a:pPr lvl="1"/>
            <a:r>
              <a:rPr lang="en-US" dirty="0" smtClean="0"/>
              <a:t>Chemical solution</a:t>
            </a:r>
          </a:p>
          <a:p>
            <a:r>
              <a:rPr lang="en-US" dirty="0" smtClean="0"/>
              <a:t>Toxic to aquatic organisms</a:t>
            </a:r>
          </a:p>
          <a:p>
            <a:r>
              <a:rPr lang="en-US" dirty="0" smtClean="0"/>
              <a:t>Further spread of pathogens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Premises</a:t>
            </a:r>
            <a:endParaRPr lang="en-US" dirty="0"/>
          </a:p>
        </p:txBody>
      </p:sp>
      <p:pic>
        <p:nvPicPr>
          <p:cNvPr id="3076" name="Picture 4" descr="Constructed drainage ditch in north-central Iowa. Drainage districts were formed in the 1900's to build and maintain such major drainage ditches to allow better drainage of croplan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76800" y="1600201"/>
            <a:ext cx="3785382" cy="297180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9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Evaluation</a:t>
            </a:r>
            <a:endParaRPr lang="en-US" dirty="0"/>
          </a:p>
        </p:txBody>
      </p:sp>
      <p:sp>
        <p:nvSpPr>
          <p:cNvPr id="43011" name="Content Placeholder 2"/>
          <p:cNvSpPr>
            <a:spLocks noGrp="1"/>
          </p:cNvSpPr>
          <p:nvPr>
            <p:ph idx="1"/>
          </p:nvPr>
        </p:nvSpPr>
        <p:spPr/>
        <p:txBody>
          <a:bodyPr>
            <a:normAutofit/>
          </a:bodyPr>
          <a:lstStyle/>
          <a:p>
            <a:r>
              <a:rPr lang="en-US" dirty="0" smtClean="0"/>
              <a:t>Areas properly cleaned/disinfected</a:t>
            </a:r>
          </a:p>
          <a:p>
            <a:r>
              <a:rPr lang="en-US" dirty="0" smtClean="0"/>
              <a:t>Personnel aware of/implementing C&amp;D measures</a:t>
            </a:r>
          </a:p>
          <a:p>
            <a:r>
              <a:rPr lang="en-US" dirty="0" smtClean="0"/>
              <a:t>Proper disinfectant selected</a:t>
            </a:r>
          </a:p>
          <a:p>
            <a:pPr lvl="1"/>
            <a:r>
              <a:rPr lang="en-US" dirty="0" smtClean="0"/>
              <a:t>Appropriate concentration</a:t>
            </a:r>
          </a:p>
          <a:p>
            <a:pPr lvl="1"/>
            <a:r>
              <a:rPr lang="en-US" dirty="0" smtClean="0"/>
              <a:t>Correct contact time achieved</a:t>
            </a:r>
          </a:p>
          <a:p>
            <a:r>
              <a:rPr lang="en-US" dirty="0" smtClean="0"/>
              <a:t>C&amp;D Waste</a:t>
            </a:r>
          </a:p>
          <a:p>
            <a:pPr lvl="1"/>
            <a:r>
              <a:rPr lang="en-US" dirty="0" smtClean="0"/>
              <a:t>Minimize or avoid environmental impact</a:t>
            </a:r>
          </a:p>
        </p:txBody>
      </p:sp>
      <p:sp>
        <p:nvSpPr>
          <p:cNvPr id="3" name="Date Placeholder 2"/>
          <p:cNvSpPr>
            <a:spLocks noGrp="1"/>
          </p:cNvSpPr>
          <p:nvPr>
            <p:ph type="dt" sz="half" idx="2"/>
          </p:nvPr>
        </p:nvSpPr>
        <p:spPr/>
        <p:txBody>
          <a:bodyPr/>
          <a:lstStyle/>
          <a:p>
            <a:r>
              <a:rPr lang="en-US" smtClean="0"/>
              <a:t>Just In Time Training</a:t>
            </a:r>
            <a:endParaRPr lang="en-US" dirty="0"/>
          </a:p>
        </p:txBody>
      </p:sp>
      <p:sp>
        <p:nvSpPr>
          <p:cNvPr id="4" name="Footer Placeholder 3"/>
          <p:cNvSpPr>
            <a:spLocks noGrp="1"/>
          </p:cNvSpPr>
          <p:nvPr>
            <p:ph type="ftr" sz="quarter" idx="3"/>
          </p:nvPr>
        </p:nvSpPr>
        <p:spPr/>
        <p:txBody>
          <a:bodyPr/>
          <a:lstStyle/>
          <a:p>
            <a:pPr algn="r"/>
            <a:r>
              <a:rPr lang="en-US" smtClean="0"/>
              <a:t>Cleaning and Disinfection: Premises</a:t>
            </a:r>
            <a:endParaRPr lang="en-US" dirty="0"/>
          </a:p>
        </p:txBody>
      </p:sp>
    </p:spTree>
    <p:extLst>
      <p:ext uri="{BB962C8B-B14F-4D97-AF65-F5344CB8AC3E}">
        <p14:creationId xmlns:p14="http://schemas.microsoft.com/office/powerpoint/2010/main" val="212648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u="sng" dirty="0">
                <a:hlinkClick r:id="rId3"/>
              </a:rPr>
              <a:t>https://fadprep.lmi.org</a:t>
            </a:r>
            <a:endParaRPr lang="en-US" dirty="0" smtClean="0"/>
          </a:p>
          <a:p>
            <a:pPr>
              <a:lnSpc>
                <a:spcPct val="110000"/>
              </a:lnSpc>
              <a:spcBef>
                <a:spcPts val="600"/>
              </a:spcBef>
            </a:pPr>
            <a:r>
              <a:rPr lang="en-US" sz="2600" dirty="0" smtClean="0"/>
              <a:t>USDA </a:t>
            </a:r>
            <a:r>
              <a:rPr lang="en-US" sz="2600" dirty="0"/>
              <a:t>APHIS. FAD </a:t>
            </a:r>
            <a:r>
              <a:rPr lang="en-US" sz="2600" dirty="0" err="1"/>
              <a:t>PReP</a:t>
            </a:r>
            <a:r>
              <a:rPr lang="en-US" sz="2600" dirty="0"/>
              <a:t> NAHEMS. </a:t>
            </a:r>
            <a:endParaRPr lang="en-US" sz="2600" dirty="0" smtClean="0"/>
          </a:p>
          <a:p>
            <a:pPr lvl="1">
              <a:lnSpc>
                <a:spcPct val="110000"/>
              </a:lnSpc>
              <a:spcBef>
                <a:spcPts val="600"/>
              </a:spcBef>
            </a:pPr>
            <a:r>
              <a:rPr lang="en-US" sz="2200" dirty="0" smtClean="0"/>
              <a:t>Highly </a:t>
            </a:r>
            <a:r>
              <a:rPr lang="en-US" sz="2200" dirty="0"/>
              <a:t>Pathogenic Avian Influenza Standard Operating Procedures: </a:t>
            </a:r>
            <a:r>
              <a:rPr lang="en-US" sz="2200" dirty="0" smtClean="0"/>
              <a:t>Cleaning </a:t>
            </a:r>
            <a:r>
              <a:rPr lang="en-US" sz="2200" dirty="0"/>
              <a:t>and Disinfection. February 2010. </a:t>
            </a:r>
            <a:endParaRPr lang="en-US" sz="2200" dirty="0" smtClean="0"/>
          </a:p>
          <a:p>
            <a:pPr lvl="1">
              <a:lnSpc>
                <a:spcPct val="110000"/>
              </a:lnSpc>
              <a:spcBef>
                <a:spcPts val="600"/>
              </a:spcBef>
            </a:pPr>
            <a:r>
              <a:rPr lang="en-US" sz="2200" dirty="0" smtClean="0"/>
              <a:t>Foot-And-Mouth </a:t>
            </a:r>
            <a:r>
              <a:rPr lang="en-US" sz="2200" dirty="0"/>
              <a:t>Disease. Standard Operating Procedures: </a:t>
            </a:r>
            <a:r>
              <a:rPr lang="en-US" sz="2200" dirty="0" smtClean="0"/>
              <a:t>Cleaning </a:t>
            </a:r>
            <a:r>
              <a:rPr lang="en-US" sz="2200" dirty="0"/>
              <a:t>and Disinfection. February 2010. </a:t>
            </a:r>
            <a:endParaRPr lang="en-US" sz="2200" dirty="0" smtClean="0"/>
          </a:p>
          <a:p>
            <a:pPr lvl="1">
              <a:lnSpc>
                <a:spcPct val="110000"/>
              </a:lnSpc>
              <a:spcBef>
                <a:spcPts val="600"/>
              </a:spcBef>
            </a:pPr>
            <a:r>
              <a:rPr lang="en-US" sz="2200" dirty="0" smtClean="0"/>
              <a:t>NAHEMS </a:t>
            </a:r>
            <a:r>
              <a:rPr lang="en-US" sz="2200" dirty="0"/>
              <a:t>Guidelines: Cleaning and Disinfection. June 2011.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Premises</a:t>
            </a:r>
            <a:endParaRPr lang="en-US" dirty="0"/>
          </a:p>
        </p:txBody>
      </p:sp>
    </p:spTree>
    <p:extLst>
      <p:ext uri="{BB962C8B-B14F-4D97-AF65-F5344CB8AC3E}">
        <p14:creationId xmlns:p14="http://schemas.microsoft.com/office/powerpoint/2010/main" val="996908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40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 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4741390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Basic C&amp;D Protocol</a:t>
            </a:r>
            <a:endParaRPr lang="en-US"/>
          </a:p>
        </p:txBody>
      </p:sp>
      <p:sp>
        <p:nvSpPr>
          <p:cNvPr id="23555" name="Rectangle 3"/>
          <p:cNvSpPr>
            <a:spLocks noGrp="1" noChangeArrowheads="1"/>
          </p:cNvSpPr>
          <p:nvPr>
            <p:ph idx="1"/>
          </p:nvPr>
        </p:nvSpPr>
        <p:spPr/>
        <p:txBody>
          <a:bodyPr>
            <a:normAutofit lnSpcReduction="10000"/>
          </a:bodyPr>
          <a:lstStyle/>
          <a:p>
            <a:r>
              <a:rPr lang="en-US" dirty="0" smtClean="0"/>
              <a:t>Cleaning</a:t>
            </a:r>
          </a:p>
          <a:p>
            <a:pPr lvl="1"/>
            <a:r>
              <a:rPr lang="en-US" dirty="0" smtClean="0"/>
              <a:t>Dry Cleaning</a:t>
            </a:r>
          </a:p>
          <a:p>
            <a:pPr lvl="1"/>
            <a:r>
              <a:rPr lang="en-US" dirty="0" smtClean="0"/>
              <a:t>Washing</a:t>
            </a:r>
          </a:p>
          <a:p>
            <a:pPr lvl="1"/>
            <a:r>
              <a:rPr lang="en-US" dirty="0" smtClean="0"/>
              <a:t>Rinse and dry</a:t>
            </a:r>
          </a:p>
          <a:p>
            <a:r>
              <a:rPr lang="en-US" dirty="0" smtClean="0"/>
              <a:t>Disinfection</a:t>
            </a:r>
          </a:p>
          <a:p>
            <a:pPr lvl="1"/>
            <a:r>
              <a:rPr lang="en-US" dirty="0" smtClean="0"/>
              <a:t>Application</a:t>
            </a:r>
          </a:p>
          <a:p>
            <a:pPr lvl="1"/>
            <a:r>
              <a:rPr lang="en-US" dirty="0" smtClean="0"/>
              <a:t>Contact Time</a:t>
            </a:r>
          </a:p>
          <a:p>
            <a:pPr lvl="1"/>
            <a:r>
              <a:rPr lang="en-US" dirty="0" smtClean="0"/>
              <a:t>Rinse and dry</a:t>
            </a:r>
          </a:p>
          <a:p>
            <a:r>
              <a:rPr lang="en-US" dirty="0" smtClean="0"/>
              <a:t>Downtime</a:t>
            </a:r>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Cleaning and Disinfection: Premises</a:t>
            </a:r>
            <a:endParaRPr lang="en-US" dirty="0"/>
          </a:p>
        </p:txBody>
      </p:sp>
      <p:pic>
        <p:nvPicPr>
          <p:cNvPr id="6" name="Picture 4" descr="C:\Users\gdvorak\Documents\CFSPH\MSP HSEMD Preparedness Projects\JIT Training\Project Graphics\NC&amp;D_0100_110415_BasicProtoc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981200"/>
            <a:ext cx="3027363"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54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a:xfrm>
            <a:off x="457200" y="1600200"/>
            <a:ext cx="5410200" cy="4648200"/>
          </a:xfrm>
        </p:spPr>
        <p:txBody>
          <a:bodyPr/>
          <a:lstStyle/>
          <a:p>
            <a:r>
              <a:rPr lang="en-US" dirty="0" smtClean="0"/>
              <a:t>Turn fans off</a:t>
            </a:r>
          </a:p>
          <a:p>
            <a:r>
              <a:rPr lang="en-US" dirty="0" smtClean="0"/>
              <a:t>Disconnect electricity</a:t>
            </a:r>
          </a:p>
          <a:p>
            <a:r>
              <a:rPr lang="en-US" dirty="0" smtClean="0"/>
              <a:t>Remove sensitive equipment</a:t>
            </a:r>
          </a:p>
          <a:p>
            <a:r>
              <a:rPr lang="en-US" dirty="0" smtClean="0"/>
              <a:t>Alternative electrical supply for C&amp;D equipment</a:t>
            </a:r>
            <a:r>
              <a:rPr lang="en-US" dirty="0"/>
              <a:t> </a:t>
            </a:r>
            <a:r>
              <a:rPr lang="en-US" dirty="0" smtClean="0"/>
              <a:t>and lighting</a:t>
            </a:r>
            <a:endParaRPr lang="en-US" dirty="0"/>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Cleaning and Disinfection: Premises</a:t>
            </a:r>
            <a:endParaRPr lang="en-US" dirty="0"/>
          </a:p>
        </p:txBody>
      </p:sp>
      <p:pic>
        <p:nvPicPr>
          <p:cNvPr id="1027" name="Picture 3" descr="H:\CFSPH\AllGraphicsIllustrationsFlashFiles\N_C&amp;D\NC&amp;D_0520\Process\TVPN_20030529_FansCloseup_ISU-VDP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00200"/>
            <a:ext cx="3276600" cy="245745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18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a:t>
            </a:r>
            <a:endParaRPr lang="en-US" dirty="0"/>
          </a:p>
        </p:txBody>
      </p:sp>
      <p:sp>
        <p:nvSpPr>
          <p:cNvPr id="3" name="Content Placeholder 2"/>
          <p:cNvSpPr>
            <a:spLocks noGrp="1"/>
          </p:cNvSpPr>
          <p:nvPr>
            <p:ph idx="1"/>
          </p:nvPr>
        </p:nvSpPr>
        <p:spPr>
          <a:xfrm>
            <a:off x="457200" y="1600200"/>
            <a:ext cx="5112329" cy="4648200"/>
          </a:xfrm>
        </p:spPr>
        <p:txBody>
          <a:bodyPr>
            <a:normAutofit/>
          </a:bodyPr>
          <a:lstStyle/>
          <a:p>
            <a:r>
              <a:rPr lang="en-US" dirty="0" smtClean="0"/>
              <a:t>To avoid transfer of pathogens</a:t>
            </a:r>
          </a:p>
          <a:p>
            <a:pPr lvl="1"/>
            <a:r>
              <a:rPr lang="en-US" dirty="0" smtClean="0"/>
              <a:t>Detect and remove disease vectors</a:t>
            </a:r>
          </a:p>
          <a:p>
            <a:pPr lvl="1"/>
            <a:r>
              <a:rPr lang="en-US" dirty="0" smtClean="0"/>
              <a:t>Seal rodent entrances</a:t>
            </a:r>
          </a:p>
          <a:p>
            <a:pPr lvl="1"/>
            <a:r>
              <a:rPr lang="en-US" dirty="0" smtClean="0"/>
              <a:t>Remove and prohibit wild bird nesting areas</a:t>
            </a:r>
          </a:p>
          <a:p>
            <a:pPr lvl="1"/>
            <a:r>
              <a:rPr lang="en-US" dirty="0" smtClean="0"/>
              <a:t>Eliminate insect breeding areas</a:t>
            </a:r>
            <a:endParaRPr lang="en-US" dirty="0"/>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Cleaning and Disinfection: Premises</a:t>
            </a:r>
            <a:endParaRPr lang="en-US" dirty="0"/>
          </a:p>
        </p:txBody>
      </p:sp>
      <p:pic>
        <p:nvPicPr>
          <p:cNvPr id="1030" name="Picture 6" descr="PHIL Image 92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529" y="1828800"/>
            <a:ext cx="3117270" cy="2057399"/>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pic>
        <p:nvPicPr>
          <p:cNvPr id="1032" name="Picture 8" descr="PHIL Image 132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876" y="3886200"/>
            <a:ext cx="3118104" cy="2066857"/>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664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a:xfrm>
            <a:off x="457200" y="1600200"/>
            <a:ext cx="5338483" cy="4648200"/>
          </a:xfrm>
        </p:spPr>
        <p:txBody>
          <a:bodyPr>
            <a:normAutofit/>
          </a:bodyPr>
          <a:lstStyle/>
          <a:p>
            <a:r>
              <a:rPr lang="en-US" dirty="0" smtClean="0"/>
              <a:t>Footbaths</a:t>
            </a:r>
          </a:p>
          <a:p>
            <a:pPr lvl="1"/>
            <a:r>
              <a:rPr lang="en-US" dirty="0" smtClean="0"/>
              <a:t>Set up at entrance/exits</a:t>
            </a:r>
          </a:p>
          <a:p>
            <a:pPr lvl="1"/>
            <a:r>
              <a:rPr lang="en-US" dirty="0" smtClean="0"/>
              <a:t>Ineffective </a:t>
            </a:r>
            <a:r>
              <a:rPr lang="en-US" dirty="0"/>
              <a:t>if used incorrectly</a:t>
            </a:r>
          </a:p>
          <a:p>
            <a:pPr lvl="2"/>
            <a:r>
              <a:rPr lang="en-US" dirty="0"/>
              <a:t>False sense of security</a:t>
            </a:r>
          </a:p>
          <a:p>
            <a:pPr lvl="2"/>
            <a:r>
              <a:rPr lang="en-US" dirty="0"/>
              <a:t>Should not be sole process of disinfection</a:t>
            </a:r>
          </a:p>
          <a:p>
            <a:pPr lvl="1"/>
            <a:r>
              <a:rPr lang="en-US" dirty="0"/>
              <a:t>Use fresh solution</a:t>
            </a:r>
          </a:p>
          <a:p>
            <a:pPr lvl="1"/>
            <a:r>
              <a:rPr lang="en-US" dirty="0"/>
              <a:t>Allow contact </a:t>
            </a:r>
            <a:r>
              <a:rPr lang="en-US" dirty="0" smtClean="0"/>
              <a:t>time</a:t>
            </a:r>
            <a:endParaRPr lang="en-US" dirty="0"/>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Cleaning and Disinfection: Premises</a:t>
            </a:r>
            <a:endParaRPr lang="en-US" dirty="0"/>
          </a:p>
        </p:txBody>
      </p:sp>
      <p:pic>
        <p:nvPicPr>
          <p:cNvPr id="8" name="Picture 3" descr="H:\CFSPH\MSP Just-In-Time\02-Working Files\5-CleaningDisinfection-Breakouts\Photos\Footbath-Indoors_ARamire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95683" y="1600200"/>
            <a:ext cx="2891117" cy="2792236"/>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87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Disinfectant Preparation</a:t>
            </a:r>
            <a:endParaRPr lang="en-US" dirty="0"/>
          </a:p>
        </p:txBody>
      </p:sp>
      <p:sp>
        <p:nvSpPr>
          <p:cNvPr id="34819" name="Content Placeholder 2"/>
          <p:cNvSpPr>
            <a:spLocks noGrp="1"/>
          </p:cNvSpPr>
          <p:nvPr>
            <p:ph idx="1"/>
          </p:nvPr>
        </p:nvSpPr>
        <p:spPr>
          <a:xfrm>
            <a:off x="457200" y="1600200"/>
            <a:ext cx="5486400" cy="4648200"/>
          </a:xfrm>
        </p:spPr>
        <p:txBody>
          <a:bodyPr>
            <a:normAutofit lnSpcReduction="10000"/>
          </a:bodyPr>
          <a:lstStyle/>
          <a:p>
            <a:r>
              <a:rPr lang="en-US" dirty="0"/>
              <a:t>Use according to product label </a:t>
            </a:r>
          </a:p>
          <a:p>
            <a:r>
              <a:rPr lang="en-US" dirty="0"/>
              <a:t>Only EPA-registered or approved products</a:t>
            </a:r>
          </a:p>
          <a:p>
            <a:r>
              <a:rPr lang="en-US" dirty="0"/>
              <a:t>Prepare fresh solutions</a:t>
            </a:r>
          </a:p>
          <a:p>
            <a:pPr lvl="1"/>
            <a:r>
              <a:rPr lang="en-US" dirty="0"/>
              <a:t>Old solutions may have reduced efficacy</a:t>
            </a:r>
          </a:p>
          <a:p>
            <a:r>
              <a:rPr lang="en-US" dirty="0"/>
              <a:t>Test kits can help check concentration</a:t>
            </a:r>
          </a:p>
        </p:txBody>
      </p:sp>
      <p:sp>
        <p:nvSpPr>
          <p:cNvPr id="3" name="Date Placeholder 2"/>
          <p:cNvSpPr>
            <a:spLocks noGrp="1"/>
          </p:cNvSpPr>
          <p:nvPr>
            <p:ph type="dt" sz="half" idx="2"/>
          </p:nvPr>
        </p:nvSpPr>
        <p:spPr/>
        <p:txBody>
          <a:bodyPr/>
          <a:lstStyle/>
          <a:p>
            <a:r>
              <a:rPr lang="en-US" smtClean="0"/>
              <a:t>Just In Time Training</a:t>
            </a:r>
            <a:endParaRPr lang="en-US" dirty="0"/>
          </a:p>
        </p:txBody>
      </p:sp>
      <p:sp>
        <p:nvSpPr>
          <p:cNvPr id="4" name="Footer Placeholder 3"/>
          <p:cNvSpPr>
            <a:spLocks noGrp="1"/>
          </p:cNvSpPr>
          <p:nvPr>
            <p:ph type="ftr" sz="quarter" idx="3"/>
          </p:nvPr>
        </p:nvSpPr>
        <p:spPr/>
        <p:txBody>
          <a:bodyPr/>
          <a:lstStyle/>
          <a:p>
            <a:pPr algn="r"/>
            <a:r>
              <a:rPr lang="en-US" smtClean="0"/>
              <a:t>Cleaning and Disinfection: Premises</a:t>
            </a:r>
            <a:endParaRPr lang="en-US"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55" b="4066"/>
          <a:stretch/>
        </p:blipFill>
        <p:spPr bwMode="auto">
          <a:xfrm>
            <a:off x="6308317" y="1575148"/>
            <a:ext cx="2377440" cy="2542885"/>
          </a:xfrm>
          <a:prstGeom prst="rect">
            <a:avLst/>
          </a:prstGeom>
          <a:noFill/>
          <a:ln w="28575">
            <a:solidFill>
              <a:srgbClr val="F47D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14_C&amp;D_091102_IodineCheck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43" t="13823" r="-233" b="5128"/>
          <a:stretch/>
        </p:blipFill>
        <p:spPr bwMode="auto">
          <a:xfrm>
            <a:off x="6309360" y="3997284"/>
            <a:ext cx="2377440" cy="2438795"/>
          </a:xfrm>
          <a:prstGeom prst="rect">
            <a:avLst/>
          </a:prstGeom>
          <a:noFill/>
          <a:ln w="28575">
            <a:solidFill>
              <a:srgbClr val="F47D5A"/>
            </a:solidFill>
            <a:miter lim="800000"/>
            <a:headEnd/>
            <a:tailEnd/>
          </a:ln>
        </p:spPr>
      </p:pic>
    </p:spTree>
    <p:extLst>
      <p:ext uri="{BB962C8B-B14F-4D97-AF65-F5344CB8AC3E}">
        <p14:creationId xmlns:p14="http://schemas.microsoft.com/office/powerpoint/2010/main" val="104032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Protocol</a:t>
            </a:r>
            <a:endParaRPr lang="en-US" dirty="0"/>
          </a:p>
        </p:txBody>
      </p:sp>
      <p:sp>
        <p:nvSpPr>
          <p:cNvPr id="3" name="Content Placeholder 2"/>
          <p:cNvSpPr>
            <a:spLocks noGrp="1"/>
          </p:cNvSpPr>
          <p:nvPr>
            <p:ph idx="1"/>
          </p:nvPr>
        </p:nvSpPr>
        <p:spPr/>
        <p:txBody>
          <a:bodyPr>
            <a:normAutofit/>
          </a:bodyPr>
          <a:lstStyle/>
          <a:p>
            <a:r>
              <a:rPr lang="en-US" dirty="0"/>
              <a:t>Systematic manner</a:t>
            </a:r>
          </a:p>
          <a:p>
            <a:pPr lvl="1"/>
            <a:r>
              <a:rPr lang="en-US" dirty="0" smtClean="0"/>
              <a:t>Start at back and work toward front</a:t>
            </a:r>
          </a:p>
          <a:p>
            <a:pPr lvl="1"/>
            <a:r>
              <a:rPr lang="en-US" dirty="0" smtClean="0"/>
              <a:t>Start at ceiling and work down walls</a:t>
            </a:r>
          </a:p>
          <a:p>
            <a:pPr lvl="1"/>
            <a:r>
              <a:rPr lang="en-US" dirty="0" smtClean="0"/>
              <a:t>Small sections at a time</a:t>
            </a:r>
          </a:p>
          <a:p>
            <a:pPr lvl="1"/>
            <a:r>
              <a:rPr lang="en-US" dirty="0" smtClean="0"/>
              <a:t>Work toward the drain</a:t>
            </a:r>
          </a:p>
          <a:p>
            <a:r>
              <a:rPr lang="en-US" dirty="0" smtClean="0"/>
              <a:t>Use marking tape to indicate completed areas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Premises</a:t>
            </a:r>
            <a:endParaRPr lang="en-US" dirty="0"/>
          </a:p>
        </p:txBody>
      </p:sp>
    </p:spTree>
    <p:extLst>
      <p:ext uri="{BB962C8B-B14F-4D97-AF65-F5344CB8AC3E}">
        <p14:creationId xmlns:p14="http://schemas.microsoft.com/office/powerpoint/2010/main" val="113837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Clean</a:t>
            </a:r>
            <a:endParaRPr lang="en-US" dirty="0"/>
          </a:p>
        </p:txBody>
      </p:sp>
      <p:sp>
        <p:nvSpPr>
          <p:cNvPr id="3" name="Content Placeholder 2"/>
          <p:cNvSpPr>
            <a:spLocks noGrp="1"/>
          </p:cNvSpPr>
          <p:nvPr>
            <p:ph idx="1"/>
          </p:nvPr>
        </p:nvSpPr>
        <p:spPr>
          <a:xfrm>
            <a:off x="457199" y="1600200"/>
            <a:ext cx="8232417" cy="4648200"/>
          </a:xfrm>
        </p:spPr>
        <p:txBody>
          <a:bodyPr>
            <a:normAutofit fontScale="92500"/>
          </a:bodyPr>
          <a:lstStyle/>
          <a:p>
            <a:r>
              <a:rPr lang="en-US" dirty="0" smtClean="0"/>
              <a:t>Use brooms, shovels, </a:t>
            </a:r>
            <a:br>
              <a:rPr lang="en-US" dirty="0" smtClean="0"/>
            </a:br>
            <a:r>
              <a:rPr lang="en-US" dirty="0" smtClean="0"/>
              <a:t>brushes, scrapers</a:t>
            </a:r>
          </a:p>
          <a:p>
            <a:r>
              <a:rPr lang="en-US" dirty="0"/>
              <a:t>Moisten to control dust</a:t>
            </a:r>
          </a:p>
          <a:p>
            <a:r>
              <a:rPr lang="en-US" dirty="0" smtClean="0"/>
              <a:t>Remove </a:t>
            </a:r>
          </a:p>
          <a:p>
            <a:pPr lvl="1"/>
            <a:r>
              <a:rPr lang="en-US" dirty="0" smtClean="0"/>
              <a:t>Visible organic material</a:t>
            </a:r>
          </a:p>
          <a:p>
            <a:pPr lvl="1"/>
            <a:r>
              <a:rPr lang="en-US" dirty="0" smtClean="0"/>
              <a:t>Washable items</a:t>
            </a:r>
          </a:p>
          <a:p>
            <a:pPr lvl="1"/>
            <a:r>
              <a:rPr lang="en-US" dirty="0" smtClean="0"/>
              <a:t>Rotten wood fixtures</a:t>
            </a:r>
          </a:p>
          <a:p>
            <a:r>
              <a:rPr lang="en-US" dirty="0" smtClean="0"/>
              <a:t>Scrape windowsills, floors</a:t>
            </a:r>
          </a:p>
          <a:p>
            <a:r>
              <a:rPr lang="en-US" dirty="0" smtClean="0"/>
              <a:t>Dispose of debris in </a:t>
            </a:r>
            <a:r>
              <a:rPr lang="en-US" dirty="0" err="1" smtClean="0"/>
              <a:t>biosecure</a:t>
            </a:r>
            <a:r>
              <a:rPr lang="en-US" dirty="0" smtClean="0"/>
              <a:t> manner</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Premises</a:t>
            </a:r>
            <a:endParaRPr lang="en-US" dirty="0"/>
          </a:p>
        </p:txBody>
      </p:sp>
      <p:pic>
        <p:nvPicPr>
          <p:cNvPr id="6" name="Picture 3" descr="H:\CFSPH\AllGraphicsIllustrationsFlashFiles\N_C&amp;D\NC&amp;D_0110\NC&amp;D_0110_100603_Skidste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14267"/>
            <a:ext cx="2874971" cy="3104975"/>
          </a:xfrm>
          <a:prstGeom prst="rect">
            <a:avLst/>
          </a:prstGeom>
          <a:noFill/>
          <a:ln w="28575">
            <a:solidFill>
              <a:srgbClr val="F47D5A"/>
            </a:solidFill>
          </a:ln>
        </p:spPr>
      </p:pic>
    </p:spTree>
    <p:extLst>
      <p:ext uri="{BB962C8B-B14F-4D97-AF65-F5344CB8AC3E}">
        <p14:creationId xmlns:p14="http://schemas.microsoft.com/office/powerpoint/2010/main" val="4220161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6163</TotalTime>
  <Words>3973</Words>
  <Application>Microsoft Office PowerPoint</Application>
  <PresentationFormat>On-screen Show (4:3)</PresentationFormat>
  <Paragraphs>300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Just In Time 2014</vt:lpstr>
      <vt:lpstr>Cleaning and Disinfection</vt:lpstr>
      <vt:lpstr>Biosecurity Work Zones</vt:lpstr>
      <vt:lpstr>Basic C&amp;D Protocol</vt:lpstr>
      <vt:lpstr>Preparation</vt:lpstr>
      <vt:lpstr>Vectors</vt:lpstr>
      <vt:lpstr>Preparation</vt:lpstr>
      <vt:lpstr>Disinfectant Preparation</vt:lpstr>
      <vt:lpstr>Basic Protocol</vt:lpstr>
      <vt:lpstr>Dry Clean</vt:lpstr>
      <vt:lpstr>Wash and Rinse</vt:lpstr>
      <vt:lpstr>Disinfection</vt:lpstr>
      <vt:lpstr>Building Interior</vt:lpstr>
      <vt:lpstr>Building Exterior</vt:lpstr>
      <vt:lpstr>Material Composition</vt:lpstr>
      <vt:lpstr>Downtime</vt:lpstr>
      <vt:lpstr>Slurry Pits</vt:lpstr>
      <vt:lpstr>Specific Production Situations</vt:lpstr>
      <vt:lpstr>Poultry Premises</vt:lpstr>
      <vt:lpstr>Dairy Facilities</vt:lpstr>
      <vt:lpstr>Swine Facilities</vt:lpstr>
      <vt:lpstr>Equine Facilities</vt:lpstr>
      <vt:lpstr>C&amp;D Equipment</vt:lpstr>
      <vt:lpstr>Safety</vt:lpstr>
      <vt:lpstr>Environmental Hazards</vt:lpstr>
      <vt:lpstr>Evaluation</vt:lpstr>
      <vt:lpstr>References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and Disinfection: Premises</dc:title>
  <dc:subject>Just In Time Training Resources</dc:subject>
  <dc:creator>Glenda Dvorak, DVM, MPH, DACVPM</dc:creator>
  <dc:description>Developed June 2010
Reviewed by: JPMogan, DVM, L Cole, DVM,</dc:description>
  <cp:lastModifiedBy>Glenda Dvorak</cp:lastModifiedBy>
  <cp:revision>381</cp:revision>
  <cp:lastPrinted>2014-01-17T19:38:10Z</cp:lastPrinted>
  <dcterms:created xsi:type="dcterms:W3CDTF">2010-02-26T02:19:00Z</dcterms:created>
  <dcterms:modified xsi:type="dcterms:W3CDTF">2014-07-07T21:10:01Z</dcterms:modified>
  <cp:category>MSP Just-In-Time Training</cp:category>
</cp:coreProperties>
</file>