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9"/>
  </p:notesMasterIdLst>
  <p:handoutMasterIdLst>
    <p:handoutMasterId r:id="rId20"/>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77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Cleaning and Disinfection: Personnel</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June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978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2011</a:t>
            </a:r>
          </a:p>
          <a:p>
            <a:r>
              <a:rPr lang="en-US" dirty="0"/>
              <a:t>Cleaning and disinfection (C&amp;D) procedures are a crucial part of any animal health emergency response. Responders working at sites of animal health emergencies will be exposed to disease-causing organisms. Measures must be taken to decontaminate individuals and to disinfect all personal protective equipment (PPE), prior to leaving the response area to prevent the spread of pathogens to additional animals, locations or response personnel. This Just-In-Time training presentation will overview measures for personnel decontamination and personal protective equipment disinfection.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disposable PPE items (e.g., disposable booties, </a:t>
            </a:r>
            <a:r>
              <a:rPr lang="en-US" dirty="0" err="1"/>
              <a:t>Tyvek</a:t>
            </a:r>
            <a:r>
              <a:rPr lang="en-US" dirty="0"/>
              <a:t> coveralls, latex gloves) have been used, these items should be sprayed thoroughly with an appropriate EPA-registered disinfectant solution and allowed the necessary contact time. Items can then be removed in a </a:t>
            </a:r>
            <a:r>
              <a:rPr lang="en-US" dirty="0" err="1"/>
              <a:t>biosecure</a:t>
            </a:r>
            <a:r>
              <a:rPr lang="en-US" dirty="0"/>
              <a:t> manner according to PPE doffing procedures, and placed in plastic garbage bags. Once all disposable items are gathered into the bag, close and tie the bag. Spray the outer surface of the bag with disinfectant solution and place it at the outer edge of the premises for disposal according to the disposal plan. Alternatively, after cleaning, items may be removed and soaked in a container of disinfectant solution, ensuring complete contact of the solution with all surfaces and allowing for the adequate contact time prior to disposal. [Photo source: </a:t>
            </a:r>
            <a:r>
              <a:rPr lang="en-US" dirty="0" err="1"/>
              <a:t>Dani</a:t>
            </a:r>
            <a:r>
              <a:rPr lang="en-US" dirty="0"/>
              <a:t> </a:t>
            </a:r>
            <a:r>
              <a:rPr lang="en-US" dirty="0" err="1"/>
              <a:t>Ausen</a:t>
            </a:r>
            <a:r>
              <a:rPr lang="en-US" dirty="0"/>
              <a:t>,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285283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While disinfectant footbaths may be in used upon exiting the premises, these “stations” may give a false sense of security to responders and should not be used as a sole process of disinfection. However, the process will serve to raise awareness about the need for biosecurity and disinfection for the disease situation present. A freshly prepared, appropriate disinfectant solution should always be used and adequate contact time allowed for optimum efficacy. [Photo source: Alex Ramirez,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25352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respirators, if properly cleaned and disinfected, may be used again. Suggested respirator cleaning and sanitation procedures are available from the Occupational Safety and Health Administration (OSHA) at </a:t>
            </a:r>
            <a:r>
              <a:rPr lang="en-US" u="sng" dirty="0">
                <a:hlinkClick r:id="rId3"/>
              </a:rPr>
              <a:t>http://www.osha.gov/pls/oshaweb/owadisp.show_document?p_table=STANDARDS&amp;p_id=9782</a:t>
            </a:r>
            <a:r>
              <a:rPr lang="en-US" dirty="0"/>
              <a:t>. Recommendations are highlighted here:</a:t>
            </a:r>
          </a:p>
          <a:p>
            <a:r>
              <a:rPr lang="en-US" dirty="0"/>
              <a:t>To avoid damage to the respirator, use a disinfectant/sanitizer recommended by the manufacturer that is efficacious for the targeted pathogen. Ensure that the respirator is properly cleaned and disinfected in a manner that prevents damage to the respirator components and does not cause harm to the user. </a:t>
            </a:r>
          </a:p>
          <a:p>
            <a:r>
              <a:rPr lang="en-US" dirty="0"/>
              <a:t>Specialized respirators such as PAPRs may require specialized C&amp;D procedures to avoid damaging sensitive parts and components. [Photo source: </a:t>
            </a:r>
            <a:r>
              <a:rPr lang="en-US" dirty="0" err="1"/>
              <a:t>Tru</a:t>
            </a:r>
            <a:r>
              <a:rPr lang="en-US" dirty="0"/>
              <a:t> </a:t>
            </a:r>
            <a:r>
              <a:rPr lang="en-US" dirty="0" err="1"/>
              <a:t>Twedt</a:t>
            </a:r>
            <a:r>
              <a:rPr lang="en-US" dirty="0"/>
              <a:t>,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26774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Remove any filters, cartridges, or canisters. Disassemble components, including the </a:t>
            </a:r>
            <a:r>
              <a:rPr lang="en-US" dirty="0" err="1"/>
              <a:t>facepiece</a:t>
            </a:r>
            <a:r>
              <a:rPr lang="en-US" dirty="0"/>
              <a:t> and hoses as recommended by the manufacturer. Wash components in warm water with a mild detergent or cleaner recommended by the manufacturer. Use a soft cloth or sponge to wipe all surfaces. Rinse components thoroughly in clean, warm water. Next, wipe the components with an EPA-registered disinfectant recommended by the respirator manufacturer for the necessary contact time; this may vary with the disinfectant product used. Some components may be immersible in disinfection solution. Rinse components thoroughly in clean, warm water. Allow components to air dry or hand-dry them with a clean, lint-free cloth. Respirator components should not be dried with heaters or in sunlight. Ideally , cleaning one respirator at a time is recommended. However, batches may be done in some cases. If doing this, it is best to group respirators together by manufacturer to avoid getting parts confused. Disinfection solutions should be changed after a maximum of 20 respirators are cleaned. Thorough rinsing of respirator components is very important as detergents or disinfectants that dry on </a:t>
            </a:r>
            <a:r>
              <a:rPr lang="en-US" dirty="0" err="1"/>
              <a:t>facepieces</a:t>
            </a:r>
            <a:r>
              <a:rPr lang="en-US" dirty="0"/>
              <a:t> may result in dermatitis on subsequent uses. Additionally, some disinfectants may cause deterioration of rubber or corrosion of metal parts if not completely rinsed away.</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410322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doffing all PPE items, clean clothing and shoes should be obtained in the Cold Zone. Privacy (e.g., tent, metal shed, trailer with shower) for changing needs should also be provided when possible. Warm water with antimicrobial soaps, scrubs, and hand cleaners should be available for personnel decontamination. Individuals must thoroughly wash their hands with antibacterial soap before leaving the premises. Once home, or when possible on-site, a complete shower should be taken. [Photo source: Travis </a:t>
            </a:r>
            <a:r>
              <a:rPr lang="en-US" dirty="0" err="1"/>
              <a:t>Engelhaupt</a:t>
            </a:r>
            <a:r>
              <a:rPr lang="en-US" dirty="0"/>
              <a:t>,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222177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Safety concerns during C&amp;D of personnel and PPE include exposure to chemical disinfectant products which can cause irritation to the skin, eyes or respiratory tract. Responders </a:t>
            </a:r>
            <a:r>
              <a:rPr lang="en-US"/>
              <a:t>assigned to C&amp;D </a:t>
            </a:r>
            <a:r>
              <a:rPr lang="en-US" dirty="0"/>
              <a:t>areas should wear appropriate PPE (e.g., gloves, goggles). Physical hazards, such as slips, trips or falls from slippery surfaces can also occur, as can injury from high pressure sprayers. Providing stabilizing items (e.g., stool or other support) can help responders as they proceed through the decontamination corridor. [Photo source: Top: Travis </a:t>
            </a:r>
            <a:r>
              <a:rPr lang="en-US" dirty="0" err="1"/>
              <a:t>Engelhaupt</a:t>
            </a:r>
            <a:r>
              <a:rPr lang="en-US" dirty="0"/>
              <a:t>, Iowa State University; Bottom: </a:t>
            </a:r>
            <a:r>
              <a:rPr lang="en-US" dirty="0" err="1"/>
              <a:t>Tegwin</a:t>
            </a:r>
            <a:r>
              <a:rPr lang="en-US" dirty="0"/>
              <a:t> Taylor, Iowa State University]</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12B36-4A94-4940-A5FF-BC7E653729F7}"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The decontamination of personnel and disinfection of PPE will be essential during animal disease emergency situations. Attention to proper C&amp;D procedures will help to minimize the further spread of pathogens and protect personnel from exposure. </a:t>
            </a:r>
            <a:r>
              <a:rPr lang="en-US" dirty="0" smtClean="0"/>
              <a:t>Information</a:t>
            </a:r>
            <a:r>
              <a:rPr lang="en-US" baseline="0" dirty="0" smtClean="0"/>
              <a:t> in this presentation was taken from the listed USDA APHIS Foreign Animal Disease Preparedness and Response Plan documents. The full version of these documents can be obtained a the FAD </a:t>
            </a:r>
            <a:r>
              <a:rPr lang="en-US" baseline="0" dirty="0" err="1" smtClean="0"/>
              <a:t>PReP</a:t>
            </a:r>
            <a:r>
              <a:rPr lang="en-US" baseline="0" dirty="0" smtClean="0"/>
              <a:t> website.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47255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4828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Personnel disinfection stations should be set up adjacent to or at the entrance/exit points to the infected premises. The location should be on flat terrain with an impermeable surface (e.g., plastic sheeting) to prevent fluid infiltration into the soil, while allowing containment of fluids and easier cleanup of the area following procedures. The area should be large enough to house the necessary C&amp;D components, including the disinfection station, water supply, and waste water containment. The station should contain equipment (e.g., tubs, scrub brushes, sprayers) to aid in the removal of gross debris and application of disinfection products. If possible, a building or shelter with a water supply and drainage should be included. Runoff water should be contained and not allowed to drain into “clean” uncontaminated areas. [Photo source: </a:t>
            </a:r>
            <a:r>
              <a:rPr lang="en-US" dirty="0" err="1"/>
              <a:t>Tegwin</a:t>
            </a:r>
            <a:r>
              <a:rPr lang="en-US" dirty="0"/>
              <a:t> Taylor, Iowa State University]</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B2FC9-1B28-4800-B023-42E8A3B3FA36}"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To prepare for personnel and PPE C&amp;D procedures, prepare (4) 2-gallon buckets of fresh warm water. Water temperatures for all buckets should not exceed a temperature greater than 110</a:t>
            </a:r>
            <a:r>
              <a:rPr lang="en-US" baseline="30000" dirty="0"/>
              <a:t>o</a:t>
            </a:r>
            <a:r>
              <a:rPr lang="en-US" dirty="0"/>
              <a:t>F. When possible, the use of running water is preferred. Add an appropriate mild detergent or cleaner to one of the buckets, an EPA-registered disinfectant to another. The remaining two buckets will be used for rinsing (or running water can be used for rinsing). [Photo source: Danelle Bickett-Weddle,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180356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preparation and application of disinfectant solutions must be in accordance with product label directions. Only EPA-registered or approved products should be used. Fresh solutions should be prepared prior to use since some disinfectant solutions may only be active for short durations. Failure to make fresh solutions may result in using a product that has reduced efficacy. The use of test kits can help to determine whether any chemical degradation of the disinfectant’s active ingredients has occurred and check that diluted solutions contain the necessary amount of active ingredient. [Photo source: Top: Carla Huston, Mississippi State University; Bottom: Teresa Robinson, USDA]</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122262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C&amp;D procedures, biosecurity work zones must be maintained to prevent the spread of microorganisms. As a review, the 3 work zones of a response are the Hot Zone (Exclusion Zone), the Warm Zone (Contamination Reduction Zone), and the Cold Zone (Support Zone). </a:t>
            </a:r>
          </a:p>
          <a:p>
            <a:pPr marL="177828" indent="-177828">
              <a:buFont typeface="Arial" pitchFamily="34" charset="0"/>
              <a:buChar char="•"/>
            </a:pPr>
            <a:r>
              <a:rPr lang="en-US" dirty="0"/>
              <a:t>The </a:t>
            </a:r>
            <a:r>
              <a:rPr lang="en-US" b="1" dirty="0"/>
              <a:t>Hot Zone - Exclusion Zone (EZ) </a:t>
            </a:r>
            <a:r>
              <a:rPr lang="en-US" dirty="0"/>
              <a:t>is the high-risk area where infected animals were housed and is potentially contaminated and considered unsafe. PPE must be worn. Initial decontamination and disinfection of personnel begins here prior to exiting. </a:t>
            </a:r>
          </a:p>
          <a:p>
            <a:pPr marL="177828" indent="-177828">
              <a:buFont typeface="Arial" pitchFamily="34" charset="0"/>
              <a:buChar char="•"/>
            </a:pPr>
            <a:r>
              <a:rPr lang="en-US" dirty="0"/>
              <a:t>The </a:t>
            </a:r>
            <a:r>
              <a:rPr lang="en-US" b="1" dirty="0"/>
              <a:t>Warm Zone - Contamination Reduction Zone (CRZ)</a:t>
            </a:r>
            <a:r>
              <a:rPr lang="en-US" dirty="0"/>
              <a:t> is also a high risk area due to the potential of exposure to pathogens and chemical disinfectants. All personnel are required to wear full PPE. Final decontamination and disinfection as well as final doffing of PPE occur in the Decontamination Corridor of the Warm Zone-Contamination Reduction Zone (CRZ). </a:t>
            </a:r>
          </a:p>
          <a:p>
            <a:pPr marL="177828" indent="-177828">
              <a:buFont typeface="Arial" pitchFamily="34" charset="0"/>
              <a:buChar char="•"/>
            </a:pPr>
            <a:r>
              <a:rPr lang="en-US" b="1" dirty="0"/>
              <a:t>Cold Zone - Support Zone (SZ):</a:t>
            </a:r>
            <a:r>
              <a:rPr lang="en-US" dirty="0"/>
              <a:t> This is the “cleanest” work zone with the lowest relative risk of exposure to pathogens and other hazards such as decontamination chemicals. Contaminated articles and equipment are prohibited in this area. Decontamination activities are also prohibited.</a:t>
            </a:r>
          </a:p>
          <a:p>
            <a:pPr marL="177828" indent="-177828">
              <a:buFont typeface="Arial" pitchFamily="34" charset="0"/>
              <a:buChar char="•"/>
            </a:pPr>
            <a:r>
              <a:rPr lang="en-US" dirty="0"/>
              <a:t>A </a:t>
            </a:r>
            <a:r>
              <a:rPr lang="en-US" b="1" dirty="0" err="1"/>
              <a:t>Decon</a:t>
            </a:r>
            <a:r>
              <a:rPr lang="en-US" b="1" dirty="0"/>
              <a:t> (Decontamination) Corridor</a:t>
            </a:r>
            <a:r>
              <a:rPr lang="en-US" dirty="0"/>
              <a:t> runs between the Hot Zone-Exclusion Zone and the Warm Zone-Contamination Reduction Zone. Decontamination of personnel occurs along this corridor with the goal of decreasing the level of contamination as personnel move toward the Cold Zone. [Graphic illustration: Andrew Kingsbury, Iowa State University]</a:t>
            </a:r>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cleaning and disinfection of personal protective equipment and personnel should be carried out in a systematic manner to ensure proper disinfection and decontamination. Following a basic C&amp;D protocol will ensure efforts are effective. The basic C&amp;D protocol, regardless of item involves a cleaning step, which includes dry cleaning and a thorough wash and rinse, followed by the disinfection step, which includes disinfectant application, appropriate contact time, followed by rinsing and drying. [Graphic illustration: Andrew Kingsbury, Iowa State University]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5971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Begin the C&amp;D/PPE doffing procedure in the Hot Zone, by dry brushing the exterior of PPE to remove any gross contamination. Be sure to scrub organic debris off the bottom of boots. Spray the exterior of PPE items with an appropriate disinfectant solution. Enter the Decontamination Corridor. [Photo source: Travis </a:t>
            </a:r>
            <a:r>
              <a:rPr lang="en-US" dirty="0" err="1"/>
              <a:t>Engelhaupt</a:t>
            </a:r>
            <a:r>
              <a:rPr lang="en-US" dirty="0"/>
              <a:t>, Iowa State University]</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229576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Upon entering the Decontamination Corridor, a detergent solution should be applied (from head to toe) to any reusable clothing items, such as waterproof or nylon coveralls, using a scrub brush or low pressure spray to remove gross contamination. Pay particular attention to creases, zippers, and collars. Reusable footwear (e.g., rubber boots) should also be washed, ensuring the soles are cleaned well. Rinse the detergent from all items using clean warm water. [Photo source: </a:t>
            </a:r>
            <a:r>
              <a:rPr lang="en-US" dirty="0" err="1"/>
              <a:t>Tegwin</a:t>
            </a:r>
            <a:r>
              <a:rPr lang="en-US" dirty="0"/>
              <a:t> Taylor, CFSPH,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31324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an EPA-registered disinfectant solution to the clothing and footwear items with a low pressure sprayer. Again pay close attention to creases, zippers and collars, as well as the soles of boots. Allow the disinfectant solution to remain on the items for the appropriate contact time. Items must remain “wet” with the solution throughout the necessary contact period. Reapplication may be necessary to achieve this. Then continue the PPE doffing procedure as described in the PPE Just-In-Time training presentation. [</a:t>
            </a:r>
            <a:r>
              <a:rPr lang="en-US" baseline="0" dirty="0" smtClean="0"/>
              <a:t>Photo source: Top: </a:t>
            </a:r>
            <a:r>
              <a:rPr lang="en-US" baseline="0" dirty="0" err="1" smtClean="0"/>
              <a:t>Tegwin</a:t>
            </a:r>
            <a:r>
              <a:rPr lang="en-US" baseline="0" dirty="0" smtClean="0"/>
              <a:t> Taylor, Iowa State University; Bottom: Jane Galyon and Travis </a:t>
            </a:r>
            <a:r>
              <a:rPr lang="en-US" baseline="0" dirty="0" err="1" smtClean="0"/>
              <a:t>Engelhaupt</a:t>
            </a:r>
            <a:r>
              <a:rPr lang="en-US" baseline="0" dirty="0" smtClean="0"/>
              <a:t>,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2052774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Cleaning and Disinfection: Personnel</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Cleaning and Disinfection: Personnel</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Cleaning and Disinfection: Personnel</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s://fadprep.lmi.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Cleaning and Disinfection</a:t>
            </a:r>
            <a:endParaRPr lang="en-US" dirty="0"/>
          </a:p>
        </p:txBody>
      </p:sp>
      <p:sp>
        <p:nvSpPr>
          <p:cNvPr id="3075" name="Rectangle 3"/>
          <p:cNvSpPr>
            <a:spLocks noGrp="1" noChangeArrowheads="1"/>
          </p:cNvSpPr>
          <p:nvPr>
            <p:ph type="subTitle" idx="1"/>
          </p:nvPr>
        </p:nvSpPr>
        <p:spPr/>
        <p:txBody>
          <a:bodyPr/>
          <a:lstStyle/>
          <a:p>
            <a:r>
              <a:rPr lang="en-US" dirty="0" smtClean="0"/>
              <a:t>Personnel</a:t>
            </a:r>
            <a:endParaRPr lang="en-US" dirty="0"/>
          </a:p>
        </p:txBody>
      </p:sp>
    </p:spTree>
    <p:extLst>
      <p:ext uri="{BB962C8B-B14F-4D97-AF65-F5344CB8AC3E}">
        <p14:creationId xmlns:p14="http://schemas.microsoft.com/office/powerpoint/2010/main" val="3317139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Disposable Clothing Items</a:t>
            </a:r>
            <a:endParaRPr lang="en-US" dirty="0"/>
          </a:p>
        </p:txBody>
      </p:sp>
      <p:sp>
        <p:nvSpPr>
          <p:cNvPr id="3" name="Content Placeholder 2"/>
          <p:cNvSpPr>
            <a:spLocks noGrp="1"/>
          </p:cNvSpPr>
          <p:nvPr>
            <p:ph idx="1"/>
          </p:nvPr>
        </p:nvSpPr>
        <p:spPr/>
        <p:txBody>
          <a:bodyPr>
            <a:normAutofit lnSpcReduction="10000"/>
          </a:bodyPr>
          <a:lstStyle/>
          <a:p>
            <a:r>
              <a:rPr lang="en-US" dirty="0" smtClean="0"/>
              <a:t>Spray with </a:t>
            </a:r>
            <a:br>
              <a:rPr lang="en-US" dirty="0" smtClean="0"/>
            </a:br>
            <a:r>
              <a:rPr lang="en-US" dirty="0" smtClean="0"/>
              <a:t>EPA-registered</a:t>
            </a:r>
            <a:br>
              <a:rPr lang="en-US" dirty="0" smtClean="0"/>
            </a:br>
            <a:r>
              <a:rPr lang="en-US" dirty="0" smtClean="0"/>
              <a:t>disinfectant</a:t>
            </a:r>
          </a:p>
          <a:p>
            <a:r>
              <a:rPr lang="en-US" dirty="0" smtClean="0"/>
              <a:t>Allow necessary</a:t>
            </a:r>
            <a:br>
              <a:rPr lang="en-US" dirty="0" smtClean="0"/>
            </a:br>
            <a:r>
              <a:rPr lang="en-US" dirty="0" smtClean="0"/>
              <a:t>contact time</a:t>
            </a:r>
          </a:p>
          <a:p>
            <a:r>
              <a:rPr lang="en-US" dirty="0" smtClean="0"/>
              <a:t>Doff PPE</a:t>
            </a:r>
          </a:p>
          <a:p>
            <a:r>
              <a:rPr lang="en-US" dirty="0" smtClean="0"/>
              <a:t>Place in plastic garbage bags</a:t>
            </a:r>
          </a:p>
          <a:p>
            <a:pPr lvl="1"/>
            <a:r>
              <a:rPr lang="en-US" dirty="0" smtClean="0"/>
              <a:t>Spray outer surface with disinfectant</a:t>
            </a:r>
          </a:p>
          <a:p>
            <a:pPr lvl="1"/>
            <a:r>
              <a:rPr lang="en-US" dirty="0" smtClean="0"/>
              <a:t>Place at perimeter for removal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7" name="Picture 6" descr="920_9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775960" y="1600200"/>
            <a:ext cx="2895600" cy="2895600"/>
          </a:xfrm>
          <a:prstGeom prst="rect">
            <a:avLst/>
          </a:prstGeom>
          <a:ln w="28575">
            <a:solidFill>
              <a:srgbClr val="F47D5A"/>
            </a:solidFill>
          </a:ln>
        </p:spPr>
      </p:pic>
    </p:spTree>
    <p:extLst>
      <p:ext uri="{BB962C8B-B14F-4D97-AF65-F5344CB8AC3E}">
        <p14:creationId xmlns:p14="http://schemas.microsoft.com/office/powerpoint/2010/main" val="307741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Footbaths</a:t>
            </a:r>
            <a:endParaRPr lang="en-US" dirty="0"/>
          </a:p>
        </p:txBody>
      </p:sp>
      <p:sp>
        <p:nvSpPr>
          <p:cNvPr id="3" name="Content Placeholder 2"/>
          <p:cNvSpPr>
            <a:spLocks noGrp="1"/>
          </p:cNvSpPr>
          <p:nvPr>
            <p:ph idx="1"/>
          </p:nvPr>
        </p:nvSpPr>
        <p:spPr>
          <a:xfrm>
            <a:off x="457200" y="1600200"/>
            <a:ext cx="5181600" cy="4648200"/>
          </a:xfrm>
        </p:spPr>
        <p:txBody>
          <a:bodyPr/>
          <a:lstStyle/>
          <a:p>
            <a:r>
              <a:rPr lang="en-US" dirty="0" smtClean="0"/>
              <a:t>Ineffective if used incorrectly</a:t>
            </a:r>
          </a:p>
          <a:p>
            <a:pPr lvl="1"/>
            <a:r>
              <a:rPr lang="en-US" dirty="0" smtClean="0"/>
              <a:t>False sense of security</a:t>
            </a:r>
          </a:p>
          <a:p>
            <a:pPr lvl="1"/>
            <a:r>
              <a:rPr lang="en-US" dirty="0" smtClean="0"/>
              <a:t>Should not be sole process of disinfection</a:t>
            </a:r>
          </a:p>
          <a:p>
            <a:r>
              <a:rPr lang="en-US" dirty="0" smtClean="0"/>
              <a:t>Use fresh solution</a:t>
            </a:r>
          </a:p>
          <a:p>
            <a:r>
              <a:rPr lang="en-US" dirty="0" smtClean="0"/>
              <a:t>Allow contact time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3075" name="Picture 3" descr="H:\CFSPH\MSP Just-In-Time\02-Working Files\5-CleaningDisinfection-Breakouts\Photos\Footbath-Indoors_ARamire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65703" y="1600200"/>
            <a:ext cx="2891117" cy="2792236"/>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1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Respirators</a:t>
            </a:r>
            <a:endParaRPr lang="en-US" dirty="0"/>
          </a:p>
        </p:txBody>
      </p:sp>
      <p:sp>
        <p:nvSpPr>
          <p:cNvPr id="3" name="Content Placeholder 2"/>
          <p:cNvSpPr>
            <a:spLocks noGrp="1"/>
          </p:cNvSpPr>
          <p:nvPr>
            <p:ph idx="1"/>
          </p:nvPr>
        </p:nvSpPr>
        <p:spPr>
          <a:xfrm>
            <a:off x="457200" y="1600200"/>
            <a:ext cx="5562600" cy="4648200"/>
          </a:xfrm>
        </p:spPr>
        <p:txBody>
          <a:bodyPr/>
          <a:lstStyle/>
          <a:p>
            <a:r>
              <a:rPr lang="en-US" dirty="0" smtClean="0"/>
              <a:t>C&amp;D procedures available from OSHA</a:t>
            </a:r>
          </a:p>
          <a:p>
            <a:r>
              <a:rPr lang="en-US" dirty="0" smtClean="0"/>
              <a:t>Proper cleaning to</a:t>
            </a:r>
          </a:p>
          <a:p>
            <a:pPr lvl="1"/>
            <a:r>
              <a:rPr lang="en-US" dirty="0" smtClean="0"/>
              <a:t>Reuse respirator</a:t>
            </a:r>
          </a:p>
          <a:p>
            <a:pPr lvl="1"/>
            <a:r>
              <a:rPr lang="en-US" dirty="0" smtClean="0"/>
              <a:t>Avoid damage to </a:t>
            </a:r>
            <a:br>
              <a:rPr lang="en-US" dirty="0" smtClean="0"/>
            </a:br>
            <a:r>
              <a:rPr lang="en-US" dirty="0" smtClean="0"/>
              <a:t>the respirator</a:t>
            </a:r>
          </a:p>
          <a:p>
            <a:pPr lvl="1"/>
            <a:r>
              <a:rPr lang="en-US" dirty="0" smtClean="0"/>
              <a:t>Avoid harm to user</a:t>
            </a:r>
            <a:br>
              <a:rPr lang="en-US" dirty="0" smtClean="0"/>
            </a:br>
            <a:r>
              <a:rPr lang="en-US" dirty="0" smtClean="0"/>
              <a:t>on reuse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1026" name="Picture 2" descr="06&amp;07_PPE_091130_Masks_TruTwedt_IS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56420" y="1600200"/>
            <a:ext cx="3200400" cy="4408394"/>
          </a:xfrm>
          <a:prstGeom prst="rect">
            <a:avLst/>
          </a:prstGeom>
          <a:solidFill>
            <a:srgbClr val="F47D5A"/>
          </a:solidFill>
          <a:ln w="28575">
            <a:solidFill>
              <a:srgbClr val="F47D5A"/>
            </a:solidFill>
            <a:miter lim="800000"/>
            <a:headEnd/>
            <a:tailEnd/>
          </a:ln>
        </p:spPr>
      </p:pic>
    </p:spTree>
    <p:extLst>
      <p:ext uri="{BB962C8B-B14F-4D97-AF65-F5344CB8AC3E}">
        <p14:creationId xmlns:p14="http://schemas.microsoft.com/office/powerpoint/2010/main" val="241474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 C&amp;D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Clean</a:t>
            </a:r>
          </a:p>
          <a:p>
            <a:pPr lvl="1"/>
            <a:r>
              <a:rPr lang="en-US" dirty="0" smtClean="0"/>
              <a:t>Remove filters, cartridges, canisters</a:t>
            </a:r>
          </a:p>
          <a:p>
            <a:pPr lvl="1"/>
            <a:r>
              <a:rPr lang="en-US" dirty="0" smtClean="0"/>
              <a:t>Disassemble components</a:t>
            </a:r>
          </a:p>
          <a:p>
            <a:pPr lvl="1"/>
            <a:r>
              <a:rPr lang="en-US" dirty="0" smtClean="0"/>
              <a:t>Wash with warm detergent water</a:t>
            </a:r>
          </a:p>
          <a:p>
            <a:pPr lvl="1"/>
            <a:r>
              <a:rPr lang="en-US" dirty="0" smtClean="0"/>
              <a:t>Rinse thoroughly</a:t>
            </a:r>
          </a:p>
          <a:p>
            <a:r>
              <a:rPr lang="en-US" dirty="0" smtClean="0"/>
              <a:t>Disinfect</a:t>
            </a:r>
          </a:p>
          <a:p>
            <a:pPr lvl="1"/>
            <a:r>
              <a:rPr lang="en-US" dirty="0" smtClean="0"/>
              <a:t>Immerse </a:t>
            </a:r>
            <a:r>
              <a:rPr lang="en-US" dirty="0"/>
              <a:t>in EPA-registered disinfectant</a:t>
            </a:r>
          </a:p>
          <a:p>
            <a:pPr lvl="1"/>
            <a:r>
              <a:rPr lang="en-US" dirty="0"/>
              <a:t>Allow needed contact time</a:t>
            </a:r>
          </a:p>
          <a:p>
            <a:pPr lvl="1"/>
            <a:r>
              <a:rPr lang="en-US" dirty="0"/>
              <a:t>Rinse thoroughly </a:t>
            </a:r>
          </a:p>
          <a:p>
            <a:r>
              <a:rPr lang="en-US" dirty="0"/>
              <a:t>Change solution after 20 respirators</a:t>
            </a:r>
          </a:p>
          <a:p>
            <a:endParaRPr lang="en-US" dirty="0" smtClean="0"/>
          </a:p>
          <a:p>
            <a:pPr marL="0" indent="0">
              <a:buNone/>
            </a:pP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spTree>
    <p:extLst>
      <p:ext uri="{BB962C8B-B14F-4D97-AF65-F5344CB8AC3E}">
        <p14:creationId xmlns:p14="http://schemas.microsoft.com/office/powerpoint/2010/main" val="316539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a:t>
            </a:r>
            <a:endParaRPr lang="en-US" dirty="0"/>
          </a:p>
        </p:txBody>
      </p:sp>
      <p:sp>
        <p:nvSpPr>
          <p:cNvPr id="3" name="Content Placeholder 2"/>
          <p:cNvSpPr>
            <a:spLocks noGrp="1"/>
          </p:cNvSpPr>
          <p:nvPr>
            <p:ph idx="1"/>
          </p:nvPr>
        </p:nvSpPr>
        <p:spPr>
          <a:xfrm>
            <a:off x="457200" y="1600200"/>
            <a:ext cx="6172200" cy="4648200"/>
          </a:xfrm>
        </p:spPr>
        <p:txBody>
          <a:bodyPr/>
          <a:lstStyle/>
          <a:p>
            <a:r>
              <a:rPr lang="en-US" dirty="0"/>
              <a:t>Shelter for privacy</a:t>
            </a:r>
          </a:p>
          <a:p>
            <a:r>
              <a:rPr lang="en-US" dirty="0" smtClean="0"/>
              <a:t>Warm water with antimicrobial soaps</a:t>
            </a:r>
          </a:p>
          <a:p>
            <a:r>
              <a:rPr lang="en-US" dirty="0" smtClean="0"/>
              <a:t>Wash hands before leaving</a:t>
            </a:r>
          </a:p>
          <a:p>
            <a:r>
              <a:rPr lang="en-US" dirty="0" smtClean="0"/>
              <a:t>Once home</a:t>
            </a:r>
            <a:br>
              <a:rPr lang="en-US" dirty="0" smtClean="0"/>
            </a:br>
            <a:r>
              <a:rPr lang="en-US" dirty="0" smtClean="0"/>
              <a:t>(or if possible on-site)</a:t>
            </a:r>
          </a:p>
          <a:p>
            <a:pPr lvl="1"/>
            <a:r>
              <a:rPr lang="en-US" dirty="0" smtClean="0"/>
              <a:t>Complete shower</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6" name="Picture 2" descr="H:\CFSPH\Communal Files\Master Image Library\AI_PPE\Camera1\920_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67200"/>
            <a:ext cx="2103120" cy="1998367"/>
          </a:xfrm>
          <a:prstGeom prst="rect">
            <a:avLst/>
          </a:prstGeom>
          <a:noFill/>
          <a:ln w="28575">
            <a:solidFill>
              <a:srgbClr val="F47D5A"/>
            </a:solidFill>
          </a:ln>
        </p:spPr>
      </p:pic>
      <p:pic>
        <p:nvPicPr>
          <p:cNvPr id="7" name="Picture 6" descr="920_7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553200" y="1645920"/>
            <a:ext cx="2103120" cy="2413414"/>
          </a:xfrm>
          <a:prstGeom prst="rect">
            <a:avLst/>
          </a:prstGeom>
          <a:ln w="28575">
            <a:solidFill>
              <a:srgbClr val="F47D5A"/>
            </a:solidFill>
          </a:ln>
        </p:spPr>
      </p:pic>
    </p:spTree>
    <p:extLst>
      <p:ext uri="{BB962C8B-B14F-4D97-AF65-F5344CB8AC3E}">
        <p14:creationId xmlns:p14="http://schemas.microsoft.com/office/powerpoint/2010/main" val="78671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45059" name="Content Placeholder 2"/>
          <p:cNvSpPr>
            <a:spLocks noGrp="1"/>
          </p:cNvSpPr>
          <p:nvPr>
            <p:ph idx="1"/>
          </p:nvPr>
        </p:nvSpPr>
        <p:spPr>
          <a:xfrm>
            <a:off x="457200" y="1600200"/>
            <a:ext cx="8229600" cy="4800600"/>
          </a:xfrm>
        </p:spPr>
        <p:txBody>
          <a:bodyPr>
            <a:normAutofit/>
          </a:bodyPr>
          <a:lstStyle/>
          <a:p>
            <a:r>
              <a:rPr lang="en-US" dirty="0" smtClean="0"/>
              <a:t>Chemical Hazards</a:t>
            </a:r>
          </a:p>
          <a:p>
            <a:pPr lvl="1"/>
            <a:r>
              <a:rPr lang="en-US" dirty="0" smtClean="0"/>
              <a:t>Skin, eye, </a:t>
            </a:r>
            <a:br>
              <a:rPr lang="en-US" dirty="0" smtClean="0"/>
            </a:br>
            <a:r>
              <a:rPr lang="en-US" dirty="0" smtClean="0"/>
              <a:t>respiratory </a:t>
            </a:r>
            <a:br>
              <a:rPr lang="en-US" dirty="0" smtClean="0"/>
            </a:br>
            <a:r>
              <a:rPr lang="en-US" dirty="0" smtClean="0"/>
              <a:t>irritation</a:t>
            </a:r>
          </a:p>
          <a:p>
            <a:r>
              <a:rPr lang="en-US" dirty="0" smtClean="0"/>
              <a:t>Physical Hazards</a:t>
            </a:r>
          </a:p>
          <a:p>
            <a:pPr lvl="1"/>
            <a:r>
              <a:rPr lang="en-US" dirty="0" smtClean="0"/>
              <a:t>Slips, trips, falls</a:t>
            </a:r>
          </a:p>
          <a:p>
            <a:pPr lvl="1"/>
            <a:r>
              <a:rPr lang="en-US" dirty="0" smtClean="0"/>
              <a:t>Heat injury</a:t>
            </a:r>
          </a:p>
          <a:p>
            <a:pPr lvl="1"/>
            <a:r>
              <a:rPr lang="en-US" dirty="0" smtClean="0"/>
              <a:t>High pressure sprayer</a:t>
            </a:r>
          </a:p>
        </p:txBody>
      </p:sp>
      <p:sp>
        <p:nvSpPr>
          <p:cNvPr id="9" name="Date Placeholder 8"/>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5122" name="Picture 2" descr="H:\CFSPH\AllGraphicsIllustrationsFlashFiles\PPE_Personal_Protective_Equipment_for_Veterinarians\PPE_0210\decontaminaton_ppe_02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28610" y="3886200"/>
            <a:ext cx="2743200" cy="2415988"/>
          </a:xfrm>
          <a:prstGeom prst="rect">
            <a:avLst/>
          </a:prstGeom>
          <a:noFill/>
          <a:ln w="28575">
            <a:solidFill>
              <a:srgbClr val="F47D5A"/>
            </a:solidFill>
          </a:ln>
        </p:spPr>
      </p:pic>
      <p:pic>
        <p:nvPicPr>
          <p:cNvPr id="7" name="Picture 1" descr="\\ITSCS028\cfsph$\groups\CFSPH\Vet Accred\CourseDevelopment\PPE\Assets\ppe_0060_080219_gogg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8610" y="1600200"/>
            <a:ext cx="2743200" cy="2266269"/>
          </a:xfrm>
          <a:prstGeom prst="rect">
            <a:avLst/>
          </a:prstGeom>
          <a:ln w="28575">
            <a:solidFill>
              <a:srgbClr val="F47D5A"/>
            </a:solidFill>
          </a:ln>
        </p:spPr>
      </p:pic>
    </p:spTree>
    <p:extLst>
      <p:ext uri="{BB962C8B-B14F-4D97-AF65-F5344CB8AC3E}">
        <p14:creationId xmlns:p14="http://schemas.microsoft.com/office/powerpoint/2010/main" val="237237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u="sng" dirty="0">
                <a:hlinkClick r:id="rId3"/>
              </a:rPr>
              <a:t>https://fadprep.lmi.org</a:t>
            </a:r>
            <a:endParaRPr lang="en-US" dirty="0" smtClean="0"/>
          </a:p>
          <a:p>
            <a:pPr>
              <a:lnSpc>
                <a:spcPct val="110000"/>
              </a:lnSpc>
              <a:spcBef>
                <a:spcPts val="600"/>
              </a:spcBef>
            </a:pPr>
            <a:r>
              <a:rPr lang="en-US" sz="2600" dirty="0" smtClean="0"/>
              <a:t>USDA </a:t>
            </a:r>
            <a:r>
              <a:rPr lang="en-US" sz="2600" dirty="0"/>
              <a:t>APHIS. FAD </a:t>
            </a:r>
            <a:r>
              <a:rPr lang="en-US" sz="2600" dirty="0" err="1"/>
              <a:t>PReP</a:t>
            </a:r>
            <a:r>
              <a:rPr lang="en-US" sz="2600" dirty="0"/>
              <a:t> </a:t>
            </a:r>
            <a:r>
              <a:rPr lang="en-US" sz="2600" dirty="0" smtClean="0"/>
              <a:t>NAHEMS</a:t>
            </a:r>
          </a:p>
          <a:p>
            <a:pPr lvl="1">
              <a:lnSpc>
                <a:spcPct val="110000"/>
              </a:lnSpc>
              <a:spcBef>
                <a:spcPts val="600"/>
              </a:spcBef>
            </a:pPr>
            <a:r>
              <a:rPr lang="en-US" sz="2200" dirty="0" smtClean="0"/>
              <a:t>Highly </a:t>
            </a:r>
            <a:r>
              <a:rPr lang="en-US" sz="2200" dirty="0"/>
              <a:t>Pathogenic Avian Influenza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Foot-And-Mouth </a:t>
            </a:r>
            <a:r>
              <a:rPr lang="en-US" sz="2200" dirty="0"/>
              <a:t>Disease. Standard Operating Procedures: </a:t>
            </a:r>
            <a:r>
              <a:rPr lang="en-US" sz="2200" dirty="0" smtClean="0"/>
              <a:t>Cleaning </a:t>
            </a:r>
            <a:r>
              <a:rPr lang="en-US" sz="2200" dirty="0"/>
              <a:t>and Disinfection. February 2010. </a:t>
            </a:r>
            <a:endParaRPr lang="en-US" sz="2200" dirty="0" smtClean="0"/>
          </a:p>
          <a:p>
            <a:pPr lvl="1">
              <a:lnSpc>
                <a:spcPct val="110000"/>
              </a:lnSpc>
              <a:spcBef>
                <a:spcPts val="600"/>
              </a:spcBef>
            </a:pPr>
            <a:r>
              <a:rPr lang="en-US" sz="2200" dirty="0" smtClean="0"/>
              <a:t>NAHEMS </a:t>
            </a:r>
            <a:r>
              <a:rPr lang="en-US" sz="2200" dirty="0"/>
              <a:t>Guidelines: Cleaning and Disinfection. June 2011.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Personnel</a:t>
            </a:r>
            <a:endParaRPr lang="en-US" dirty="0"/>
          </a:p>
        </p:txBody>
      </p:sp>
    </p:spTree>
    <p:extLst>
      <p:ext uri="{BB962C8B-B14F-4D97-AF65-F5344CB8AC3E}">
        <p14:creationId xmlns:p14="http://schemas.microsoft.com/office/powerpoint/2010/main" val="349601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587308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Personnel Disinfection Station</a:t>
            </a:r>
            <a:endParaRPr lang="en-US" dirty="0"/>
          </a:p>
        </p:txBody>
      </p:sp>
      <p:sp>
        <p:nvSpPr>
          <p:cNvPr id="36867" name="Content Placeholder 2"/>
          <p:cNvSpPr>
            <a:spLocks noGrp="1"/>
          </p:cNvSpPr>
          <p:nvPr>
            <p:ph idx="1"/>
          </p:nvPr>
        </p:nvSpPr>
        <p:spPr>
          <a:xfrm>
            <a:off x="457200" y="1600200"/>
            <a:ext cx="5638800" cy="4648200"/>
          </a:xfrm>
        </p:spPr>
        <p:txBody>
          <a:bodyPr>
            <a:normAutofit/>
          </a:bodyPr>
          <a:lstStyle/>
          <a:p>
            <a:r>
              <a:rPr lang="en-US" dirty="0" smtClean="0"/>
              <a:t>Adjacent to entrance</a:t>
            </a:r>
          </a:p>
          <a:p>
            <a:r>
              <a:rPr lang="en-US" dirty="0" smtClean="0"/>
              <a:t>Flat terrain</a:t>
            </a:r>
          </a:p>
          <a:p>
            <a:r>
              <a:rPr lang="en-US" dirty="0" smtClean="0"/>
              <a:t>Impermeable surface</a:t>
            </a:r>
          </a:p>
          <a:p>
            <a:r>
              <a:rPr lang="en-US" dirty="0" smtClean="0"/>
              <a:t>House components</a:t>
            </a:r>
          </a:p>
          <a:p>
            <a:pPr lvl="1"/>
            <a:r>
              <a:rPr lang="en-US" dirty="0" smtClean="0"/>
              <a:t>C&amp;D equipment</a:t>
            </a:r>
          </a:p>
          <a:p>
            <a:pPr lvl="1"/>
            <a:r>
              <a:rPr lang="en-US" dirty="0" smtClean="0"/>
              <a:t>Water supply</a:t>
            </a:r>
          </a:p>
          <a:p>
            <a:pPr lvl="1"/>
            <a:r>
              <a:rPr lang="en-US" dirty="0" smtClean="0"/>
              <a:t>Waste water containment</a:t>
            </a:r>
          </a:p>
        </p:txBody>
      </p:sp>
      <p:sp>
        <p:nvSpPr>
          <p:cNvPr id="7" name="Date Placeholder 6"/>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Personnel</a:t>
            </a:r>
            <a:endParaRPr lang="en-US" dirty="0"/>
          </a:p>
        </p:txBody>
      </p:sp>
      <p:pic>
        <p:nvPicPr>
          <p:cNvPr id="2050" name="Picture 2" descr="H:\CFSPH\MSP Just-In-Time\02-Working Files\5-CleaningDisinfection-Breakouts\Photos\decon_group_TTayl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7"/>
          <a:stretch/>
        </p:blipFill>
        <p:spPr bwMode="auto">
          <a:xfrm>
            <a:off x="5547610" y="1600200"/>
            <a:ext cx="3124199" cy="2413558"/>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32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a:xfrm>
            <a:off x="457200" y="1600200"/>
            <a:ext cx="8153400" cy="4648200"/>
          </a:xfrm>
        </p:spPr>
        <p:txBody>
          <a:bodyPr>
            <a:normAutofit/>
          </a:bodyPr>
          <a:lstStyle/>
          <a:p>
            <a:pPr lvl="0"/>
            <a:r>
              <a:rPr lang="en-US" dirty="0">
                <a:latin typeface="Arial" pitchFamily="34" charset="0"/>
                <a:cs typeface="Arial" pitchFamily="34" charset="0"/>
              </a:rPr>
              <a:t>Prepare (4) </a:t>
            </a:r>
            <a:r>
              <a:rPr lang="en-US" dirty="0" smtClean="0">
                <a:latin typeface="Arial" pitchFamily="34" charset="0"/>
                <a:cs typeface="Arial" pitchFamily="34" charset="0"/>
              </a:rPr>
              <a:t>buckets of </a:t>
            </a:r>
            <a:r>
              <a:rPr lang="en-US" dirty="0">
                <a:latin typeface="Arial" pitchFamily="34" charset="0"/>
                <a:cs typeface="Arial" pitchFamily="34" charset="0"/>
              </a:rPr>
              <a:t>fresh warm </a:t>
            </a:r>
            <a:r>
              <a:rPr lang="en-US" dirty="0" smtClean="0">
                <a:latin typeface="Arial" pitchFamily="34" charset="0"/>
                <a:cs typeface="Arial" pitchFamily="34" charset="0"/>
              </a:rPr>
              <a:t>water</a:t>
            </a:r>
            <a:endParaRPr lang="en-US" dirty="0">
              <a:latin typeface="Arial" pitchFamily="34" charset="0"/>
              <a:cs typeface="Arial" pitchFamily="34" charset="0"/>
            </a:endParaRPr>
          </a:p>
          <a:p>
            <a:pPr marL="971550" lvl="1" indent="-514350">
              <a:buFont typeface="+mj-lt"/>
              <a:buAutoNum type="arabicPeriod"/>
            </a:pPr>
            <a:r>
              <a:rPr lang="en-US" dirty="0">
                <a:latin typeface="Arial" pitchFamily="34" charset="0"/>
                <a:cs typeface="Arial" pitchFamily="34" charset="0"/>
              </a:rPr>
              <a:t>Add mild detergent/cleaner</a:t>
            </a:r>
          </a:p>
          <a:p>
            <a:pPr marL="971550" lvl="1" indent="-514350">
              <a:buFont typeface="+mj-lt"/>
              <a:buAutoNum type="arabicPeriod"/>
            </a:pPr>
            <a:r>
              <a:rPr lang="en-US" dirty="0">
                <a:latin typeface="Arial" pitchFamily="34" charset="0"/>
                <a:cs typeface="Arial" pitchFamily="34" charset="0"/>
              </a:rPr>
              <a:t>Rinse water</a:t>
            </a:r>
          </a:p>
          <a:p>
            <a:pPr marL="971550" lvl="1" indent="-514350">
              <a:buFont typeface="+mj-lt"/>
              <a:buAutoNum type="arabicPeriod"/>
            </a:pPr>
            <a:r>
              <a:rPr lang="en-US" dirty="0">
                <a:latin typeface="Arial" pitchFamily="34" charset="0"/>
                <a:cs typeface="Arial" pitchFamily="34" charset="0"/>
              </a:rPr>
              <a:t>Add </a:t>
            </a:r>
            <a:r>
              <a:rPr lang="en-US" dirty="0" smtClean="0">
                <a:latin typeface="Arial" pitchFamily="34" charset="0"/>
                <a:cs typeface="Arial" pitchFamily="34" charset="0"/>
              </a:rPr>
              <a:t>EPA-registered disinfectant</a:t>
            </a:r>
            <a:endParaRPr lang="en-US" dirty="0">
              <a:latin typeface="Arial" pitchFamily="34" charset="0"/>
              <a:cs typeface="Arial" pitchFamily="34" charset="0"/>
            </a:endParaRPr>
          </a:p>
          <a:p>
            <a:pPr marL="971550" lvl="1" indent="-514350">
              <a:buFont typeface="+mj-lt"/>
              <a:buAutoNum type="arabicPeriod"/>
            </a:pPr>
            <a:r>
              <a:rPr lang="en-US" dirty="0">
                <a:latin typeface="Arial" pitchFamily="34" charset="0"/>
                <a:cs typeface="Arial" pitchFamily="34" charset="0"/>
              </a:rPr>
              <a:t>Rinse water</a:t>
            </a:r>
          </a:p>
          <a:p>
            <a:r>
              <a:rPr lang="en-US" dirty="0" smtClean="0">
                <a:latin typeface="Arial" pitchFamily="34" charset="0"/>
                <a:cs typeface="Arial" pitchFamily="34" charset="0"/>
              </a:rPr>
              <a:t>Water temperature</a:t>
            </a:r>
            <a:br>
              <a:rPr lang="en-US" dirty="0" smtClean="0">
                <a:latin typeface="Arial" pitchFamily="34" charset="0"/>
                <a:cs typeface="Arial" pitchFamily="34" charset="0"/>
              </a:rPr>
            </a:br>
            <a:r>
              <a:rPr lang="en-US" dirty="0" smtClean="0">
                <a:latin typeface="Arial" pitchFamily="34" charset="0"/>
                <a:cs typeface="Arial" pitchFamily="34" charset="0"/>
              </a:rPr>
              <a:t>no greater </a:t>
            </a:r>
            <a:r>
              <a:rPr lang="en-US" dirty="0">
                <a:latin typeface="Arial" pitchFamily="34" charset="0"/>
                <a:cs typeface="Arial" pitchFamily="34" charset="0"/>
              </a:rPr>
              <a:t>than </a:t>
            </a:r>
            <a:r>
              <a:rPr lang="en-US" dirty="0" smtClean="0">
                <a:latin typeface="Arial" pitchFamily="34" charset="0"/>
                <a:cs typeface="Arial" pitchFamily="34" charset="0"/>
              </a:rPr>
              <a:t>110</a:t>
            </a:r>
            <a:r>
              <a:rPr lang="en-US" baseline="30000" dirty="0" smtClean="0">
                <a:latin typeface="Arial" pitchFamily="34" charset="0"/>
                <a:cs typeface="Arial" pitchFamily="34" charset="0"/>
              </a:rPr>
              <a:t>o</a:t>
            </a:r>
            <a:r>
              <a:rPr lang="en-US" dirty="0" smtClean="0">
                <a:latin typeface="Arial" pitchFamily="34" charset="0"/>
                <a:cs typeface="Arial" pitchFamily="34" charset="0"/>
              </a:rPr>
              <a:t>F</a:t>
            </a:r>
          </a:p>
          <a:p>
            <a:r>
              <a:rPr lang="en-US" dirty="0" smtClean="0">
                <a:latin typeface="Arial" pitchFamily="34" charset="0"/>
                <a:cs typeface="Arial" pitchFamily="34" charset="0"/>
              </a:rPr>
              <a:t>Running </a:t>
            </a:r>
            <a:r>
              <a:rPr lang="en-US" dirty="0">
                <a:latin typeface="Arial" pitchFamily="34" charset="0"/>
                <a:cs typeface="Arial" pitchFamily="34" charset="0"/>
              </a:rPr>
              <a:t>water is </a:t>
            </a:r>
            <a:r>
              <a:rPr lang="en-US" dirty="0" smtClean="0">
                <a:latin typeface="Arial" pitchFamily="34" charset="0"/>
                <a:cs typeface="Arial" pitchFamily="34" charset="0"/>
              </a:rPr>
              <a:t>preferred</a:t>
            </a:r>
            <a:endParaRPr lang="en-US" dirty="0">
              <a:latin typeface="Arial" pitchFamily="34" charset="0"/>
              <a:cs typeface="Arial" pitchFamily="34" charset="0"/>
            </a:endParaRP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2050" name="Picture 2" descr="H:\CFSPH\MSP Just-In-Time\02-Working Files\5-CleaningDisinfection-Breakouts\Photos\BootWashCalfBarn_DBW (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67400" y="3780773"/>
            <a:ext cx="2756968" cy="2467627"/>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6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Disinfectant Solutions</a:t>
            </a:r>
            <a:endParaRPr lang="en-US" dirty="0"/>
          </a:p>
        </p:txBody>
      </p:sp>
      <p:sp>
        <p:nvSpPr>
          <p:cNvPr id="3" name="Content Placeholder 2"/>
          <p:cNvSpPr>
            <a:spLocks noGrp="1"/>
          </p:cNvSpPr>
          <p:nvPr>
            <p:ph idx="1"/>
          </p:nvPr>
        </p:nvSpPr>
        <p:spPr>
          <a:xfrm>
            <a:off x="457200" y="1600200"/>
            <a:ext cx="5410200" cy="4648200"/>
          </a:xfrm>
        </p:spPr>
        <p:txBody>
          <a:bodyPr>
            <a:normAutofit lnSpcReduction="10000"/>
          </a:bodyPr>
          <a:lstStyle/>
          <a:p>
            <a:r>
              <a:rPr lang="en-US" dirty="0" smtClean="0"/>
              <a:t>Use according to product label </a:t>
            </a:r>
          </a:p>
          <a:p>
            <a:r>
              <a:rPr lang="en-US" dirty="0" smtClean="0"/>
              <a:t>Only EPA-registered or approved products</a:t>
            </a:r>
          </a:p>
          <a:p>
            <a:r>
              <a:rPr lang="en-US" dirty="0" smtClean="0"/>
              <a:t>Prepare fresh solutions</a:t>
            </a:r>
          </a:p>
          <a:p>
            <a:pPr lvl="1"/>
            <a:r>
              <a:rPr lang="en-US" dirty="0" smtClean="0"/>
              <a:t>Old solutions may have reduced efficacy</a:t>
            </a:r>
          </a:p>
          <a:p>
            <a:r>
              <a:rPr lang="en-US" dirty="0" smtClean="0"/>
              <a:t>Test kits to help check concentration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55" b="4066"/>
          <a:stretch/>
        </p:blipFill>
        <p:spPr bwMode="auto">
          <a:xfrm>
            <a:off x="6452233" y="1575150"/>
            <a:ext cx="2194560" cy="2347279"/>
          </a:xfrm>
          <a:prstGeom prst="rect">
            <a:avLst/>
          </a:prstGeom>
          <a:noFill/>
          <a:ln w="28575">
            <a:solidFill>
              <a:srgbClr val="F47D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14_C&amp;D_091102_IodineCheck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3" t="13823" r="-233" b="5128"/>
          <a:stretch/>
        </p:blipFill>
        <p:spPr bwMode="auto">
          <a:xfrm>
            <a:off x="6457674" y="3886200"/>
            <a:ext cx="2194560" cy="2251195"/>
          </a:xfrm>
          <a:prstGeom prst="rect">
            <a:avLst/>
          </a:prstGeom>
          <a:noFill/>
          <a:ln w="28575">
            <a:solidFill>
              <a:srgbClr val="F47D5A"/>
            </a:solidFill>
            <a:miter lim="800000"/>
            <a:headEnd/>
            <a:tailEnd/>
          </a:ln>
        </p:spPr>
      </p:pic>
    </p:spTree>
    <p:extLst>
      <p:ext uri="{BB962C8B-B14F-4D97-AF65-F5344CB8AC3E}">
        <p14:creationId xmlns:p14="http://schemas.microsoft.com/office/powerpoint/2010/main" val="256974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Cleaning and Disinfection: Personnel</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6897" b="6897"/>
          <a:stretch>
            <a:fillRect/>
          </a:stretch>
        </p:blipFill>
        <p:spPr bwMode="auto">
          <a:xfrm>
            <a:off x="503420" y="2057400"/>
            <a:ext cx="8207829" cy="3810000"/>
          </a:xfrm>
          <a:prstGeom prst="rect">
            <a:avLst/>
          </a:prstGeom>
          <a:noFill/>
          <a:ln w="28575">
            <a:solidFill>
              <a:srgbClr val="F47D5A"/>
            </a:solidFill>
            <a:miter lim="800000"/>
            <a:headEnd/>
            <a:tailEnd/>
          </a:ln>
          <a:effectLst/>
        </p:spPr>
      </p:pic>
    </p:spTree>
    <p:extLst>
      <p:ext uri="{BB962C8B-B14F-4D97-AF65-F5344CB8AC3E}">
        <p14:creationId xmlns:p14="http://schemas.microsoft.com/office/powerpoint/2010/main" val="189798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Protocol</a:t>
            </a:r>
            <a:endParaRPr lang="en-US" dirty="0"/>
          </a:p>
        </p:txBody>
      </p:sp>
      <p:sp>
        <p:nvSpPr>
          <p:cNvPr id="5" name="Content Placeholder 4"/>
          <p:cNvSpPr>
            <a:spLocks noGrp="1"/>
          </p:cNvSpPr>
          <p:nvPr>
            <p:ph idx="1"/>
          </p:nvPr>
        </p:nvSpPr>
        <p:spPr/>
        <p:txBody>
          <a:bodyPr>
            <a:normAutofit lnSpcReduction="10000"/>
          </a:bodyPr>
          <a:lstStyle/>
          <a:p>
            <a:r>
              <a:rPr lang="en-US" dirty="0" smtClean="0"/>
              <a:t>Systematic manner</a:t>
            </a:r>
          </a:p>
          <a:p>
            <a:r>
              <a:rPr lang="en-US" dirty="0" smtClean="0"/>
              <a:t>Cleaning</a:t>
            </a:r>
          </a:p>
          <a:p>
            <a:pPr lvl="1"/>
            <a:r>
              <a:rPr lang="en-US" dirty="0" smtClean="0"/>
              <a:t>Dry clean</a:t>
            </a:r>
          </a:p>
          <a:p>
            <a:pPr lvl="1"/>
            <a:r>
              <a:rPr lang="en-US" dirty="0" smtClean="0"/>
              <a:t>Wash</a:t>
            </a:r>
          </a:p>
          <a:p>
            <a:pPr lvl="1"/>
            <a:r>
              <a:rPr lang="en-US" dirty="0" smtClean="0"/>
              <a:t>Rinse and Dry</a:t>
            </a:r>
          </a:p>
          <a:p>
            <a:r>
              <a:rPr lang="en-US" dirty="0" smtClean="0"/>
              <a:t>Disinfection</a:t>
            </a:r>
          </a:p>
          <a:p>
            <a:pPr lvl="1"/>
            <a:r>
              <a:rPr lang="en-US" dirty="0" smtClean="0"/>
              <a:t>Application</a:t>
            </a:r>
          </a:p>
          <a:p>
            <a:pPr lvl="1"/>
            <a:r>
              <a:rPr lang="en-US" dirty="0" smtClean="0"/>
              <a:t>Contact time</a:t>
            </a:r>
          </a:p>
          <a:p>
            <a:pPr lvl="1"/>
            <a:r>
              <a:rPr lang="en-US" dirty="0" smtClean="0"/>
              <a:t>Rinse and Dry</a:t>
            </a:r>
            <a:endParaRPr lang="en-US" dirty="0"/>
          </a:p>
        </p:txBody>
      </p:sp>
      <p:sp>
        <p:nvSpPr>
          <p:cNvPr id="3" name="Date Placeholder 2"/>
          <p:cNvSpPr>
            <a:spLocks noGrp="1"/>
          </p:cNvSpPr>
          <p:nvPr>
            <p:ph type="dt" sz="half" idx="2"/>
          </p:nvPr>
        </p:nvSpPr>
        <p:spPr/>
        <p:txBody>
          <a:bodyPr/>
          <a:lstStyle/>
          <a:p>
            <a:r>
              <a:rPr lang="en-US" smtClean="0"/>
              <a:t>Just In Time Training</a:t>
            </a:r>
            <a:endParaRPr lang="en-US" dirty="0"/>
          </a:p>
        </p:txBody>
      </p:sp>
      <p:sp>
        <p:nvSpPr>
          <p:cNvPr id="4" name="Footer Placeholder 3"/>
          <p:cNvSpPr>
            <a:spLocks noGrp="1"/>
          </p:cNvSpPr>
          <p:nvPr>
            <p:ph type="ftr" sz="quarter" idx="3"/>
          </p:nvPr>
        </p:nvSpPr>
        <p:spPr/>
        <p:txBody>
          <a:bodyPr/>
          <a:lstStyle/>
          <a:p>
            <a:pPr algn="r"/>
            <a:r>
              <a:rPr lang="en-US" smtClean="0"/>
              <a:t>Cleaning and Disinfection: Personnel</a:t>
            </a:r>
            <a:endParaRPr lang="en-US" dirty="0"/>
          </a:p>
        </p:txBody>
      </p:sp>
      <p:pic>
        <p:nvPicPr>
          <p:cNvPr id="6" name="Picture 4" descr="C:\Users\gdvorak\Documents\CFSPH\MSP HSEMD Preparedness Projects\JIT Training\Project Graphics\NC&amp;D_0100_110415_BasicProtoc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81200"/>
            <a:ext cx="3027363"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3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457200" y="1600200"/>
            <a:ext cx="5486400" cy="4648200"/>
          </a:xfrm>
        </p:spPr>
        <p:txBody>
          <a:bodyPr/>
          <a:lstStyle/>
          <a:p>
            <a:r>
              <a:rPr lang="en-US" dirty="0" smtClean="0"/>
              <a:t>In Hot Zone</a:t>
            </a:r>
          </a:p>
          <a:p>
            <a:pPr lvl="1"/>
            <a:r>
              <a:rPr lang="en-US" dirty="0" smtClean="0"/>
              <a:t>Dry brush exterior</a:t>
            </a:r>
            <a:br>
              <a:rPr lang="en-US" dirty="0" smtClean="0"/>
            </a:br>
            <a:r>
              <a:rPr lang="en-US" dirty="0" smtClean="0"/>
              <a:t>of PPE to remove gross contamination</a:t>
            </a:r>
          </a:p>
          <a:p>
            <a:pPr lvl="1"/>
            <a:r>
              <a:rPr lang="en-US" dirty="0" smtClean="0"/>
              <a:t>Spray PPE with disinfectant</a:t>
            </a:r>
          </a:p>
          <a:p>
            <a:pPr lvl="1"/>
            <a:r>
              <a:rPr lang="en-US" dirty="0" smtClean="0"/>
              <a:t>Enter </a:t>
            </a:r>
            <a:r>
              <a:rPr lang="en-US" dirty="0" err="1" smtClean="0"/>
              <a:t>Decon</a:t>
            </a:r>
            <a:r>
              <a:rPr lang="en-US" dirty="0" smtClean="0"/>
              <a:t> Corridor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6" name="Picture 2" descr="H:\CFSPH\Communal Files\Master Image Library\AI_PPE\Camera1\920_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620" y="1600200"/>
            <a:ext cx="2743200" cy="2837793"/>
          </a:xfrm>
          <a:prstGeom prst="rect">
            <a:avLst/>
          </a:prstGeom>
          <a:noFill/>
          <a:ln w="28575">
            <a:solidFill>
              <a:srgbClr val="F47D5A"/>
            </a:solidFill>
          </a:ln>
        </p:spPr>
      </p:pic>
    </p:spTree>
    <p:extLst>
      <p:ext uri="{BB962C8B-B14F-4D97-AF65-F5344CB8AC3E}">
        <p14:creationId xmlns:p14="http://schemas.microsoft.com/office/powerpoint/2010/main" val="256647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 and Rinse</a:t>
            </a:r>
            <a:endParaRPr lang="en-US" dirty="0"/>
          </a:p>
        </p:txBody>
      </p:sp>
      <p:sp>
        <p:nvSpPr>
          <p:cNvPr id="3" name="Content Placeholder 2"/>
          <p:cNvSpPr>
            <a:spLocks noGrp="1"/>
          </p:cNvSpPr>
          <p:nvPr>
            <p:ph idx="1"/>
          </p:nvPr>
        </p:nvSpPr>
        <p:spPr>
          <a:xfrm>
            <a:off x="457200" y="1600200"/>
            <a:ext cx="4540781" cy="4648200"/>
          </a:xfrm>
        </p:spPr>
        <p:txBody>
          <a:bodyPr/>
          <a:lstStyle/>
          <a:p>
            <a:r>
              <a:rPr lang="en-US" dirty="0" smtClean="0"/>
              <a:t>Reusable Clothing </a:t>
            </a:r>
          </a:p>
          <a:p>
            <a:pPr lvl="1"/>
            <a:r>
              <a:rPr lang="en-US" dirty="0" smtClean="0"/>
              <a:t>Wash items with detergent using </a:t>
            </a:r>
            <a:br>
              <a:rPr lang="en-US" dirty="0" smtClean="0"/>
            </a:br>
            <a:r>
              <a:rPr lang="en-US" dirty="0" smtClean="0"/>
              <a:t>soft brush, cloth, </a:t>
            </a:r>
            <a:br>
              <a:rPr lang="en-US" dirty="0" smtClean="0"/>
            </a:br>
            <a:r>
              <a:rPr lang="en-US" dirty="0" smtClean="0"/>
              <a:t>or sponge</a:t>
            </a:r>
          </a:p>
          <a:p>
            <a:pPr lvl="1"/>
            <a:r>
              <a:rPr lang="en-US" dirty="0" smtClean="0"/>
              <a:t>Rinse components with clean, warm water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6" name="Picture 2" descr="H:\CFSPH\AllGraphicsIllustrationsFlashFiles\N_C&amp;D\NC&amp;D_0440\NC&amp;D_0440_100604_worker disinfec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951" y="1676400"/>
            <a:ext cx="3604149" cy="3733800"/>
          </a:xfrm>
          <a:prstGeom prst="rect">
            <a:avLst/>
          </a:prstGeom>
          <a:noFill/>
          <a:ln w="28575">
            <a:solidFill>
              <a:srgbClr val="F47D5A"/>
            </a:solidFill>
          </a:ln>
        </p:spPr>
      </p:pic>
    </p:spTree>
    <p:extLst>
      <p:ext uri="{BB962C8B-B14F-4D97-AF65-F5344CB8AC3E}">
        <p14:creationId xmlns:p14="http://schemas.microsoft.com/office/powerpoint/2010/main" val="239746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a:t>
            </a:r>
            <a:endParaRPr lang="en-US" dirty="0"/>
          </a:p>
        </p:txBody>
      </p:sp>
      <p:sp>
        <p:nvSpPr>
          <p:cNvPr id="3" name="Content Placeholder 2"/>
          <p:cNvSpPr>
            <a:spLocks noGrp="1"/>
          </p:cNvSpPr>
          <p:nvPr>
            <p:ph idx="1"/>
          </p:nvPr>
        </p:nvSpPr>
        <p:spPr>
          <a:xfrm>
            <a:off x="457200" y="1600200"/>
            <a:ext cx="4953000" cy="4648200"/>
          </a:xfrm>
        </p:spPr>
        <p:txBody>
          <a:bodyPr/>
          <a:lstStyle/>
          <a:p>
            <a:r>
              <a:rPr lang="en-US" dirty="0" smtClean="0"/>
              <a:t>Apply EPA-registered disinfectant solution</a:t>
            </a:r>
            <a:br>
              <a:rPr lang="en-US" dirty="0" smtClean="0"/>
            </a:br>
            <a:r>
              <a:rPr lang="en-US" dirty="0" smtClean="0"/>
              <a:t>to exterior</a:t>
            </a:r>
          </a:p>
          <a:p>
            <a:r>
              <a:rPr lang="en-US" dirty="0" smtClean="0"/>
              <a:t>Allow solution to sit for appropriate contact time</a:t>
            </a:r>
          </a:p>
          <a:p>
            <a:r>
              <a:rPr lang="en-US" dirty="0" smtClean="0"/>
              <a:t>Items must remain “wet” with solution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Cleaning and Disinfection: Personnel</a:t>
            </a:r>
            <a:endParaRPr lang="en-US" dirty="0"/>
          </a:p>
        </p:txBody>
      </p:sp>
      <p:pic>
        <p:nvPicPr>
          <p:cNvPr id="8" name="Picture 2" descr="H:\CFSPH\MSP Just-In-Time\02-Working Files\5-CleaningDisinfection-Breakouts\Photos\farm _decon_TTaylo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5471410" y="1635457"/>
            <a:ext cx="3200400" cy="2936543"/>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71674"/>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6182</TotalTime>
  <Words>2522</Words>
  <Application>Microsoft Office PowerPoint</Application>
  <PresentationFormat>On-screen Show (4:3)</PresentationFormat>
  <Paragraphs>186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Just In Time 2014</vt:lpstr>
      <vt:lpstr>Cleaning and Disinfection</vt:lpstr>
      <vt:lpstr>Personnel Disinfection Station</vt:lpstr>
      <vt:lpstr>Preparation</vt:lpstr>
      <vt:lpstr>Disinfectant Solutions</vt:lpstr>
      <vt:lpstr>Biosecurity Work Zones</vt:lpstr>
      <vt:lpstr>Basic Protocol</vt:lpstr>
      <vt:lpstr>Procedure</vt:lpstr>
      <vt:lpstr>Wash and Rinse</vt:lpstr>
      <vt:lpstr>Disinfect</vt:lpstr>
      <vt:lpstr>Disposable Clothing Items</vt:lpstr>
      <vt:lpstr>Footbaths</vt:lpstr>
      <vt:lpstr>Respirators</vt:lpstr>
      <vt:lpstr>Respirator C&amp;D</vt:lpstr>
      <vt:lpstr>Personnel</vt:lpstr>
      <vt:lpstr>Safety</vt:lpstr>
      <vt:lpstr>References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 Personnel</dc:title>
  <dc:subject>Just In Time Training Resources</dc:subject>
  <dc:creator>Glenda Dvorak, DVM, MPH, DACVPM</dc:creator>
  <dc:description>Developed June 2010
Reviewed by: JPMogan, DVM, L Cole, DVM,</dc:description>
  <cp:lastModifiedBy>Glenda Dvorak</cp:lastModifiedBy>
  <cp:revision>380</cp:revision>
  <cp:lastPrinted>2014-01-16T22:42:30Z</cp:lastPrinted>
  <dcterms:created xsi:type="dcterms:W3CDTF">2010-02-26T02:19:00Z</dcterms:created>
  <dcterms:modified xsi:type="dcterms:W3CDTF">2014-07-07T21:08:19Z</dcterms:modified>
  <cp:category>MSP Just-In-Time Training</cp:category>
</cp:coreProperties>
</file>