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4"/>
  </p:notesMasterIdLst>
  <p:handoutMasterIdLst>
    <p:handoutMasterId r:id="rId25"/>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2" y="24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Cleaning and Disinfection: Overview</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smtClean="0"/>
              <a:t>June 2010</a:t>
            </a:r>
            <a:br>
              <a:rPr lang="en-US" sz="1000" dirty="0" smtClean="0"/>
            </a:br>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October 2010</a:t>
            </a:r>
          </a:p>
          <a:p>
            <a:pPr defTabSz="907057">
              <a:defRPr/>
            </a:pPr>
            <a:r>
              <a:rPr lang="en-US" dirty="0" smtClean="0"/>
              <a:t>Cleaning and disinfection (C&amp;D) procedures</a:t>
            </a:r>
            <a:r>
              <a:rPr lang="en-US" baseline="0" dirty="0" smtClean="0"/>
              <a:t> are a crucial part of any animal health emergency response. The cleaning and disinfection of premises, equipment, vehicles and personnel will be necessary to prevent the spread of animal pathogens to other animals, locations or response personnel. This </a:t>
            </a:r>
            <a:r>
              <a:rPr lang="en-US" dirty="0" smtClean="0"/>
              <a:t>Just-In-Time training presentation will overview basic C&amp;D processes and procedures and the role of the C&amp;D team.</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C87560-FB6F-49D1-A5D5-3F6E8615BB5C}" type="slidenum">
              <a:rPr lang="en-US"/>
              <a:pPr fontAlgn="base">
                <a:spcBef>
                  <a:spcPct val="0"/>
                </a:spcBef>
                <a:spcAft>
                  <a:spcPct val="0"/>
                </a:spcAft>
              </a:pPr>
              <a:t>10</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07057">
              <a:spcBef>
                <a:spcPct val="0"/>
              </a:spcBef>
              <a:defRPr/>
            </a:pPr>
            <a:r>
              <a:rPr lang="en-US" dirty="0" smtClean="0"/>
              <a:t>Mechanical scrubbing and scraping may be necessary to remove oils, grease or exudates from rough surfaces, deep cracks, pits, pores or other surface irregularities. High pressure water and detergent is very effective in removing the heavy accumulation of urine and feces and for cleaning porous surfaces, but should be avoided</a:t>
            </a:r>
            <a:r>
              <a:rPr lang="en-US" baseline="0" dirty="0" smtClean="0"/>
              <a:t> in cases of highly infectious or zoonotic pathogens to avoid further spread</a:t>
            </a:r>
            <a:r>
              <a:rPr lang="en-US" dirty="0" smtClean="0"/>
              <a:t>. Whenever possible, warm to hot water (90-130°F) should be used to increase efficacy. Hot water and steam can be effective for cleaning cracks, crevices and the inside of </a:t>
            </a:r>
            <a:r>
              <a:rPr lang="en-US" dirty="0" err="1" smtClean="0"/>
              <a:t>pipework</a:t>
            </a:r>
            <a:r>
              <a:rPr lang="en-US" dirty="0" smtClean="0"/>
              <a:t> where pathogens are likely to linger. [Photo</a:t>
            </a:r>
            <a:r>
              <a:rPr lang="en-US" baseline="0" dirty="0" smtClean="0"/>
              <a:t> source: Danelle Bickett-Weddle, Iowa State University]</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3E2C14-8DA1-4B38-8DB1-B699E8E46044}" type="slidenum">
              <a:rPr lang="en-US"/>
              <a:pPr fontAlgn="base">
                <a:spcBef>
                  <a:spcPct val="0"/>
                </a:spcBef>
                <a:spcAft>
                  <a:spcPct val="0"/>
                </a:spcAft>
              </a:pPr>
              <a:t>11</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After washing, all surfaces should be thoroughly rinsed at low pressure with cold water. Surfaces should then be carefully inspected to ensure they are visibly clean - moisture should spread evenly over surfaces and no “beading” should occur, as this would indicate the presence of oil or grease. Whenever possible, surfaces should be allowed to dry completely (if possible overnight) before the application of a disinfectant. </a:t>
            </a:r>
            <a:r>
              <a:rPr lang="en-US" dirty="0" smtClean="0"/>
              <a:t>Fans can be helpful to the drying process but should not be used if dealing with a highly infectious or zoonotic pathogens. </a:t>
            </a:r>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C9D2A-57C8-4E1F-B5EC-FA86C5EE4968}" type="slidenum">
              <a:rPr lang="en-US"/>
              <a:pPr fontAlgn="base">
                <a:spcBef>
                  <a:spcPct val="0"/>
                </a:spcBef>
                <a:spcAft>
                  <a:spcPct val="0"/>
                </a:spcAft>
              </a:pPr>
              <a:t>12</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The disinfection process also has three steps: application, contact time,</a:t>
            </a:r>
            <a:r>
              <a:rPr lang="en-US" baseline="0" dirty="0" smtClean="0">
                <a:latin typeface="Arial" charset="0"/>
                <a:cs typeface="Arial" charset="0"/>
              </a:rPr>
              <a:t> and rinse and dry. </a:t>
            </a:r>
            <a:r>
              <a:rPr lang="en-US" dirty="0" smtClean="0">
                <a:latin typeface="Arial" charset="0"/>
                <a:cs typeface="Arial" charset="0"/>
              </a:rPr>
              <a:t>As previously mentioned, disinfection can involve of physical (e.g., heat, ultraviolet light) or chemical (e.g., disinfectant) means, or a combination of methods may be needed. Application methods can vary and will depend on the disinfection method chosen. One of the most important steps of the disinfection procedure is to allow adequate contact time for the process to have its impact. In some cases, the chemical disinfectant may need to be reapplied to keep the surface wet for the required contact time. Following  the application (and subsequent contact time) of chemical disinfectants, items and areas should be thoroughly rinsed as most of these products can be harmful to animals.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6CC405-A7F0-47F6-AB8C-ACE8ADA5C6F3}" type="slidenum">
              <a:rPr lang="en-US"/>
              <a:pPr fontAlgn="base">
                <a:spcBef>
                  <a:spcPct val="0"/>
                </a:spcBef>
                <a:spcAft>
                  <a:spcPct val="0"/>
                </a:spcAft>
              </a:pPr>
              <a:t>13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Premises that have been cleaned and disinfected should also have a period of downtime following the procedures. This involves the area being free of any animals or activity for a period of time to allow it to completely dry. The application of disinfectant solutions uniformly over large areas (e.g., ceilings, walls, floors) can be very difficult. Adequate downtime serves to further reduce or eliminate any remaining microorganisms on the premises through desiccation. Downtime can begin as soon as the premises is certified as clean and disinfected and should be at least three times the longest expected incubation time of the targeted pathogen. Areas should be cordoned off with marking tape to designate these areas. [Photo source:</a:t>
            </a:r>
            <a:r>
              <a:rPr lang="en-US" baseline="0" dirty="0" smtClean="0">
                <a:latin typeface="Arial" charset="0"/>
                <a:cs typeface="Arial" charset="0"/>
              </a:rPr>
              <a:t> Carla Huston, Mississippi State University]</a:t>
            </a:r>
            <a:endParaRPr lang="en-US"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84555D-A5E5-4704-803E-80D5F0361F46}" type="slidenum">
              <a:rPr lang="en-US"/>
              <a:pPr fontAlgn="base">
                <a:spcBef>
                  <a:spcPct val="0"/>
                </a:spcBef>
                <a:spcAft>
                  <a:spcPct val="0"/>
                </a:spcAft>
              </a:pPr>
              <a:t>14</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Cleaning and disinfection measures should begin as soon as possible to minimize the transfer of pathogens by contaminated vehicles, equipment and personnel or animals involved. However,</a:t>
            </a:r>
            <a:r>
              <a:rPr lang="en-US" baseline="0" dirty="0" smtClean="0">
                <a:latin typeface="Arial" charset="0"/>
                <a:cs typeface="Arial" charset="0"/>
              </a:rPr>
              <a:t> assessment of the situation should be conducted and a site-specific plan developed before C&amp;D procedures begin. </a:t>
            </a:r>
            <a:r>
              <a:rPr lang="en-US" dirty="0" smtClean="0">
                <a:latin typeface="Arial" charset="0"/>
                <a:cs typeface="Arial" charset="0"/>
              </a:rPr>
              <a:t>This includes identifying the known or suspected pathogen to be controlled or eliminated, determining the areas and items in need of disinfection, selecting the proper disinfection method and identifying and addressing any potential safety or hazardous issues involved. The site-specific C&amp;D plan should also address the details on how to dispose of material s (e.g., gross debris, chemical solutions) in a manner that minimizes the further spread of microorganisms and is compliant with federal, state, and local requirements and policies. Once the situation is thoroughly assessed, the personnel, equipment and supplies needed can be determined, and any regulatory permits or approvals can be obtained.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The location used to establish C&amp;D stations is critical and should be adjacent to or at the entrance points to the infected premises. Stations established for C&amp;D efforts will involve two scales: small scale for personnel and small equipment, and large scale for vehicles and heavy machinery. Stations should be established at areas with flat terrain, large enough to house the necessary C&amp;D components such as a disinfection station, water supply, and</a:t>
            </a:r>
            <a:r>
              <a:rPr lang="en-US" baseline="0" dirty="0" smtClean="0">
                <a:latin typeface="Arial" pitchFamily="34" charset="0"/>
              </a:rPr>
              <a:t> </a:t>
            </a:r>
            <a:r>
              <a:rPr lang="en-US" dirty="0" smtClean="0">
                <a:latin typeface="Arial" pitchFamily="34" charset="0"/>
              </a:rPr>
              <a:t>waste water containment.</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B2FC9-1B28-4800-B023-42E8A3B3FA36}"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Biosecurity work zones must also be maintained during C&amp;D procedures. To learn more about these, see the Biosecurity Overview Just In Time presentation.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preparation and application of disinfectant solutions must be in accordance with product label directions. Only EPA-registered or approved products should be used. The quantity</a:t>
            </a:r>
            <a:r>
              <a:rPr lang="en-US" baseline="0" dirty="0" smtClean="0"/>
              <a:t> needed will be determined by the total surface area; a rough estimate is that 1 gallon will cover approximately 100-150 square feet. F</a:t>
            </a:r>
            <a:r>
              <a:rPr lang="en-US" dirty="0" smtClean="0"/>
              <a:t>resh solutions should be prepared prior to use; some disinfectant solutions may only be active for the same day of preparation. Failure to make fresh solutions may result in using a product that has reduced efficacy. The use of test kits can help to determine whether any chemical degradation of the disinfectant’s active ingredients has occurred and that diluted solutions contain the necessary amount of active ingredient. [Photo</a:t>
            </a:r>
            <a:r>
              <a:rPr lang="en-US" baseline="0" dirty="0" smtClean="0"/>
              <a:t> source: Teresa Robinson, USDA]</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77ADA-EB6C-4BB4-995B-9C16832BAA7E}"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Inspection of a site following C&amp;D procedures should ensure all tasks detailed on the premise assessment have been performed. Factors to be addressed should include:</a:t>
            </a:r>
          </a:p>
          <a:p>
            <a:pPr lvl="1">
              <a:defRPr/>
            </a:pPr>
            <a:r>
              <a:rPr lang="en-US" dirty="0" smtClean="0"/>
              <a:t>All grossly contaminated, infected or suspected areas have been identified and properly cleaned and disinfected</a:t>
            </a:r>
          </a:p>
          <a:p>
            <a:pPr lvl="1">
              <a:defRPr/>
            </a:pPr>
            <a:r>
              <a:rPr lang="en-US" dirty="0" smtClean="0"/>
              <a:t>All personnel are aware of and are implementing C&amp;D measures for themselves and their equipment </a:t>
            </a:r>
          </a:p>
          <a:p>
            <a:pPr lvl="1">
              <a:defRPr/>
            </a:pPr>
            <a:r>
              <a:rPr lang="en-US" dirty="0" smtClean="0"/>
              <a:t>One or more appropriate disinfectants have been selected and used at the appropriate concentration and the correct contact time was achieved</a:t>
            </a:r>
          </a:p>
          <a:p>
            <a:pPr lvl="1">
              <a:spcBef>
                <a:spcPct val="0"/>
              </a:spcBef>
            </a:pPr>
            <a:r>
              <a:rPr lang="en-US" dirty="0" smtClean="0">
                <a:latin typeface="Arial" charset="0"/>
                <a:cs typeface="Arial" charset="0"/>
              </a:rPr>
              <a:t>Effluent from the C&amp;D procedures has been handled in a manner to minimize or avoid environmental impact</a:t>
            </a:r>
          </a:p>
          <a:p>
            <a:pPr>
              <a:spcBef>
                <a:spcPct val="0"/>
              </a:spcBef>
            </a:pPr>
            <a:r>
              <a:rPr lang="en-US" dirty="0" smtClean="0">
                <a:latin typeface="Arial" charset="0"/>
                <a:cs typeface="Arial" charset="0"/>
              </a:rPr>
              <a:t> </a:t>
            </a:r>
          </a:p>
          <a:p>
            <a:pPr>
              <a:spcBef>
                <a:spcPct val="0"/>
              </a:spcBef>
            </a:pPr>
            <a:r>
              <a:rPr lang="en-US" dirty="0" smtClean="0">
                <a:latin typeface="Arial" charset="0"/>
                <a:cs typeface="Arial" charset="0"/>
              </a:rPr>
              <a:t>Final inspection of the premises should be conducted by experienced personnel. If there is any doubt or sign of inadequate procedures, the disinfection measures must be repeated. Once final inspection of the premises has occurred, any and all personnel present should proceed through the C&amp;D site before leaving the premises. </a:t>
            </a:r>
          </a:p>
          <a:p>
            <a:pPr>
              <a:buFont typeface="Arial" pitchFamily="34" charset="0"/>
              <a:buChar char="•"/>
              <a:defRPr/>
            </a:pPr>
            <a:endParaRPr lang="en-US" dirty="0" smtClean="0"/>
          </a:p>
          <a:p>
            <a:pPr>
              <a:defRPr/>
            </a:pPr>
            <a:endParaRPr lang="en-US" dirty="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29DB0-0923-40C7-8F67-3AFB3F1A4F1D}"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Most disinfection methods have some level of hazard. This can range from</a:t>
            </a:r>
            <a:r>
              <a:rPr lang="en-US" baseline="0" dirty="0" smtClean="0">
                <a:latin typeface="Arial" charset="0"/>
                <a:cs typeface="Arial" charset="0"/>
              </a:rPr>
              <a:t> </a:t>
            </a:r>
            <a:r>
              <a:rPr lang="en-US" dirty="0" smtClean="0">
                <a:latin typeface="Arial" charset="0"/>
                <a:cs typeface="Arial" charset="0"/>
              </a:rPr>
              <a:t>irritation of the skin, eyes or respiratory</a:t>
            </a:r>
            <a:r>
              <a:rPr lang="en-US" baseline="0" dirty="0" smtClean="0">
                <a:latin typeface="Arial" charset="0"/>
                <a:cs typeface="Arial" charset="0"/>
              </a:rPr>
              <a:t> tract to chemical burns; many are toxic to animals if ingested, or if allowed to runoff into environmental locations. A number of physical hazards are also possible while conducting C&amp;D procedures. These may include slips, trips or falls from slippery surfaces; heat exposure or burns from hot water, or skin punctures from high pressure sprayers. To avoid many of these hazards, C&amp;D personnel should wear personal protective equipment, such as gloves, masks, and eye protection when handling, mixing and applying disinfectant solutions.</a:t>
            </a:r>
            <a:endParaRPr lang="en-US" dirty="0" smtClean="0">
              <a:latin typeface="Arial" charset="0"/>
              <a:cs typeface="Arial" charset="0"/>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12B36-4A94-4940-A5FF-BC7E653729F7}"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86A12B-9304-468B-9481-257CF73782ED}" type="slidenum">
              <a:rPr lang="en-US"/>
              <a:pPr fontAlgn="base">
                <a:spcBef>
                  <a:spcPct val="0"/>
                </a:spcBef>
                <a:spcAft>
                  <a:spcPct val="0"/>
                </a:spcAft>
              </a:pPr>
              <a:t>2</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The potential spread or transfer of microorganisms, especially highly contagious pathogens, can occur from the direct or indirect contamination of premises, equipment, vehicles or personnel and the movement of animals or animal products. C&amp;D procedures are used to inactivate or destroy microorganisms thereby inhibiting or eliminating their further spread. These efforts are vital for disease control and eradication measures. Response personnel must be knowledgeable</a:t>
            </a:r>
            <a:r>
              <a:rPr lang="en-US" baseline="0" dirty="0" smtClean="0">
                <a:latin typeface="Arial" charset="0"/>
                <a:cs typeface="Arial" charset="0"/>
              </a:rPr>
              <a:t> about proper C&amp;D methods and procedures as well as their limitations. Additionally, any number of safety issues must be considered and addressed.</a:t>
            </a:r>
            <a:endParaRPr lang="en-US" dirty="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E224F7-0731-44FC-9E5D-90A27CDFF922}" type="slidenum">
              <a:rPr lang="en-US"/>
              <a:pPr fontAlgn="base">
                <a:spcBef>
                  <a:spcPct val="0"/>
                </a:spcBef>
                <a:spcAft>
                  <a:spcPct val="0"/>
                </a:spcAft>
              </a:pPr>
              <a:t>20</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The Cleaning and Disinfection Group functions as part of the Operation Section of the Incident Command System (ICS). </a:t>
            </a:r>
            <a:r>
              <a:rPr lang="en-US" baseline="0" dirty="0" smtClean="0">
                <a:latin typeface="Arial" charset="0"/>
                <a:cs typeface="Arial" charset="0"/>
              </a:rPr>
              <a:t>The goals of the C&amp;D team are to establish, coordinate and implement C&amp;D procedures for </a:t>
            </a:r>
            <a:r>
              <a:rPr lang="en-US" dirty="0" smtClean="0">
                <a:latin typeface="Arial" charset="0"/>
                <a:cs typeface="Arial" charset="0"/>
              </a:rPr>
              <a:t>infected or quarantined premises and disinfection stations for vehicles, equipment and personnel. [Graphic illustration by: LMI]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cs typeface="Arial" charset="0"/>
              </a:rPr>
              <a:t>The C&amp;D Group</a:t>
            </a:r>
            <a:r>
              <a:rPr lang="en-US" baseline="0" dirty="0" smtClean="0">
                <a:latin typeface="Arial" charset="0"/>
                <a:cs typeface="Arial" charset="0"/>
              </a:rPr>
              <a:t> is supervised by a Group Supervisor, and any Team Leaders assigned. </a:t>
            </a:r>
            <a:r>
              <a:rPr lang="en-US" dirty="0" smtClean="0"/>
              <a:t>The C&amp;D Group Supervisor has the primary responsibility for ensuring that </a:t>
            </a:r>
            <a:r>
              <a:rPr lang="en-US" baseline="0" dirty="0" smtClean="0"/>
              <a:t>all C&amp;D personnel are familiar with the proper C&amp;D procedures and that they are </a:t>
            </a:r>
            <a:r>
              <a:rPr lang="en-US" dirty="0" smtClean="0"/>
              <a:t>implemented effectively. The Group Supervisor also works to identify team members</a:t>
            </a:r>
            <a:r>
              <a:rPr lang="en-US" baseline="0" dirty="0" smtClean="0"/>
              <a:t> with the required expertise. A C&amp;D Team Leader </a:t>
            </a:r>
            <a:r>
              <a:rPr lang="en-US" dirty="0" smtClean="0"/>
              <a:t>supervises the on-site activities of the C&amp;D Teams and is typically given responsibility for one of the specific C&amp;D functions which have been identified, such as vehicle disinfection stations, equipment and supplies or premises C&amp;D supervision. C&amp;D Team members implement C&amp;D procedures</a:t>
            </a:r>
            <a:r>
              <a:rPr lang="en-US" baseline="0" dirty="0" smtClean="0"/>
              <a:t> determined necessary for a specific incident.</a:t>
            </a:r>
          </a:p>
          <a:p>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22</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705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5312B8-5D2E-446E-8221-C6824E12AF44}" type="slidenum">
              <a:rPr lang="en-US"/>
              <a:pPr fontAlgn="base">
                <a:spcBef>
                  <a:spcPct val="0"/>
                </a:spcBef>
                <a:spcAft>
                  <a:spcPct val="0"/>
                </a:spcAft>
              </a:pPr>
              <a:t>3</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Cleaning and disinfection methods can involve the use of physical (e.g.,</a:t>
            </a:r>
            <a:r>
              <a:rPr lang="en-US" baseline="0" dirty="0" smtClean="0">
                <a:latin typeface="Arial" charset="0"/>
                <a:cs typeface="Arial" charset="0"/>
              </a:rPr>
              <a:t> heat or ultraviolet light)</a:t>
            </a:r>
            <a:r>
              <a:rPr lang="en-US" dirty="0" smtClean="0">
                <a:latin typeface="Arial" charset="0"/>
                <a:cs typeface="Arial" charset="0"/>
              </a:rPr>
              <a:t> or chemical (e.g., sanitizers, disinfectants, sterilants) processes to reduce, remove, inactivate, or destroy pathogenic microorganisms. These processes vary in their level of destruction of microorganisms, which is an important consideration when selecting and conducting</a:t>
            </a:r>
            <a:r>
              <a:rPr lang="en-US" baseline="0" dirty="0" smtClean="0">
                <a:latin typeface="Arial" charset="0"/>
                <a:cs typeface="Arial" charset="0"/>
              </a:rPr>
              <a:t> C&amp;D processes.</a:t>
            </a:r>
            <a:r>
              <a:rPr lang="en-US" dirty="0" smtClean="0">
                <a:latin typeface="Arial" charset="0"/>
                <a:cs typeface="Arial" charset="0"/>
              </a:rPr>
              <a:t> [Graphic illustration by: Clint May and Andrew Kingsbury,</a:t>
            </a:r>
            <a:r>
              <a:rPr lang="en-US" baseline="0" dirty="0" smtClean="0">
                <a:latin typeface="Arial" charset="0"/>
                <a:cs typeface="Arial" charset="0"/>
              </a:rPr>
              <a:t> Iowa State University]</a:t>
            </a:r>
            <a:endParaRPr lang="en-US" b="1"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Chemical disinfectants</a:t>
            </a:r>
            <a:r>
              <a:rPr lang="en-US" baseline="0" dirty="0" smtClean="0"/>
              <a:t> are registered and regulated as “antimicrobial pesticides” by the U.S. Environmental Protection Agency under the Federal Insecticide, Fungicide, and Rodenticide Act (FIFRA). Use of a registered disinfectant in a manner inconsistent with its labeling not only results in ineffective application but may be a “misuse” of the product and subject to potential enforcement action. In some situations, (e.g., highly contagious or foreign animal disease), EPA may grant Emergency exemptions for products to Federal or State agencies for a specified period of time.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29211E-9249-4136-836C-619DDF00F756}" type="slidenum">
              <a:rPr lang="en-US"/>
              <a:pPr fontAlgn="base">
                <a:spcBef>
                  <a:spcPct val="0"/>
                </a:spcBef>
                <a:spcAft>
                  <a:spcPct val="0"/>
                </a:spcAft>
              </a:pPr>
              <a:t>5</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800" dirty="0">
                <a:latin typeface="Arial" charset="0"/>
                <a:cs typeface="Arial" charset="0"/>
              </a:rPr>
              <a:t>Microorganisms vary in their susceptibility to disinfection. Some, such as </a:t>
            </a:r>
            <a:r>
              <a:rPr lang="en-US" sz="800" dirty="0" err="1">
                <a:latin typeface="Arial" charset="0"/>
                <a:cs typeface="Arial" charset="0"/>
              </a:rPr>
              <a:t>mycoplasmas</a:t>
            </a:r>
            <a:r>
              <a:rPr lang="en-US" sz="800" dirty="0">
                <a:latin typeface="Arial" charset="0"/>
                <a:cs typeface="Arial" charset="0"/>
              </a:rPr>
              <a:t> and gram-positive bacteria, are generally susceptible to most disinfectants, while bacterial spores and prions are very resistant. Environmental factors can also affect disinfection efficacy the biggest factor is organic lad, as many disinfectants are inactivated in its presence. Other factors that can influence the disinfection process include water hardness and temperature. The type of surface being disinfected will also be important, as smoother surfaces will be easier than rough or porous surfaces. Interaction with other chemicals (e.g., soaps, detergents) or structural compositions (e.g., metals, rubber) can affect disinfectant efficacy. [</a:t>
            </a:r>
            <a:r>
              <a:rPr lang="en-US" sz="800" dirty="0"/>
              <a:t>Graphic illustration: Clint May, Iowa State University]</a:t>
            </a:r>
            <a:endParaRPr lang="en-US" sz="800" dirty="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551FF-AE77-4C95-8B29-C9C6F920D093}" type="slidenum">
              <a:rPr lang="en-US"/>
              <a:pPr fontAlgn="base">
                <a:spcBef>
                  <a:spcPct val="0"/>
                </a:spcBef>
                <a:spcAft>
                  <a:spcPct val="0"/>
                </a:spcAft>
              </a:pPr>
              <a:t>6</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07057">
              <a:spcBef>
                <a:spcPct val="0"/>
              </a:spcBef>
              <a:defRPr/>
            </a:pPr>
            <a:r>
              <a:rPr lang="en-US" dirty="0" smtClean="0"/>
              <a:t>Regardless of the situation, item, or area, effective C&amp;D should always follow a basic C&amp;D protocol. Cleaning</a:t>
            </a:r>
            <a:r>
              <a:rPr lang="en-US" baseline="0" dirty="0" smtClean="0"/>
              <a:t> – which includes </a:t>
            </a:r>
            <a:r>
              <a:rPr lang="en-US" dirty="0" smtClean="0"/>
              <a:t>dry cleaning, washing, rinsing and drying – and Disinfecting </a:t>
            </a:r>
            <a:r>
              <a:rPr lang="en-US" baseline="0" dirty="0" smtClean="0"/>
              <a:t> - which involves application, contact time, and rinsing and drying. After these measures are completed downtime is also important.  Conducting C&amp;D activities in this </a:t>
            </a:r>
            <a:r>
              <a:rPr lang="en-US" dirty="0" smtClean="0">
                <a:latin typeface="Arial" charset="0"/>
                <a:cs typeface="Arial" charset="0"/>
              </a:rPr>
              <a:t>systematic manner help to ensure the C&amp;D</a:t>
            </a:r>
            <a:r>
              <a:rPr lang="en-US" baseline="0" dirty="0" smtClean="0">
                <a:latin typeface="Arial" charset="0"/>
                <a:cs typeface="Arial" charset="0"/>
              </a:rPr>
              <a:t> process is effective</a:t>
            </a:r>
            <a:r>
              <a:rPr lang="en-US" dirty="0" smtClean="0">
                <a:latin typeface="Arial" charset="0"/>
                <a:cs typeface="Arial" charset="0"/>
              </a:rPr>
              <a:t>. Let’s look at these steps</a:t>
            </a:r>
            <a:r>
              <a:rPr lang="en-US" baseline="0" dirty="0" smtClean="0">
                <a:latin typeface="Arial" charset="0"/>
                <a:cs typeface="Arial" charset="0"/>
              </a:rPr>
              <a:t> a bit closer.</a:t>
            </a:r>
            <a:r>
              <a:rPr lang="en-US" dirty="0" smtClean="0">
                <a:latin typeface="Arial" charset="0"/>
                <a:cs typeface="Arial" charset="0"/>
              </a:rPr>
              <a:t> [Graphic illustration</a:t>
            </a:r>
            <a:r>
              <a:rPr lang="en-US" baseline="0" dirty="0" smtClean="0">
                <a:latin typeface="Arial" charset="0"/>
                <a:cs typeface="Arial" charset="0"/>
              </a:rPr>
              <a:t> by: Andrew Kingsbury, Iowa State University]</a:t>
            </a:r>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C72E3-FFBC-464E-BD35-AE7417D45CA7}" type="slidenum">
              <a:rPr lang="en-US"/>
              <a:pPr fontAlgn="base">
                <a:spcBef>
                  <a:spcPct val="0"/>
                </a:spcBef>
                <a:spcAft>
                  <a:spcPct val="0"/>
                </a:spcAft>
              </a:pPr>
              <a:t>7</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Cleaning is one of the most important steps in the C&amp;D process and when done correctly, cleaning alone can remove over 90% of microorganisms. This step also helps to improve disinfection efficacy since most disinfectants have reduced effectiveness in the presence of organic material. The cleaning process should be conducted prior to the application of </a:t>
            </a:r>
            <a:r>
              <a:rPr lang="en-US" b="1" dirty="0" smtClean="0">
                <a:latin typeface="Arial" charset="0"/>
                <a:cs typeface="Arial" charset="0"/>
              </a:rPr>
              <a:t>all</a:t>
            </a:r>
            <a:r>
              <a:rPr lang="en-US" dirty="0" smtClean="0">
                <a:latin typeface="Arial" charset="0"/>
                <a:cs typeface="Arial" charset="0"/>
              </a:rPr>
              <a:t> EPA-registered disinfectants. The cleaning process involves three steps: dry cleaning, washing, and rinse</a:t>
            </a:r>
            <a:r>
              <a:rPr lang="en-US" baseline="0" dirty="0" smtClean="0">
                <a:latin typeface="Arial" charset="0"/>
                <a:cs typeface="Arial" charset="0"/>
              </a:rPr>
              <a:t> and </a:t>
            </a:r>
            <a:r>
              <a:rPr lang="en-US" dirty="0" smtClean="0">
                <a:latin typeface="Arial" charset="0"/>
                <a:cs typeface="Arial" charset="0"/>
              </a:rPr>
              <a:t>dry.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A949A-4E2D-47BB-B32F-0143B4427C00}" type="slidenum">
              <a:rPr lang="en-US"/>
              <a:pPr fontAlgn="base">
                <a:spcBef>
                  <a:spcPct val="0"/>
                </a:spcBef>
                <a:spcAft>
                  <a:spcPct val="0"/>
                </a:spcAft>
              </a:pPr>
              <a:t>8</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dirty="0" smtClean="0">
                <a:latin typeface="Arial" charset="0"/>
                <a:cs typeface="Arial" charset="0"/>
              </a:rPr>
              <a:t>Dry cleaning involves the removal of any gross contamination and organic material (e.g., soil, manure, bedding, feed). Shovels, manure forks, brooms and brushes should be used to sweep, scrape and remove organic material from surfaces and areas. Heavy equipment may be needed to remove large quantities</a:t>
            </a:r>
            <a:r>
              <a:rPr lang="en-US" baseline="0" dirty="0" smtClean="0">
                <a:latin typeface="Arial" charset="0"/>
                <a:cs typeface="Arial" charset="0"/>
              </a:rPr>
              <a:t> of bedding or manure. </a:t>
            </a:r>
            <a:r>
              <a:rPr lang="en-US" dirty="0" smtClean="0">
                <a:latin typeface="Arial" charset="0"/>
                <a:cs typeface="Arial" charset="0"/>
              </a:rPr>
              <a:t>This process may require considerable time and effort, depending on the size and type of facility, but it is essential as this material can harbor microorganisms, reduce disinfection efficacy,</a:t>
            </a:r>
            <a:r>
              <a:rPr lang="en-US" baseline="0" dirty="0" smtClean="0">
                <a:latin typeface="Arial" charset="0"/>
                <a:cs typeface="Arial" charset="0"/>
              </a:rPr>
              <a:t> or even </a:t>
            </a:r>
            <a:r>
              <a:rPr lang="en-US" dirty="0" smtClean="0">
                <a:latin typeface="Arial" charset="0"/>
                <a:cs typeface="Arial" charset="0"/>
              </a:rPr>
              <a:t>inactivate some disinfectant products. </a:t>
            </a:r>
            <a:r>
              <a:rPr lang="en-US" baseline="0" dirty="0" smtClean="0">
                <a:latin typeface="Arial" charset="0"/>
                <a:cs typeface="Arial" charset="0"/>
              </a:rPr>
              <a:t>D</a:t>
            </a:r>
            <a:r>
              <a:rPr lang="en-US" dirty="0" smtClean="0">
                <a:latin typeface="Arial" charset="0"/>
                <a:cs typeface="Arial" charset="0"/>
              </a:rPr>
              <a:t>isposal of all material should be in a manner that minimizes further spread of microorganisms and that is compliant with federal, state and local requirements and policies. In situations involving highly contagious foreign animal diseases, moistening the area or item with water first may be helpful for controlling dust and minimizing aerosolization of pathogens. Air blowers should not be used for dry cleaning due to the risk of spreading pathogens. [Photo Danelle Bickett-Weddle, Iowa State University]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DBFA0-7F49-40F6-AC54-B2936D00B7AD}" type="slidenum">
              <a:rPr lang="en-US"/>
              <a:pPr fontAlgn="base">
                <a:spcBef>
                  <a:spcPct val="0"/>
                </a:spcBef>
                <a:spcAft>
                  <a:spcPct val="0"/>
                </a:spcAft>
              </a:pPr>
              <a:t>9</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07057">
              <a:spcBef>
                <a:spcPct val="0"/>
              </a:spcBef>
              <a:defRPr/>
            </a:pPr>
            <a:r>
              <a:rPr lang="en-US" dirty="0" smtClean="0">
                <a:latin typeface="Arial" charset="0"/>
                <a:cs typeface="Arial" charset="0"/>
              </a:rPr>
              <a:t>The second step in the cleaning process</a:t>
            </a:r>
            <a:r>
              <a:rPr lang="en-US" baseline="0" dirty="0" smtClean="0">
                <a:latin typeface="Arial" charset="0"/>
                <a:cs typeface="Arial" charset="0"/>
              </a:rPr>
              <a:t> is washing. </a:t>
            </a:r>
            <a:r>
              <a:rPr lang="en-US" dirty="0" smtClean="0">
                <a:latin typeface="Arial" charset="0"/>
                <a:cs typeface="Arial" charset="0"/>
              </a:rPr>
              <a:t>The washing process helps to further reduce the number of microorganisms as well as remove any oil, grease, or exudates that may inhibit disinfection. This is one of the most overlooked steps in the C&amp;D process. Soaps and detergents are surfactants – meaning their chemical</a:t>
            </a:r>
            <a:r>
              <a:rPr lang="en-US" baseline="0" dirty="0" smtClean="0">
                <a:latin typeface="Arial" charset="0"/>
                <a:cs typeface="Arial" charset="0"/>
              </a:rPr>
              <a:t> structure has both water soluble and oil soluble properties. This characteristic serves to reduce surface tension and increase the penetrating ability of water to disperse and remove organic material and grease. </a:t>
            </a:r>
            <a:r>
              <a:rPr lang="en-US" dirty="0" smtClean="0">
                <a:latin typeface="Arial" charset="0"/>
                <a:cs typeface="Arial" charset="0"/>
              </a:rPr>
              <a:t>Prior to washing, all electrical equipment should be turned off, removed or covered tightly with plastic sheeting. Areas and items with organic material adhered to the surfaces should be pre-soaked for several hours. [Photo Danelle Bickett-Weddle, Iowa State University]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Cleaning and Disinfection: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Cleaning and Disinfection: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Cleaning and Disinfection</a:t>
            </a:r>
            <a:endParaRPr lang="en-US" dirty="0"/>
          </a:p>
        </p:txBody>
      </p:sp>
      <p:sp>
        <p:nvSpPr>
          <p:cNvPr id="3075" name="Rectangle 3"/>
          <p:cNvSpPr>
            <a:spLocks noGrp="1" noChangeArrowheads="1"/>
          </p:cNvSpPr>
          <p:nvPr>
            <p:ph type="subTitle" idx="1"/>
          </p:nvPr>
        </p:nvSpPr>
        <p:spPr/>
        <p:txBody>
          <a:bodyPr/>
          <a:lstStyle/>
          <a:p>
            <a:r>
              <a:rPr lang="en-US" smtClean="0"/>
              <a:t>Overview</a:t>
            </a:r>
            <a:endParaRPr lang="en-US" dirty="0"/>
          </a:p>
        </p:txBody>
      </p:sp>
    </p:spTree>
    <p:extLst>
      <p:ext uri="{BB962C8B-B14F-4D97-AF65-F5344CB8AC3E}">
        <p14:creationId xmlns:p14="http://schemas.microsoft.com/office/powerpoint/2010/main" val="231018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Cleaning: Washing</a:t>
            </a:r>
            <a:endParaRPr lang="en-US" dirty="0"/>
          </a:p>
        </p:txBody>
      </p:sp>
      <p:sp>
        <p:nvSpPr>
          <p:cNvPr id="27651" name="Rectangle 3"/>
          <p:cNvSpPr>
            <a:spLocks noGrp="1" noChangeArrowheads="1"/>
          </p:cNvSpPr>
          <p:nvPr>
            <p:ph idx="1"/>
          </p:nvPr>
        </p:nvSpPr>
        <p:spPr/>
        <p:txBody>
          <a:bodyPr>
            <a:normAutofit lnSpcReduction="10000"/>
          </a:bodyPr>
          <a:lstStyle/>
          <a:p>
            <a:r>
              <a:rPr lang="en-US" dirty="0" smtClean="0"/>
              <a:t>High pressure water</a:t>
            </a:r>
            <a:br>
              <a:rPr lang="en-US" dirty="0" smtClean="0"/>
            </a:br>
            <a:r>
              <a:rPr lang="en-US" dirty="0" smtClean="0"/>
              <a:t>is very effective</a:t>
            </a:r>
          </a:p>
          <a:p>
            <a:pPr lvl="1"/>
            <a:r>
              <a:rPr lang="en-US" dirty="0" smtClean="0"/>
              <a:t>Avoid if highly</a:t>
            </a:r>
            <a:br>
              <a:rPr lang="en-US" dirty="0" smtClean="0"/>
            </a:br>
            <a:r>
              <a:rPr lang="en-US" dirty="0" smtClean="0"/>
              <a:t>infectious or zoonotic</a:t>
            </a:r>
          </a:p>
          <a:p>
            <a:r>
              <a:rPr lang="en-US" dirty="0" smtClean="0"/>
              <a:t>Warm to hot water </a:t>
            </a:r>
            <a:br>
              <a:rPr lang="en-US" dirty="0" smtClean="0"/>
            </a:br>
            <a:r>
              <a:rPr lang="en-US" dirty="0" smtClean="0"/>
              <a:t>should be used</a:t>
            </a:r>
          </a:p>
          <a:p>
            <a:r>
              <a:rPr lang="en-US" dirty="0" smtClean="0"/>
              <a:t>Scrubbing may be necessary</a:t>
            </a:r>
          </a:p>
          <a:p>
            <a:r>
              <a:rPr lang="en-US" dirty="0" smtClean="0"/>
              <a:t>Steam </a:t>
            </a:r>
          </a:p>
          <a:p>
            <a:pPr lvl="1"/>
            <a:r>
              <a:rPr lang="en-US" dirty="0" smtClean="0"/>
              <a:t>Effective for cracks, crevices, </a:t>
            </a:r>
            <a:r>
              <a:rPr lang="en-US" dirty="0" err="1" smtClean="0"/>
              <a:t>pipework</a:t>
            </a:r>
            <a:endParaRPr lang="en-US" dirty="0" smtClean="0"/>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Cleaning and Disinfection: Overview</a:t>
            </a:r>
            <a:endParaRPr lang="en-US" dirty="0"/>
          </a:p>
        </p:txBody>
      </p:sp>
      <p:pic>
        <p:nvPicPr>
          <p:cNvPr id="8" name="Picture 4" descr="H:\CFSPH\AllGraphicsIllustrationsFlashFiles\N_C&amp;D\NC&amp;D_0120\NC&amp;D_0120_100603_Trailer C&amp;D NWIA DBW.jpg"/>
          <p:cNvPicPr>
            <a:picLocks noChangeAspect="1" noChangeArrowheads="1"/>
          </p:cNvPicPr>
          <p:nvPr/>
        </p:nvPicPr>
        <p:blipFill>
          <a:blip r:embed="rId3" cstate="print"/>
          <a:srcRect t="18857" b="4000"/>
          <a:stretch>
            <a:fillRect/>
          </a:stretch>
        </p:blipFill>
        <p:spPr bwMode="auto">
          <a:xfrm>
            <a:off x="5672668" y="1676400"/>
            <a:ext cx="2963328" cy="2667000"/>
          </a:xfrm>
          <a:prstGeom prst="rect">
            <a:avLst/>
          </a:prstGeom>
          <a:noFill/>
          <a:ln w="28575">
            <a:solidFill>
              <a:srgbClr val="F26336"/>
            </a:solidFill>
          </a:ln>
        </p:spPr>
      </p:pic>
    </p:spTree>
    <p:extLst>
      <p:ext uri="{BB962C8B-B14F-4D97-AF65-F5344CB8AC3E}">
        <p14:creationId xmlns:p14="http://schemas.microsoft.com/office/powerpoint/2010/main" val="415871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Rinse/Dry</a:t>
            </a:r>
            <a:endParaRPr lang="en-US" dirty="0"/>
          </a:p>
        </p:txBody>
      </p:sp>
      <p:sp>
        <p:nvSpPr>
          <p:cNvPr id="28675" name="Rectangle 3"/>
          <p:cNvSpPr>
            <a:spLocks noGrp="1" noChangeArrowheads="1"/>
          </p:cNvSpPr>
          <p:nvPr>
            <p:ph idx="1"/>
          </p:nvPr>
        </p:nvSpPr>
        <p:spPr/>
        <p:txBody>
          <a:bodyPr/>
          <a:lstStyle/>
          <a:p>
            <a:r>
              <a:rPr lang="en-US" smtClean="0"/>
              <a:t>Rinse with cold water at low pressure</a:t>
            </a:r>
          </a:p>
          <a:p>
            <a:r>
              <a:rPr lang="en-US" smtClean="0"/>
              <a:t>Surfaces should be inspected</a:t>
            </a:r>
          </a:p>
          <a:p>
            <a:pPr lvl="1"/>
            <a:r>
              <a:rPr lang="en-US" smtClean="0"/>
              <a:t>No beading should occur</a:t>
            </a:r>
          </a:p>
          <a:p>
            <a:r>
              <a:rPr lang="en-US" smtClean="0"/>
              <a:t>Surfaces should allow to dry completely</a:t>
            </a:r>
          </a:p>
          <a:p>
            <a:pPr lvl="1"/>
            <a:r>
              <a:rPr lang="en-US" smtClean="0"/>
              <a:t>Overnight if possible</a:t>
            </a:r>
          </a:p>
          <a:p>
            <a:r>
              <a:rPr lang="en-US" smtClean="0"/>
              <a:t>Fans can be helpful in drying</a:t>
            </a:r>
          </a:p>
          <a:p>
            <a:r>
              <a:rPr lang="en-US" smtClean="0"/>
              <a:t>Do not use with zoonotic pathogens</a:t>
            </a:r>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spTree>
    <p:extLst>
      <p:ext uri="{BB962C8B-B14F-4D97-AF65-F5344CB8AC3E}">
        <p14:creationId xmlns:p14="http://schemas.microsoft.com/office/powerpoint/2010/main" val="2948030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Disinfection</a:t>
            </a:r>
            <a:endParaRPr lang="en-US"/>
          </a:p>
        </p:txBody>
      </p:sp>
      <p:sp>
        <p:nvSpPr>
          <p:cNvPr id="29699" name="Rectangle 3"/>
          <p:cNvSpPr>
            <a:spLocks noGrp="1" noChangeArrowheads="1"/>
          </p:cNvSpPr>
          <p:nvPr>
            <p:ph idx="1"/>
          </p:nvPr>
        </p:nvSpPr>
        <p:spPr/>
        <p:txBody>
          <a:bodyPr>
            <a:normAutofit lnSpcReduction="10000"/>
          </a:bodyPr>
          <a:lstStyle/>
          <a:p>
            <a:r>
              <a:rPr lang="en-US" dirty="0" smtClean="0"/>
              <a:t>Application</a:t>
            </a:r>
          </a:p>
          <a:p>
            <a:pPr lvl="1"/>
            <a:r>
              <a:rPr lang="en-US" dirty="0" smtClean="0"/>
              <a:t>Physical</a:t>
            </a:r>
          </a:p>
          <a:p>
            <a:pPr lvl="2"/>
            <a:r>
              <a:rPr lang="en-US" dirty="0" smtClean="0"/>
              <a:t>Heat, UV light</a:t>
            </a:r>
          </a:p>
          <a:p>
            <a:pPr lvl="1"/>
            <a:r>
              <a:rPr lang="en-US" dirty="0" smtClean="0"/>
              <a:t>Chemical</a:t>
            </a:r>
          </a:p>
          <a:p>
            <a:pPr lvl="2"/>
            <a:r>
              <a:rPr lang="en-US" dirty="0" smtClean="0"/>
              <a:t>Disinfectant</a:t>
            </a:r>
          </a:p>
          <a:p>
            <a:r>
              <a:rPr lang="en-US" dirty="0" smtClean="0"/>
              <a:t>Contact time</a:t>
            </a:r>
          </a:p>
          <a:p>
            <a:pPr lvl="1"/>
            <a:r>
              <a:rPr lang="en-US" dirty="0" smtClean="0"/>
              <a:t>Most important</a:t>
            </a:r>
          </a:p>
          <a:p>
            <a:pPr lvl="1"/>
            <a:r>
              <a:rPr lang="en-US" dirty="0" smtClean="0"/>
              <a:t>May need reapplication</a:t>
            </a:r>
          </a:p>
          <a:p>
            <a:r>
              <a:rPr lang="en-US" dirty="0" smtClean="0"/>
              <a:t>Rinse after contact time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6" name="Picture 2" descr="H:\CFSPH\AllGraphicsIllustrationsFlashFiles\AQBIO_Aquaculture Biosecurity\AQBIO_0300\_Process\AQBIO_0300_090716_CleaningAndDisinfectionPrinciples.jpg"/>
          <p:cNvPicPr>
            <a:picLocks noChangeAspect="1" noChangeArrowheads="1"/>
          </p:cNvPicPr>
          <p:nvPr/>
        </p:nvPicPr>
        <p:blipFill>
          <a:blip r:embed="rId3" cstate="print"/>
          <a:srcRect t="5114" b="7955"/>
          <a:stretch>
            <a:fillRect/>
          </a:stretch>
        </p:blipFill>
        <p:spPr bwMode="auto">
          <a:xfrm>
            <a:off x="5612404" y="1752600"/>
            <a:ext cx="2998196" cy="3048000"/>
          </a:xfrm>
          <a:prstGeom prst="rect">
            <a:avLst/>
          </a:prstGeom>
          <a:noFill/>
          <a:ln w="28575">
            <a:solidFill>
              <a:srgbClr val="F26336"/>
            </a:solidFill>
          </a:ln>
        </p:spPr>
      </p:pic>
    </p:spTree>
    <p:extLst>
      <p:ext uri="{BB962C8B-B14F-4D97-AF65-F5344CB8AC3E}">
        <p14:creationId xmlns:p14="http://schemas.microsoft.com/office/powerpoint/2010/main" val="582100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Downtime</a:t>
            </a:r>
            <a:endParaRPr lang="en-US"/>
          </a:p>
        </p:txBody>
      </p:sp>
      <p:sp>
        <p:nvSpPr>
          <p:cNvPr id="30723" name="Rectangle 3"/>
          <p:cNvSpPr>
            <a:spLocks noGrp="1" noChangeArrowheads="1"/>
          </p:cNvSpPr>
          <p:nvPr>
            <p:ph idx="1"/>
          </p:nvPr>
        </p:nvSpPr>
        <p:spPr>
          <a:xfrm>
            <a:off x="457200" y="1600200"/>
            <a:ext cx="5638800" cy="4648200"/>
          </a:xfrm>
        </p:spPr>
        <p:txBody>
          <a:bodyPr>
            <a:normAutofit lnSpcReduction="10000"/>
          </a:bodyPr>
          <a:lstStyle/>
          <a:p>
            <a:r>
              <a:rPr lang="en-US" dirty="0" smtClean="0"/>
              <a:t>Free of any animals </a:t>
            </a:r>
            <a:br>
              <a:rPr lang="en-US" dirty="0" smtClean="0"/>
            </a:br>
            <a:r>
              <a:rPr lang="en-US" dirty="0" smtClean="0"/>
              <a:t>or activity</a:t>
            </a:r>
          </a:p>
          <a:p>
            <a:r>
              <a:rPr lang="en-US" dirty="0" smtClean="0"/>
              <a:t>Reduces pathogens</a:t>
            </a:r>
            <a:br>
              <a:rPr lang="en-US" dirty="0" smtClean="0"/>
            </a:br>
            <a:r>
              <a:rPr lang="en-US" dirty="0" smtClean="0"/>
              <a:t>by drying</a:t>
            </a:r>
          </a:p>
          <a:p>
            <a:r>
              <a:rPr lang="en-US" dirty="0" smtClean="0"/>
              <a:t>Time varies based on pathogen</a:t>
            </a:r>
          </a:p>
          <a:p>
            <a:pPr lvl="1"/>
            <a:r>
              <a:rPr lang="en-US" dirty="0" smtClean="0"/>
              <a:t>Three times expected incubation period</a:t>
            </a:r>
          </a:p>
          <a:p>
            <a:r>
              <a:rPr lang="en-US" dirty="0" smtClean="0"/>
              <a:t>Block of area </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4098" name="Picture 2" descr="H:\CFSPH\AllGraphicsIllustrationsFlashFiles\N_C&amp;D\NC&amp;D_0170\NC&amp;D_0170_100603_Clean horse stall.jpg"/>
          <p:cNvPicPr>
            <a:picLocks noChangeAspect="1" noChangeArrowheads="1"/>
          </p:cNvPicPr>
          <p:nvPr/>
        </p:nvPicPr>
        <p:blipFill>
          <a:blip r:embed="rId3" cstate="print"/>
          <a:srcRect t="4386" b="5702"/>
          <a:stretch>
            <a:fillRect/>
          </a:stretch>
        </p:blipFill>
        <p:spPr bwMode="auto">
          <a:xfrm>
            <a:off x="5638800" y="1752600"/>
            <a:ext cx="2978333" cy="3124200"/>
          </a:xfrm>
          <a:prstGeom prst="rect">
            <a:avLst/>
          </a:prstGeom>
          <a:noFill/>
          <a:ln w="28575">
            <a:solidFill>
              <a:srgbClr val="F26336"/>
            </a:solidFill>
          </a:ln>
        </p:spPr>
      </p:pic>
    </p:spTree>
    <p:extLst>
      <p:ext uri="{BB962C8B-B14F-4D97-AF65-F5344CB8AC3E}">
        <p14:creationId xmlns:p14="http://schemas.microsoft.com/office/powerpoint/2010/main" val="398869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Assessment and Planning</a:t>
            </a:r>
            <a:endParaRPr lang="en-US" dirty="0"/>
          </a:p>
        </p:txBody>
      </p:sp>
      <p:sp>
        <p:nvSpPr>
          <p:cNvPr id="33795" name="Rectangle 3"/>
          <p:cNvSpPr>
            <a:spLocks noGrp="1" noChangeArrowheads="1"/>
          </p:cNvSpPr>
          <p:nvPr>
            <p:ph idx="1"/>
          </p:nvPr>
        </p:nvSpPr>
        <p:spPr/>
        <p:txBody>
          <a:bodyPr/>
          <a:lstStyle/>
          <a:p>
            <a:r>
              <a:rPr lang="en-US" dirty="0" smtClean="0"/>
              <a:t>Identify pathogen</a:t>
            </a:r>
          </a:p>
          <a:p>
            <a:r>
              <a:rPr lang="en-US" dirty="0" smtClean="0"/>
              <a:t>Determine areas &amp; items</a:t>
            </a:r>
          </a:p>
          <a:p>
            <a:r>
              <a:rPr lang="en-US" dirty="0" smtClean="0"/>
              <a:t>Select proper disinfection method</a:t>
            </a:r>
          </a:p>
          <a:p>
            <a:r>
              <a:rPr lang="en-US" dirty="0" smtClean="0"/>
              <a:t>Identify &amp; address hazards &amp; safety issues</a:t>
            </a:r>
          </a:p>
          <a:p>
            <a:r>
              <a:rPr lang="en-US" dirty="0" smtClean="0"/>
              <a:t>Determine personnel, equipment &amp; supplies needed</a:t>
            </a:r>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spTree>
    <p:extLst>
      <p:ext uri="{BB962C8B-B14F-4D97-AF65-F5344CB8AC3E}">
        <p14:creationId xmlns:p14="http://schemas.microsoft.com/office/powerpoint/2010/main" val="3219927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CFSPH\Communal Files\Photo Library\Biosecurity - PPE photos\Clean &amp; Disinfect\TruckDecon Tegwin Taylor ISU (AgERT)\tegwin_on_tire.jpg"/>
          <p:cNvPicPr>
            <a:picLocks noChangeAspect="1" noChangeArrowheads="1"/>
          </p:cNvPicPr>
          <p:nvPr/>
        </p:nvPicPr>
        <p:blipFill>
          <a:blip r:embed="rId3" cstate="print"/>
          <a:srcRect l="21278" t="28371" r="16217"/>
          <a:stretch>
            <a:fillRect/>
          </a:stretch>
        </p:blipFill>
        <p:spPr bwMode="auto">
          <a:xfrm>
            <a:off x="5938413" y="4038600"/>
            <a:ext cx="2748387" cy="2362200"/>
          </a:xfrm>
          <a:prstGeom prst="rect">
            <a:avLst/>
          </a:prstGeom>
          <a:noFill/>
          <a:ln w="28575">
            <a:solidFill>
              <a:srgbClr val="F26336"/>
            </a:solidFill>
          </a:ln>
        </p:spPr>
      </p:pic>
      <p:sp>
        <p:nvSpPr>
          <p:cNvPr id="2" name="Title 1"/>
          <p:cNvSpPr>
            <a:spLocks noGrp="1"/>
          </p:cNvSpPr>
          <p:nvPr>
            <p:ph type="title"/>
          </p:nvPr>
        </p:nvSpPr>
        <p:spPr/>
        <p:txBody>
          <a:bodyPr/>
          <a:lstStyle/>
          <a:p>
            <a:r>
              <a:rPr lang="en-US" smtClean="0"/>
              <a:t>Site Selection</a:t>
            </a:r>
            <a:endParaRPr lang="en-US" dirty="0"/>
          </a:p>
        </p:txBody>
      </p:sp>
      <p:sp>
        <p:nvSpPr>
          <p:cNvPr id="36867" name="Content Placeholder 2"/>
          <p:cNvSpPr>
            <a:spLocks noGrp="1"/>
          </p:cNvSpPr>
          <p:nvPr>
            <p:ph idx="1"/>
          </p:nvPr>
        </p:nvSpPr>
        <p:spPr>
          <a:xfrm>
            <a:off x="457200" y="1600200"/>
            <a:ext cx="5486400" cy="4648200"/>
          </a:xfrm>
        </p:spPr>
        <p:txBody>
          <a:bodyPr>
            <a:normAutofit fontScale="92500" lnSpcReduction="20000"/>
          </a:bodyPr>
          <a:lstStyle/>
          <a:p>
            <a:r>
              <a:rPr lang="en-US" dirty="0" smtClean="0"/>
              <a:t>Adjacent to entrance points</a:t>
            </a:r>
          </a:p>
          <a:p>
            <a:r>
              <a:rPr lang="en-US" dirty="0" smtClean="0"/>
              <a:t>Two scales</a:t>
            </a:r>
          </a:p>
          <a:p>
            <a:pPr lvl="1"/>
            <a:r>
              <a:rPr lang="en-US" dirty="0" smtClean="0"/>
              <a:t>Small scale for personnel/small equipment</a:t>
            </a:r>
          </a:p>
          <a:p>
            <a:pPr lvl="1"/>
            <a:r>
              <a:rPr lang="en-US" dirty="0" smtClean="0"/>
              <a:t>Large scale for vehicles, machinery</a:t>
            </a:r>
          </a:p>
          <a:p>
            <a:r>
              <a:rPr lang="en-US" dirty="0" smtClean="0"/>
              <a:t>House C&amp;D components</a:t>
            </a:r>
          </a:p>
          <a:p>
            <a:pPr lvl="1"/>
            <a:r>
              <a:rPr lang="en-US" dirty="0" smtClean="0"/>
              <a:t>Disinfection station</a:t>
            </a:r>
          </a:p>
          <a:p>
            <a:pPr lvl="1"/>
            <a:r>
              <a:rPr lang="en-US" dirty="0" smtClean="0"/>
              <a:t>Water supply/waste water containment</a:t>
            </a:r>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6" name="Picture 2" descr="H:\CFSPH\AllGraphicsIllustrationsFlashFiles\N_C&amp;D\NC&amp;D_0440\NC&amp;D_0440_100604_worker disinfecting.jpg"/>
          <p:cNvPicPr>
            <a:picLocks noChangeAspect="1" noChangeArrowheads="1"/>
          </p:cNvPicPr>
          <p:nvPr/>
        </p:nvPicPr>
        <p:blipFill>
          <a:blip r:embed="rId4" cstate="print"/>
          <a:srcRect t="3429" b="7774"/>
          <a:stretch>
            <a:fillRect/>
          </a:stretch>
        </p:blipFill>
        <p:spPr bwMode="auto">
          <a:xfrm>
            <a:off x="6248400" y="1676400"/>
            <a:ext cx="2353730" cy="2438400"/>
          </a:xfrm>
          <a:prstGeom prst="rect">
            <a:avLst/>
          </a:prstGeom>
          <a:noFill/>
          <a:ln w="28575">
            <a:solidFill>
              <a:srgbClr val="F26336"/>
            </a:solidFill>
          </a:ln>
        </p:spPr>
      </p:pic>
    </p:spTree>
    <p:extLst>
      <p:ext uri="{BB962C8B-B14F-4D97-AF65-F5344CB8AC3E}">
        <p14:creationId xmlns:p14="http://schemas.microsoft.com/office/powerpoint/2010/main" val="3116687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1026" name="Picture 2"/>
          <p:cNvPicPr>
            <a:picLocks noChangeAspect="1" noChangeArrowheads="1"/>
          </p:cNvPicPr>
          <p:nvPr/>
        </p:nvPicPr>
        <p:blipFill>
          <a:blip r:embed="rId3" cstate="print"/>
          <a:srcRect t="6897" b="6897"/>
          <a:stretch>
            <a:fillRect/>
          </a:stretch>
        </p:blipFill>
        <p:spPr bwMode="auto">
          <a:xfrm>
            <a:off x="503420" y="2057400"/>
            <a:ext cx="8207829" cy="3810000"/>
          </a:xfrm>
          <a:prstGeom prst="rect">
            <a:avLst/>
          </a:prstGeom>
          <a:noFill/>
          <a:ln w="28575">
            <a:noFill/>
            <a:miter lim="800000"/>
            <a:headEnd/>
            <a:tailEnd/>
          </a:ln>
          <a:effectLst/>
        </p:spPr>
      </p:pic>
    </p:spTree>
    <p:extLst>
      <p:ext uri="{BB962C8B-B14F-4D97-AF65-F5344CB8AC3E}">
        <p14:creationId xmlns:p14="http://schemas.microsoft.com/office/powerpoint/2010/main" val="3767804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Disinfectant Preparation</a:t>
            </a:r>
            <a:endParaRPr lang="en-US" dirty="0"/>
          </a:p>
        </p:txBody>
      </p:sp>
      <p:sp>
        <p:nvSpPr>
          <p:cNvPr id="34819" name="Content Placeholder 2"/>
          <p:cNvSpPr>
            <a:spLocks noGrp="1"/>
          </p:cNvSpPr>
          <p:nvPr>
            <p:ph idx="1"/>
          </p:nvPr>
        </p:nvSpPr>
        <p:spPr>
          <a:xfrm>
            <a:off x="457200" y="1600200"/>
            <a:ext cx="5486400" cy="4648200"/>
          </a:xfrm>
        </p:spPr>
        <p:txBody>
          <a:bodyPr/>
          <a:lstStyle/>
          <a:p>
            <a:r>
              <a:rPr lang="en-US" dirty="0" smtClean="0"/>
              <a:t>Only EPA-registered products</a:t>
            </a:r>
          </a:p>
          <a:p>
            <a:r>
              <a:rPr lang="en-US" dirty="0" smtClean="0"/>
              <a:t>Fresh solutions only</a:t>
            </a:r>
          </a:p>
          <a:p>
            <a:pPr lvl="1"/>
            <a:r>
              <a:rPr lang="en-US" dirty="0" smtClean="0"/>
              <a:t>Old solutions may </a:t>
            </a:r>
            <a:br>
              <a:rPr lang="en-US" dirty="0" smtClean="0"/>
            </a:br>
            <a:r>
              <a:rPr lang="en-US" dirty="0" smtClean="0"/>
              <a:t>have reduced efficacy</a:t>
            </a:r>
          </a:p>
          <a:p>
            <a:r>
              <a:rPr lang="en-US" dirty="0" smtClean="0"/>
              <a:t>Test kits </a:t>
            </a:r>
          </a:p>
          <a:p>
            <a:pPr lvl="1"/>
            <a:r>
              <a:rPr lang="en-US" dirty="0" smtClean="0"/>
              <a:t>Determine chemical degradation of active ingredients</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34822" name="Picture 5" descr="14_C&amp;D_091102_IodineChecks.jpg"/>
          <p:cNvPicPr>
            <a:picLocks noChangeAspect="1" noChangeArrowheads="1"/>
          </p:cNvPicPr>
          <p:nvPr/>
        </p:nvPicPr>
        <p:blipFill>
          <a:blip r:embed="rId3" cstate="print"/>
          <a:srcRect t="5128" b="5128"/>
          <a:stretch>
            <a:fillRect/>
          </a:stretch>
        </p:blipFill>
        <p:spPr bwMode="auto">
          <a:xfrm>
            <a:off x="5466807" y="1676400"/>
            <a:ext cx="3143794" cy="3124200"/>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1391245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Evaluation</a:t>
            </a:r>
            <a:endParaRPr lang="en-US" dirty="0"/>
          </a:p>
        </p:txBody>
      </p:sp>
      <p:sp>
        <p:nvSpPr>
          <p:cNvPr id="43011" name="Content Placeholder 2"/>
          <p:cNvSpPr>
            <a:spLocks noGrp="1"/>
          </p:cNvSpPr>
          <p:nvPr>
            <p:ph idx="1"/>
          </p:nvPr>
        </p:nvSpPr>
        <p:spPr/>
        <p:txBody>
          <a:bodyPr>
            <a:normAutofit/>
          </a:bodyPr>
          <a:lstStyle/>
          <a:p>
            <a:r>
              <a:rPr lang="en-US" dirty="0" smtClean="0"/>
              <a:t>Areas properly cleaned/disinfected</a:t>
            </a:r>
          </a:p>
          <a:p>
            <a:r>
              <a:rPr lang="en-US" dirty="0" smtClean="0"/>
              <a:t>Personnel aware of/implementing C&amp;D measures</a:t>
            </a:r>
          </a:p>
          <a:p>
            <a:r>
              <a:rPr lang="en-US" dirty="0" smtClean="0"/>
              <a:t>Proper disinfectant selected</a:t>
            </a:r>
          </a:p>
          <a:p>
            <a:pPr lvl="1"/>
            <a:r>
              <a:rPr lang="en-US" dirty="0" smtClean="0"/>
              <a:t>Appropriate concentration</a:t>
            </a:r>
          </a:p>
          <a:p>
            <a:pPr lvl="1"/>
            <a:r>
              <a:rPr lang="en-US" dirty="0" smtClean="0"/>
              <a:t>Correct contact time achieved</a:t>
            </a:r>
          </a:p>
          <a:p>
            <a:r>
              <a:rPr lang="en-US" dirty="0" smtClean="0"/>
              <a:t>C&amp;D Waste</a:t>
            </a:r>
          </a:p>
          <a:p>
            <a:pPr lvl="1"/>
            <a:r>
              <a:rPr lang="en-US" dirty="0" smtClean="0"/>
              <a:t>Minimize or avoid environmental impact</a:t>
            </a:r>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spTree>
    <p:extLst>
      <p:ext uri="{BB962C8B-B14F-4D97-AF65-F5344CB8AC3E}">
        <p14:creationId xmlns:p14="http://schemas.microsoft.com/office/powerpoint/2010/main" val="55619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45059"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Chemical Hazards</a:t>
            </a:r>
          </a:p>
          <a:p>
            <a:pPr lvl="1"/>
            <a:r>
              <a:rPr lang="en-US" dirty="0" smtClean="0"/>
              <a:t>Skin, eye, respiratory </a:t>
            </a:r>
            <a:br>
              <a:rPr lang="en-US" dirty="0" smtClean="0"/>
            </a:br>
            <a:r>
              <a:rPr lang="en-US" dirty="0" smtClean="0"/>
              <a:t>irritation</a:t>
            </a:r>
          </a:p>
          <a:p>
            <a:pPr lvl="1"/>
            <a:r>
              <a:rPr lang="en-US" dirty="0" smtClean="0"/>
              <a:t>Ingestion (animals)</a:t>
            </a:r>
          </a:p>
          <a:p>
            <a:r>
              <a:rPr lang="en-US" dirty="0" smtClean="0"/>
              <a:t>Physical Hazards</a:t>
            </a:r>
          </a:p>
          <a:p>
            <a:pPr lvl="1"/>
            <a:r>
              <a:rPr lang="en-US" dirty="0" smtClean="0"/>
              <a:t>Slips, trips, falls</a:t>
            </a:r>
          </a:p>
          <a:p>
            <a:pPr lvl="1"/>
            <a:r>
              <a:rPr lang="en-US" dirty="0" smtClean="0"/>
              <a:t>Heat injury</a:t>
            </a:r>
          </a:p>
          <a:p>
            <a:pPr lvl="1"/>
            <a:r>
              <a:rPr lang="en-US" dirty="0" smtClean="0"/>
              <a:t>High pressure sprayer</a:t>
            </a:r>
          </a:p>
          <a:p>
            <a:r>
              <a:rPr lang="en-US" dirty="0" smtClean="0"/>
              <a:t>Personal Protective</a:t>
            </a:r>
            <a:br>
              <a:rPr lang="en-US" dirty="0" smtClean="0"/>
            </a:br>
            <a:r>
              <a:rPr lang="en-US" dirty="0" smtClean="0"/>
              <a:t>Equipment (PPE)</a:t>
            </a:r>
          </a:p>
          <a:p>
            <a:pPr lvl="1"/>
            <a:r>
              <a:rPr lang="en-US" dirty="0" smtClean="0"/>
              <a:t>Gloves, masks, eyes</a:t>
            </a:r>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5121" name="Picture 1" descr="H:\CFSPH\AllGraphicsIllustrationsFlashFiles\CAFAD_FAD_Detection_in_Companion_Animals\CAFAD_0320\CAFAD_0320_060615_ppe.jpg"/>
          <p:cNvPicPr>
            <a:picLocks noChangeAspect="1" noChangeArrowheads="1"/>
          </p:cNvPicPr>
          <p:nvPr/>
        </p:nvPicPr>
        <p:blipFill>
          <a:blip r:embed="rId3" cstate="print"/>
          <a:srcRect t="2139" b="31551"/>
          <a:stretch>
            <a:fillRect/>
          </a:stretch>
        </p:blipFill>
        <p:spPr bwMode="auto">
          <a:xfrm>
            <a:off x="5791200" y="1676400"/>
            <a:ext cx="2857500" cy="2362200"/>
          </a:xfrm>
          <a:prstGeom prst="rect">
            <a:avLst/>
          </a:prstGeom>
          <a:noFill/>
          <a:ln w="28575">
            <a:solidFill>
              <a:srgbClr val="F26336"/>
            </a:solidFill>
          </a:ln>
        </p:spPr>
      </p:pic>
      <p:pic>
        <p:nvPicPr>
          <p:cNvPr id="5122" name="Picture 2" descr="H:\CFSPH\AllGraphicsIllustrationsFlashFiles\PPE_Personal_Protective_Equipment_for_Veterinarians\PPE_0210\decontaminaton_ppe_0210.jpg"/>
          <p:cNvPicPr>
            <a:picLocks noChangeAspect="1" noChangeArrowheads="1"/>
          </p:cNvPicPr>
          <p:nvPr/>
        </p:nvPicPr>
        <p:blipFill>
          <a:blip r:embed="rId4" cstate="print"/>
          <a:srcRect/>
          <a:stretch>
            <a:fillRect/>
          </a:stretch>
        </p:blipFill>
        <p:spPr bwMode="auto">
          <a:xfrm>
            <a:off x="5791200" y="4191000"/>
            <a:ext cx="2844800" cy="2133600"/>
          </a:xfrm>
          <a:prstGeom prst="rect">
            <a:avLst/>
          </a:prstGeom>
          <a:noFill/>
          <a:ln w="28575">
            <a:solidFill>
              <a:srgbClr val="F26336"/>
            </a:solidFill>
          </a:ln>
        </p:spPr>
      </p:pic>
    </p:spTree>
    <p:extLst>
      <p:ext uri="{BB962C8B-B14F-4D97-AF65-F5344CB8AC3E}">
        <p14:creationId xmlns:p14="http://schemas.microsoft.com/office/powerpoint/2010/main" val="165720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Cleaning &amp; Disinfection (C&amp;D)</a:t>
            </a:r>
            <a:endParaRPr lang="en-US"/>
          </a:p>
        </p:txBody>
      </p:sp>
      <p:sp>
        <p:nvSpPr>
          <p:cNvPr id="4099" name="Rectangle 3"/>
          <p:cNvSpPr>
            <a:spLocks noGrp="1" noChangeArrowheads="1"/>
          </p:cNvSpPr>
          <p:nvPr>
            <p:ph idx="1"/>
          </p:nvPr>
        </p:nvSpPr>
        <p:spPr/>
        <p:txBody>
          <a:bodyPr>
            <a:normAutofit lnSpcReduction="10000"/>
          </a:bodyPr>
          <a:lstStyle/>
          <a:p>
            <a:r>
              <a:rPr lang="en-US" dirty="0" smtClean="0"/>
              <a:t>Stop the spread of pathogens</a:t>
            </a:r>
          </a:p>
          <a:p>
            <a:pPr lvl="1"/>
            <a:r>
              <a:rPr lang="en-US" dirty="0" smtClean="0"/>
              <a:t>Inactivate or destroy microorganisms</a:t>
            </a:r>
          </a:p>
          <a:p>
            <a:r>
              <a:rPr lang="en-US" dirty="0" smtClean="0"/>
              <a:t>Vital for animal health emergency situations</a:t>
            </a:r>
          </a:p>
          <a:p>
            <a:r>
              <a:rPr lang="en-US" dirty="0" smtClean="0"/>
              <a:t>Premises, equipment, vehicles, personnel</a:t>
            </a:r>
          </a:p>
          <a:p>
            <a:r>
              <a:rPr lang="en-US" dirty="0" smtClean="0"/>
              <a:t>Personnel must be knowledgeable</a:t>
            </a:r>
          </a:p>
          <a:p>
            <a:pPr lvl="1"/>
            <a:r>
              <a:rPr lang="en-US" dirty="0" smtClean="0"/>
              <a:t>C&amp;D methods, procedures, limitations</a:t>
            </a:r>
          </a:p>
          <a:p>
            <a:pPr lvl="1"/>
            <a:r>
              <a:rPr lang="en-US" dirty="0" smtClean="0"/>
              <a:t>Safety issues</a:t>
            </a:r>
            <a:endParaRPr lang="en-US" dirty="0"/>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spTree>
    <p:extLst>
      <p:ext uri="{BB962C8B-B14F-4D97-AF65-F5344CB8AC3E}">
        <p14:creationId xmlns:p14="http://schemas.microsoft.com/office/powerpoint/2010/main" val="680684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ICS: C&amp;D Group</a:t>
            </a:r>
            <a:endParaRPr lang="en-US" dirty="0"/>
          </a:p>
        </p:txBody>
      </p:sp>
      <p:sp>
        <p:nvSpPr>
          <p:cNvPr id="19459" name="Rectangle 3"/>
          <p:cNvSpPr>
            <a:spLocks noGrp="1" noChangeArrowheads="1"/>
          </p:cNvSpPr>
          <p:nvPr>
            <p:ph idx="1"/>
          </p:nvPr>
        </p:nvSpPr>
        <p:spPr>
          <a:xfrm>
            <a:off x="457200" y="1600200"/>
            <a:ext cx="4800600" cy="4648200"/>
          </a:xfrm>
        </p:spPr>
        <p:txBody>
          <a:bodyPr>
            <a:normAutofit/>
          </a:bodyPr>
          <a:lstStyle/>
          <a:p>
            <a:r>
              <a:rPr lang="en-US" dirty="0" smtClean="0"/>
              <a:t>Part of Operations Section of ICS</a:t>
            </a:r>
          </a:p>
          <a:p>
            <a:pPr lvl="1"/>
            <a:r>
              <a:rPr lang="en-US" dirty="0" smtClean="0"/>
              <a:t>Establish C&amp;D protocols</a:t>
            </a:r>
          </a:p>
          <a:p>
            <a:pPr lvl="1"/>
            <a:r>
              <a:rPr lang="en-US" dirty="0" smtClean="0"/>
              <a:t>Set up disinfection stations</a:t>
            </a:r>
          </a:p>
          <a:p>
            <a:pPr lvl="2"/>
            <a:r>
              <a:rPr lang="en-US" dirty="0" smtClean="0"/>
              <a:t>Vehicles</a:t>
            </a:r>
          </a:p>
          <a:p>
            <a:pPr lvl="2"/>
            <a:r>
              <a:rPr lang="en-US" dirty="0" smtClean="0"/>
              <a:t>Equipment</a:t>
            </a:r>
          </a:p>
          <a:p>
            <a:pPr lvl="2"/>
            <a:r>
              <a:rPr lang="en-US" dirty="0" smtClean="0"/>
              <a:t>Personnel</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1026" name="Picture 2" descr="H:\CFSPH\AllGraphicsIllustrationsFlashFiles\N_C&amp;D\NC&amp;D_0050\NC&amp;D_0050_100610_TheCleaning&amp;DisinfectionGroup.jpg"/>
          <p:cNvPicPr>
            <a:picLocks noChangeAspect="1" noChangeArrowheads="1"/>
          </p:cNvPicPr>
          <p:nvPr/>
        </p:nvPicPr>
        <p:blipFill>
          <a:blip r:embed="rId3" cstate="print"/>
          <a:srcRect t="5143" b="5714"/>
          <a:stretch>
            <a:fillRect/>
          </a:stretch>
        </p:blipFill>
        <p:spPr bwMode="auto">
          <a:xfrm>
            <a:off x="5334000" y="1752600"/>
            <a:ext cx="3297115" cy="3429000"/>
          </a:xfrm>
          <a:prstGeom prst="rect">
            <a:avLst/>
          </a:prstGeom>
          <a:noFill/>
          <a:ln w="28575">
            <a:solidFill>
              <a:srgbClr val="F26336"/>
            </a:solidFill>
          </a:ln>
        </p:spPr>
      </p:pic>
    </p:spTree>
    <p:extLst>
      <p:ext uri="{BB962C8B-B14F-4D97-AF65-F5344CB8AC3E}">
        <p14:creationId xmlns:p14="http://schemas.microsoft.com/office/powerpoint/2010/main" val="154642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C&amp;D Team</a:t>
            </a:r>
            <a:endParaRPr lang="en-US" dirty="0"/>
          </a:p>
        </p:txBody>
      </p:sp>
      <p:sp>
        <p:nvSpPr>
          <p:cNvPr id="3" name="Content Placeholder 2"/>
          <p:cNvSpPr>
            <a:spLocks noGrp="1"/>
          </p:cNvSpPr>
          <p:nvPr>
            <p:ph idx="1"/>
          </p:nvPr>
        </p:nvSpPr>
        <p:spPr/>
        <p:txBody>
          <a:bodyPr>
            <a:normAutofit lnSpcReduction="10000"/>
          </a:bodyPr>
          <a:lstStyle/>
          <a:p>
            <a:r>
              <a:rPr lang="en-US" dirty="0" smtClean="0"/>
              <a:t>C&amp;D Group Supervisor</a:t>
            </a:r>
          </a:p>
          <a:p>
            <a:pPr lvl="1"/>
            <a:r>
              <a:rPr lang="en-US" dirty="0" smtClean="0"/>
              <a:t>C&amp;D implemented effectively</a:t>
            </a:r>
          </a:p>
          <a:p>
            <a:pPr lvl="1"/>
            <a:r>
              <a:rPr lang="en-US" dirty="0" smtClean="0"/>
              <a:t>Personnel know proper procedures</a:t>
            </a:r>
          </a:p>
          <a:p>
            <a:pPr lvl="1"/>
            <a:r>
              <a:rPr lang="en-US" dirty="0" smtClean="0"/>
              <a:t>Identifies team members with required expertise</a:t>
            </a:r>
          </a:p>
          <a:p>
            <a:r>
              <a:rPr lang="en-US" dirty="0" smtClean="0"/>
              <a:t>C&amp;D Team Leaders</a:t>
            </a:r>
          </a:p>
          <a:p>
            <a:pPr lvl="1"/>
            <a:r>
              <a:rPr lang="en-US" dirty="0" smtClean="0"/>
              <a:t>Supervises on site activities</a:t>
            </a:r>
          </a:p>
          <a:p>
            <a:r>
              <a:rPr lang="en-US" dirty="0" smtClean="0"/>
              <a:t>C&amp;D Team Members</a:t>
            </a:r>
          </a:p>
          <a:p>
            <a:pPr lvl="1"/>
            <a:r>
              <a:rPr lang="en-US" dirty="0" smtClean="0"/>
              <a:t>Implement C&amp;D procedures</a:t>
            </a:r>
            <a:endParaRPr lang="en-US" dirty="0"/>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spTree>
    <p:extLst>
      <p:ext uri="{BB962C8B-B14F-4D97-AF65-F5344CB8AC3E}">
        <p14:creationId xmlns:p14="http://schemas.microsoft.com/office/powerpoint/2010/main" val="1318555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Glenda Dvorak, DVM, MPH, DACVPM; Ashley Osborn</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3282893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C&amp;D Methods</a:t>
            </a:r>
            <a:endParaRPr lang="en-US" dirty="0"/>
          </a:p>
        </p:txBody>
      </p:sp>
      <p:sp>
        <p:nvSpPr>
          <p:cNvPr id="17411" name="Rectangle 3"/>
          <p:cNvSpPr>
            <a:spLocks noGrp="1" noChangeArrowheads="1"/>
          </p:cNvSpPr>
          <p:nvPr>
            <p:ph idx="1"/>
          </p:nvPr>
        </p:nvSpPr>
        <p:spPr/>
        <p:txBody>
          <a:bodyPr>
            <a:normAutofit/>
          </a:bodyPr>
          <a:lstStyle/>
          <a:p>
            <a:r>
              <a:rPr lang="en-US" dirty="0" smtClean="0"/>
              <a:t>Reduce, remove, inactivate, destroy</a:t>
            </a:r>
          </a:p>
          <a:p>
            <a:r>
              <a:rPr lang="en-US" dirty="0" smtClean="0"/>
              <a:t>Methods vary in level of destruction</a:t>
            </a:r>
          </a:p>
          <a:p>
            <a:r>
              <a:rPr lang="en-US" dirty="0" smtClean="0"/>
              <a:t>Physical</a:t>
            </a:r>
          </a:p>
          <a:p>
            <a:pPr lvl="1"/>
            <a:r>
              <a:rPr lang="en-US" dirty="0" smtClean="0"/>
              <a:t>Heat, UV light</a:t>
            </a:r>
          </a:p>
          <a:p>
            <a:r>
              <a:rPr lang="en-US" dirty="0" smtClean="0"/>
              <a:t>Chemical</a:t>
            </a:r>
          </a:p>
          <a:p>
            <a:pPr lvl="1"/>
            <a:r>
              <a:rPr lang="en-US" dirty="0" smtClean="0"/>
              <a:t>Sanitizers</a:t>
            </a:r>
          </a:p>
          <a:p>
            <a:pPr lvl="1"/>
            <a:r>
              <a:rPr lang="en-US" dirty="0" smtClean="0"/>
              <a:t>Disinfectants</a:t>
            </a:r>
          </a:p>
          <a:p>
            <a:pPr lvl="1"/>
            <a:r>
              <a:rPr lang="en-US" dirty="0" smtClean="0"/>
              <a:t>Sterilants</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Cleaning and Disinfection: Overview</a:t>
            </a:r>
            <a:endParaRPr lang="en-US" dirty="0"/>
          </a:p>
        </p:txBody>
      </p:sp>
      <p:pic>
        <p:nvPicPr>
          <p:cNvPr id="4098" name="Picture 2" descr="C:\Documents and Settings\gdvorak\My Documents\CFSPH\Teaching-Presentations-Articles\2009\2009 C&amp;D_Shelter med\Used for PPT\General Level of Destruction_Dani_large.jpg"/>
          <p:cNvPicPr>
            <a:picLocks noChangeAspect="1" noChangeArrowheads="1"/>
          </p:cNvPicPr>
          <p:nvPr/>
        </p:nvPicPr>
        <p:blipFill>
          <a:blip r:embed="rId3" cstate="print"/>
          <a:srcRect/>
          <a:stretch>
            <a:fillRect/>
          </a:stretch>
        </p:blipFill>
        <p:spPr bwMode="auto">
          <a:xfrm>
            <a:off x="4267200" y="3200400"/>
            <a:ext cx="4227479" cy="2667000"/>
          </a:xfrm>
          <a:prstGeom prst="rect">
            <a:avLst/>
          </a:prstGeom>
          <a:noFill/>
        </p:spPr>
      </p:pic>
    </p:spTree>
    <p:extLst>
      <p:ext uri="{BB962C8B-B14F-4D97-AF65-F5344CB8AC3E}">
        <p14:creationId xmlns:p14="http://schemas.microsoft.com/office/powerpoint/2010/main" val="4007215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faculty.kfupm.edu.sa/ES/bassamst/epa_logo.png"/>
          <p:cNvPicPr>
            <a:picLocks noChangeAspect="1" noChangeArrowheads="1"/>
          </p:cNvPicPr>
          <p:nvPr/>
        </p:nvPicPr>
        <p:blipFill>
          <a:blip r:embed="rId3" cstate="print"/>
          <a:srcRect/>
          <a:stretch>
            <a:fillRect/>
          </a:stretch>
        </p:blipFill>
        <p:spPr bwMode="auto">
          <a:xfrm>
            <a:off x="6858000" y="2057400"/>
            <a:ext cx="1678899" cy="1828800"/>
          </a:xfrm>
          <a:prstGeom prst="rect">
            <a:avLst/>
          </a:prstGeom>
          <a:noFill/>
        </p:spPr>
      </p:pic>
      <p:sp>
        <p:nvSpPr>
          <p:cNvPr id="10242" name="Rectangle 2"/>
          <p:cNvSpPr>
            <a:spLocks noGrp="1" noChangeArrowheads="1"/>
          </p:cNvSpPr>
          <p:nvPr>
            <p:ph type="title"/>
          </p:nvPr>
        </p:nvSpPr>
        <p:spPr/>
        <p:txBody>
          <a:bodyPr/>
          <a:lstStyle/>
          <a:p>
            <a:r>
              <a:rPr lang="en-US" smtClean="0"/>
              <a:t>Disinfectant Regulation</a:t>
            </a:r>
            <a:endParaRPr lang="en-US" dirty="0" smtClean="0"/>
          </a:p>
        </p:txBody>
      </p:sp>
      <p:sp>
        <p:nvSpPr>
          <p:cNvPr id="10243" name="Rectangle 3"/>
          <p:cNvSpPr>
            <a:spLocks noGrp="1" noChangeArrowheads="1"/>
          </p:cNvSpPr>
          <p:nvPr>
            <p:ph idx="1"/>
          </p:nvPr>
        </p:nvSpPr>
        <p:spPr>
          <a:xfrm>
            <a:off x="457200" y="1600200"/>
            <a:ext cx="7467600" cy="4648200"/>
          </a:xfrm>
        </p:spPr>
        <p:txBody>
          <a:bodyPr>
            <a:normAutofit/>
          </a:bodyPr>
          <a:lstStyle/>
          <a:p>
            <a:r>
              <a:rPr lang="en-US" dirty="0" smtClean="0"/>
              <a:t>Registered and regulated by EPA</a:t>
            </a:r>
          </a:p>
          <a:p>
            <a:pPr lvl="1"/>
            <a:r>
              <a:rPr lang="en-US" dirty="0" smtClean="0"/>
              <a:t>Federal Insecticide, Fungicide</a:t>
            </a:r>
            <a:br>
              <a:rPr lang="en-US" dirty="0" smtClean="0"/>
            </a:br>
            <a:r>
              <a:rPr lang="en-US" dirty="0" smtClean="0"/>
              <a:t>and Rodenticide Act (FIFRA)</a:t>
            </a:r>
          </a:p>
          <a:p>
            <a:pPr lvl="1"/>
            <a:r>
              <a:rPr lang="en-US" dirty="0" smtClean="0"/>
              <a:t>“Antimicrobial pesticides”</a:t>
            </a:r>
          </a:p>
          <a:p>
            <a:r>
              <a:rPr lang="en-US" dirty="0" smtClean="0"/>
              <a:t>Use in manner inconsistent</a:t>
            </a:r>
            <a:br>
              <a:rPr lang="en-US" dirty="0" smtClean="0"/>
            </a:br>
            <a:r>
              <a:rPr lang="en-US" dirty="0" smtClean="0"/>
              <a:t>with label</a:t>
            </a:r>
          </a:p>
          <a:p>
            <a:pPr lvl="1"/>
            <a:r>
              <a:rPr lang="en-US" dirty="0" smtClean="0"/>
              <a:t>Ineffective application</a:t>
            </a:r>
          </a:p>
          <a:p>
            <a:pPr lvl="1"/>
            <a:r>
              <a:rPr lang="en-US" dirty="0" smtClean="0"/>
              <a:t>“Misuse” of product</a:t>
            </a:r>
          </a:p>
        </p:txBody>
      </p:sp>
      <p:sp>
        <p:nvSpPr>
          <p:cNvPr id="11" name="Date Placeholder 10"/>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Cleaning and Disinfection: Overview</a:t>
            </a:r>
            <a:endParaRPr lang="en-US" dirty="0"/>
          </a:p>
        </p:txBody>
      </p:sp>
      <p:pic>
        <p:nvPicPr>
          <p:cNvPr id="7" name="Picture 2" descr="H:\CFSPH\NAHEMS\NAHEMS_Print\05_C&amp;D\_Images\08_C&amp;D_Reg Number Label\08_C&amp;D_091027_RegNumberLabel.jpg"/>
          <p:cNvPicPr>
            <a:picLocks noChangeAspect="1" noChangeArrowheads="1"/>
          </p:cNvPicPr>
          <p:nvPr/>
        </p:nvPicPr>
        <p:blipFill>
          <a:blip r:embed="rId4" cstate="print"/>
          <a:srcRect/>
          <a:stretch>
            <a:fillRect/>
          </a:stretch>
        </p:blipFill>
        <p:spPr bwMode="auto">
          <a:xfrm>
            <a:off x="6702425" y="3962400"/>
            <a:ext cx="2060575" cy="2286000"/>
          </a:xfrm>
          <a:prstGeom prst="rect">
            <a:avLst/>
          </a:prstGeom>
          <a:noFill/>
        </p:spPr>
      </p:pic>
    </p:spTree>
    <p:extLst>
      <p:ext uri="{BB962C8B-B14F-4D97-AF65-F5344CB8AC3E}">
        <p14:creationId xmlns:p14="http://schemas.microsoft.com/office/powerpoint/2010/main" val="14125989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Efficacy Considerations</a:t>
            </a:r>
            <a:endParaRPr lang="en-US" dirty="0"/>
          </a:p>
        </p:txBody>
      </p:sp>
      <p:sp>
        <p:nvSpPr>
          <p:cNvPr id="32771" name="Rectangle 3"/>
          <p:cNvSpPr>
            <a:spLocks noGrp="1" noChangeArrowheads="1"/>
          </p:cNvSpPr>
          <p:nvPr>
            <p:ph idx="1"/>
          </p:nvPr>
        </p:nvSpPr>
        <p:spPr/>
        <p:txBody>
          <a:bodyPr>
            <a:normAutofit fontScale="92500" lnSpcReduction="10000"/>
          </a:bodyPr>
          <a:lstStyle/>
          <a:p>
            <a:r>
              <a:rPr lang="en-US" dirty="0" smtClean="0"/>
              <a:t>Microorganism </a:t>
            </a:r>
            <a:br>
              <a:rPr lang="en-US" dirty="0" smtClean="0"/>
            </a:br>
            <a:r>
              <a:rPr lang="en-US" dirty="0" smtClean="0"/>
              <a:t>Considerations</a:t>
            </a:r>
          </a:p>
          <a:p>
            <a:pPr lvl="1"/>
            <a:r>
              <a:rPr lang="en-US" dirty="0" smtClean="0"/>
              <a:t>Vary in susceptibility</a:t>
            </a:r>
          </a:p>
          <a:p>
            <a:r>
              <a:rPr lang="en-US" dirty="0" smtClean="0"/>
              <a:t>Environmental</a:t>
            </a:r>
            <a:br>
              <a:rPr lang="en-US" dirty="0" smtClean="0"/>
            </a:br>
            <a:r>
              <a:rPr lang="en-US" dirty="0" smtClean="0"/>
              <a:t>Considerations</a:t>
            </a:r>
          </a:p>
          <a:p>
            <a:pPr lvl="1"/>
            <a:r>
              <a:rPr lang="en-US" dirty="0" smtClean="0"/>
              <a:t>Organic load</a:t>
            </a:r>
          </a:p>
          <a:p>
            <a:pPr lvl="1"/>
            <a:r>
              <a:rPr lang="en-US" dirty="0" smtClean="0"/>
              <a:t>Water hardness</a:t>
            </a:r>
          </a:p>
          <a:p>
            <a:pPr lvl="1"/>
            <a:r>
              <a:rPr lang="en-US" dirty="0" smtClean="0"/>
              <a:t>Temperature</a:t>
            </a:r>
          </a:p>
          <a:p>
            <a:pPr lvl="1"/>
            <a:r>
              <a:rPr lang="en-US" dirty="0" smtClean="0"/>
              <a:t>Surface type</a:t>
            </a:r>
          </a:p>
          <a:p>
            <a:pPr lvl="1"/>
            <a:r>
              <a:rPr lang="en-US" dirty="0" smtClean="0"/>
              <a:t>Other chemicals</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Overview</a:t>
            </a:r>
            <a:endParaRPr lang="en-US" dirty="0"/>
          </a:p>
        </p:txBody>
      </p:sp>
      <p:pic>
        <p:nvPicPr>
          <p:cNvPr id="3078" name="Picture 6" descr="C:\Documents and Settings\gdvorak\My Documents\CFSPH\MSP HSEMD Preparedness Projects\JIT Training\5-Cleaning and Disinfection_AOsborn\Picture2.png"/>
          <p:cNvPicPr>
            <a:picLocks noChangeAspect="1" noChangeArrowheads="1"/>
          </p:cNvPicPr>
          <p:nvPr/>
        </p:nvPicPr>
        <p:blipFill>
          <a:blip r:embed="rId3" cstate="print"/>
          <a:srcRect r="9726"/>
          <a:stretch>
            <a:fillRect/>
          </a:stretch>
        </p:blipFill>
        <p:spPr bwMode="auto">
          <a:xfrm>
            <a:off x="5638800" y="1524000"/>
            <a:ext cx="2667000" cy="4521200"/>
          </a:xfrm>
          <a:prstGeom prst="rect">
            <a:avLst/>
          </a:prstGeom>
          <a:noFill/>
        </p:spPr>
      </p:pic>
    </p:spTree>
    <p:extLst>
      <p:ext uri="{BB962C8B-B14F-4D97-AF65-F5344CB8AC3E}">
        <p14:creationId xmlns:p14="http://schemas.microsoft.com/office/powerpoint/2010/main" val="97068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Basic C&amp;D Protocol</a:t>
            </a:r>
            <a:endParaRPr lang="en-US"/>
          </a:p>
        </p:txBody>
      </p:sp>
      <p:sp>
        <p:nvSpPr>
          <p:cNvPr id="23555" name="Rectangle 3"/>
          <p:cNvSpPr>
            <a:spLocks noGrp="1" noChangeArrowheads="1"/>
          </p:cNvSpPr>
          <p:nvPr>
            <p:ph idx="1"/>
          </p:nvPr>
        </p:nvSpPr>
        <p:spPr/>
        <p:txBody>
          <a:bodyPr>
            <a:normAutofit lnSpcReduction="10000"/>
          </a:bodyPr>
          <a:lstStyle/>
          <a:p>
            <a:r>
              <a:rPr lang="en-US" dirty="0" smtClean="0"/>
              <a:t>Cleaning</a:t>
            </a:r>
          </a:p>
          <a:p>
            <a:pPr lvl="1"/>
            <a:r>
              <a:rPr lang="en-US" dirty="0" smtClean="0"/>
              <a:t>Dry Cleaning</a:t>
            </a:r>
          </a:p>
          <a:p>
            <a:pPr lvl="1"/>
            <a:r>
              <a:rPr lang="en-US" dirty="0" smtClean="0"/>
              <a:t>Washing</a:t>
            </a:r>
          </a:p>
          <a:p>
            <a:pPr lvl="1"/>
            <a:r>
              <a:rPr lang="en-US" dirty="0" smtClean="0"/>
              <a:t>Rinse and dry</a:t>
            </a:r>
          </a:p>
          <a:p>
            <a:r>
              <a:rPr lang="en-US" dirty="0" smtClean="0"/>
              <a:t>Disinfection</a:t>
            </a:r>
          </a:p>
          <a:p>
            <a:pPr lvl="1"/>
            <a:r>
              <a:rPr lang="en-US" dirty="0" smtClean="0"/>
              <a:t>Application</a:t>
            </a:r>
          </a:p>
          <a:p>
            <a:pPr lvl="1"/>
            <a:r>
              <a:rPr lang="en-US" dirty="0" smtClean="0"/>
              <a:t>Contact Time</a:t>
            </a:r>
          </a:p>
          <a:p>
            <a:pPr lvl="1"/>
            <a:r>
              <a:rPr lang="en-US" dirty="0" smtClean="0"/>
              <a:t>Rinse and dry</a:t>
            </a:r>
          </a:p>
          <a:p>
            <a:r>
              <a:rPr lang="en-US" dirty="0" smtClean="0"/>
              <a:t>Downtime</a:t>
            </a:r>
          </a:p>
        </p:txBody>
      </p:sp>
      <p:sp>
        <p:nvSpPr>
          <p:cNvPr id="11" name="Date Placeholder 10"/>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1027" name="Picture 3" descr="H:\CFSPH\AllGraphicsIllustrationsFlashFiles\AHER_Animal_Health_Emergency_Response\AHER_0540\Untitled-1.jpg"/>
          <p:cNvPicPr>
            <a:picLocks noChangeAspect="1" noChangeArrowheads="1"/>
          </p:cNvPicPr>
          <p:nvPr/>
        </p:nvPicPr>
        <p:blipFill>
          <a:blip r:embed="rId3" cstate="print"/>
          <a:srcRect t="5279" b="6745"/>
          <a:stretch>
            <a:fillRect/>
          </a:stretch>
        </p:blipFill>
        <p:spPr bwMode="auto">
          <a:xfrm>
            <a:off x="5105400" y="2057400"/>
            <a:ext cx="3417570" cy="3429000"/>
          </a:xfrm>
          <a:prstGeom prst="rect">
            <a:avLst/>
          </a:prstGeom>
          <a:noFill/>
          <a:ln w="28575">
            <a:solidFill>
              <a:srgbClr val="F26336"/>
            </a:solidFill>
          </a:ln>
        </p:spPr>
      </p:pic>
    </p:spTree>
    <p:extLst>
      <p:ext uri="{BB962C8B-B14F-4D97-AF65-F5344CB8AC3E}">
        <p14:creationId xmlns:p14="http://schemas.microsoft.com/office/powerpoint/2010/main" val="207346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Cleaning</a:t>
            </a:r>
            <a:endParaRPr lang="en-US" dirty="0"/>
          </a:p>
        </p:txBody>
      </p:sp>
      <p:sp>
        <p:nvSpPr>
          <p:cNvPr id="24579" name="Rectangle 3"/>
          <p:cNvSpPr>
            <a:spLocks noGrp="1" noChangeArrowheads="1"/>
          </p:cNvSpPr>
          <p:nvPr>
            <p:ph idx="1"/>
          </p:nvPr>
        </p:nvSpPr>
        <p:spPr/>
        <p:txBody>
          <a:bodyPr>
            <a:normAutofit/>
          </a:bodyPr>
          <a:lstStyle/>
          <a:p>
            <a:r>
              <a:rPr lang="en-US" dirty="0" smtClean="0"/>
              <a:t>Importance</a:t>
            </a:r>
          </a:p>
          <a:p>
            <a:pPr lvl="1"/>
            <a:r>
              <a:rPr lang="en-US" dirty="0" smtClean="0"/>
              <a:t>Can remove 90% of microorganisms</a:t>
            </a:r>
          </a:p>
          <a:p>
            <a:pPr lvl="1"/>
            <a:r>
              <a:rPr lang="en-US" dirty="0" smtClean="0"/>
              <a:t>Improves disinfection efficacy</a:t>
            </a:r>
          </a:p>
          <a:p>
            <a:pPr lvl="1"/>
            <a:r>
              <a:rPr lang="en-US" dirty="0" smtClean="0"/>
              <a:t>Prior to application of disinfectant</a:t>
            </a:r>
          </a:p>
          <a:p>
            <a:r>
              <a:rPr lang="en-US" dirty="0" smtClean="0"/>
              <a:t>Three steps</a:t>
            </a:r>
          </a:p>
          <a:p>
            <a:pPr lvl="1"/>
            <a:r>
              <a:rPr lang="en-US" dirty="0" smtClean="0"/>
              <a:t>Dry clean</a:t>
            </a:r>
          </a:p>
          <a:p>
            <a:pPr lvl="1"/>
            <a:r>
              <a:rPr lang="en-US" dirty="0" smtClean="0"/>
              <a:t>Wash</a:t>
            </a:r>
          </a:p>
          <a:p>
            <a:pPr lvl="1"/>
            <a:r>
              <a:rPr lang="en-US" dirty="0" smtClean="0"/>
              <a:t>Rinse and Dry</a:t>
            </a:r>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Overview</a:t>
            </a:r>
            <a:endParaRPr lang="en-US" dirty="0"/>
          </a:p>
        </p:txBody>
      </p:sp>
    </p:spTree>
    <p:extLst>
      <p:ext uri="{BB962C8B-B14F-4D97-AF65-F5344CB8AC3E}">
        <p14:creationId xmlns:p14="http://schemas.microsoft.com/office/powerpoint/2010/main" val="2704699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Cleaning: Dry Cleaning</a:t>
            </a:r>
            <a:endParaRPr lang="en-US" dirty="0"/>
          </a:p>
        </p:txBody>
      </p:sp>
      <p:sp>
        <p:nvSpPr>
          <p:cNvPr id="23555" name="Rectangle 3"/>
          <p:cNvSpPr>
            <a:spLocks noGrp="1" noChangeArrowheads="1"/>
          </p:cNvSpPr>
          <p:nvPr>
            <p:ph idx="1"/>
          </p:nvPr>
        </p:nvSpPr>
        <p:spPr>
          <a:xfrm>
            <a:off x="457200" y="1600200"/>
            <a:ext cx="6019800" cy="4648200"/>
          </a:xfrm>
        </p:spPr>
        <p:txBody>
          <a:bodyPr>
            <a:normAutofit fontScale="92500" lnSpcReduction="20000"/>
          </a:bodyPr>
          <a:lstStyle/>
          <a:p>
            <a:r>
              <a:rPr lang="en-US" dirty="0" smtClean="0"/>
              <a:t>Removal of gross contamination</a:t>
            </a:r>
          </a:p>
          <a:p>
            <a:pPr lvl="1"/>
            <a:r>
              <a:rPr lang="en-US" dirty="0" smtClean="0"/>
              <a:t>Organic material</a:t>
            </a:r>
          </a:p>
          <a:p>
            <a:pPr lvl="2"/>
            <a:r>
              <a:rPr lang="en-US" dirty="0" smtClean="0"/>
              <a:t>Soil, manure, bedding, feed</a:t>
            </a:r>
          </a:p>
          <a:p>
            <a:r>
              <a:rPr lang="en-US" dirty="0" smtClean="0"/>
              <a:t>Moisten to control dust</a:t>
            </a:r>
          </a:p>
          <a:p>
            <a:r>
              <a:rPr lang="en-US" dirty="0" smtClean="0"/>
              <a:t>Air blowers should not </a:t>
            </a:r>
            <a:br>
              <a:rPr lang="en-US" dirty="0" smtClean="0"/>
            </a:br>
            <a:r>
              <a:rPr lang="en-US" dirty="0" smtClean="0"/>
              <a:t>be used</a:t>
            </a:r>
          </a:p>
          <a:p>
            <a:pPr lvl="1"/>
            <a:r>
              <a:rPr lang="en-US" dirty="0" smtClean="0"/>
              <a:t>Risk of pathogen spread</a:t>
            </a:r>
          </a:p>
          <a:p>
            <a:r>
              <a:rPr lang="en-US" dirty="0" smtClean="0"/>
              <a:t>Disposal should minimize spread</a:t>
            </a:r>
          </a:p>
          <a:p>
            <a:pPr lvl="1"/>
            <a:r>
              <a:rPr lang="en-US" dirty="0" smtClean="0"/>
              <a:t>Burning, burial, composting</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6" name="Picture 3" descr="H:\CFSPH\AllGraphicsIllustrationsFlashFiles\N_C&amp;D\NC&amp;D_0110\NC&amp;D_0110_100603_Skidsteer.jpg"/>
          <p:cNvPicPr>
            <a:picLocks noChangeAspect="1" noChangeArrowheads="1"/>
          </p:cNvPicPr>
          <p:nvPr/>
        </p:nvPicPr>
        <p:blipFill>
          <a:blip r:embed="rId3" cstate="print"/>
          <a:srcRect t="3714" b="3714"/>
          <a:stretch>
            <a:fillRect/>
          </a:stretch>
        </p:blipFill>
        <p:spPr bwMode="auto">
          <a:xfrm>
            <a:off x="5867400" y="1676400"/>
            <a:ext cx="2822217" cy="3048000"/>
          </a:xfrm>
          <a:prstGeom prst="rect">
            <a:avLst/>
          </a:prstGeom>
          <a:noFill/>
          <a:ln w="28575">
            <a:solidFill>
              <a:srgbClr val="F26336"/>
            </a:solidFill>
          </a:ln>
        </p:spPr>
      </p:pic>
    </p:spTree>
    <p:extLst>
      <p:ext uri="{BB962C8B-B14F-4D97-AF65-F5344CB8AC3E}">
        <p14:creationId xmlns:p14="http://schemas.microsoft.com/office/powerpoint/2010/main" val="1796958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Cleaning: Washing</a:t>
            </a:r>
            <a:endParaRPr lang="en-US" dirty="0"/>
          </a:p>
        </p:txBody>
      </p:sp>
      <p:sp>
        <p:nvSpPr>
          <p:cNvPr id="26627" name="Rectangle 3"/>
          <p:cNvSpPr>
            <a:spLocks noGrp="1" noChangeArrowheads="1"/>
          </p:cNvSpPr>
          <p:nvPr>
            <p:ph idx="1"/>
          </p:nvPr>
        </p:nvSpPr>
        <p:spPr>
          <a:xfrm>
            <a:off x="457200" y="1600200"/>
            <a:ext cx="8229600" cy="4876800"/>
          </a:xfrm>
        </p:spPr>
        <p:txBody>
          <a:bodyPr>
            <a:normAutofit fontScale="92500" lnSpcReduction="10000"/>
          </a:bodyPr>
          <a:lstStyle/>
          <a:p>
            <a:r>
              <a:rPr lang="en-US" dirty="0" smtClean="0"/>
              <a:t>Most overlooked step</a:t>
            </a:r>
          </a:p>
          <a:p>
            <a:r>
              <a:rPr lang="en-US" dirty="0" smtClean="0"/>
              <a:t>Detergent</a:t>
            </a:r>
          </a:p>
          <a:p>
            <a:pPr lvl="1"/>
            <a:r>
              <a:rPr lang="en-US" dirty="0" smtClean="0"/>
              <a:t>Reduces microorganisms</a:t>
            </a:r>
          </a:p>
          <a:p>
            <a:pPr lvl="1"/>
            <a:r>
              <a:rPr lang="en-US" dirty="0" smtClean="0"/>
              <a:t>Removes oil, grease,</a:t>
            </a:r>
            <a:br>
              <a:rPr lang="en-US" dirty="0" smtClean="0"/>
            </a:br>
            <a:r>
              <a:rPr lang="en-US" dirty="0" smtClean="0"/>
              <a:t>exudates </a:t>
            </a:r>
          </a:p>
          <a:p>
            <a:r>
              <a:rPr lang="en-US" dirty="0" smtClean="0"/>
              <a:t>Shut off, remove or cover </a:t>
            </a:r>
            <a:br>
              <a:rPr lang="en-US" dirty="0" smtClean="0"/>
            </a:br>
            <a:r>
              <a:rPr lang="en-US" dirty="0" smtClean="0"/>
              <a:t>electrical equipment</a:t>
            </a:r>
          </a:p>
          <a:p>
            <a:pPr lvl="1"/>
            <a:r>
              <a:rPr lang="en-US" dirty="0" smtClean="0"/>
              <a:t>Covered tightly with plastic </a:t>
            </a:r>
          </a:p>
          <a:p>
            <a:pPr lvl="1"/>
            <a:r>
              <a:rPr lang="en-US" dirty="0" smtClean="0"/>
              <a:t>Electrician may be helpful</a:t>
            </a:r>
          </a:p>
          <a:p>
            <a:r>
              <a:rPr lang="en-US" dirty="0" smtClean="0"/>
              <a:t>May need pre-soaked</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Overview</a:t>
            </a:r>
            <a:endParaRPr lang="en-US" dirty="0"/>
          </a:p>
        </p:txBody>
      </p:sp>
      <p:pic>
        <p:nvPicPr>
          <p:cNvPr id="1027" name="Picture 3" descr="H:\CFSPH\NAHEMS\NAHEMS_Print\05_C&amp;D\_Images\06_C&amp;D_Amph Chem Structure\06_C&amp;D_100616_Micelle.jpg"/>
          <p:cNvPicPr>
            <a:picLocks noChangeAspect="1" noChangeArrowheads="1"/>
          </p:cNvPicPr>
          <p:nvPr/>
        </p:nvPicPr>
        <p:blipFill>
          <a:blip r:embed="rId3" cstate="print"/>
          <a:srcRect t="3949" b="5228"/>
          <a:stretch>
            <a:fillRect/>
          </a:stretch>
        </p:blipFill>
        <p:spPr bwMode="auto">
          <a:xfrm>
            <a:off x="6043958" y="1752600"/>
            <a:ext cx="2642842" cy="2667000"/>
          </a:xfrm>
          <a:prstGeom prst="rect">
            <a:avLst/>
          </a:prstGeom>
          <a:noFill/>
          <a:ln w="28575">
            <a:solidFill>
              <a:srgbClr val="F26336"/>
            </a:solidFill>
          </a:ln>
        </p:spPr>
      </p:pic>
    </p:spTree>
    <p:extLst>
      <p:ext uri="{BB962C8B-B14F-4D97-AF65-F5344CB8AC3E}">
        <p14:creationId xmlns:p14="http://schemas.microsoft.com/office/powerpoint/2010/main" val="412116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6127</TotalTime>
  <Words>2946</Words>
  <Application>Microsoft Office PowerPoint</Application>
  <PresentationFormat>On-screen Show (4:3)</PresentationFormat>
  <Paragraphs>258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Just In Time 2014</vt:lpstr>
      <vt:lpstr>Cleaning and Disinfection</vt:lpstr>
      <vt:lpstr>Cleaning &amp; Disinfection (C&amp;D)</vt:lpstr>
      <vt:lpstr>C&amp;D Methods</vt:lpstr>
      <vt:lpstr>Disinfectant Regulation</vt:lpstr>
      <vt:lpstr>Efficacy Considerations</vt:lpstr>
      <vt:lpstr>Basic C&amp;D Protocol</vt:lpstr>
      <vt:lpstr>Cleaning</vt:lpstr>
      <vt:lpstr>Cleaning: Dry Cleaning</vt:lpstr>
      <vt:lpstr>Cleaning: Washing</vt:lpstr>
      <vt:lpstr>Cleaning: Washing</vt:lpstr>
      <vt:lpstr>Rinse/Dry</vt:lpstr>
      <vt:lpstr>Disinfection</vt:lpstr>
      <vt:lpstr>Downtime</vt:lpstr>
      <vt:lpstr>Assessment and Planning</vt:lpstr>
      <vt:lpstr>Site Selection</vt:lpstr>
      <vt:lpstr>Biosecurity Work Zones</vt:lpstr>
      <vt:lpstr>Disinfectant Preparation</vt:lpstr>
      <vt:lpstr>Evaluation</vt:lpstr>
      <vt:lpstr>Safety</vt:lpstr>
      <vt:lpstr>ICS: C&amp;D Group</vt:lpstr>
      <vt:lpstr>C&amp;D Team</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 Overview</dc:title>
  <dc:subject>Just In Time Training Resources</dc:subject>
  <dc:creator>Glenda Dvorak, DVM, MPH, DACVPM</dc:creator>
  <dc:description>Developed June 2010
Reviewed by: JPMogan, DVM, L Cole, DVM,</dc:description>
  <cp:lastModifiedBy>Glenda Dvorak</cp:lastModifiedBy>
  <cp:revision>379</cp:revision>
  <cp:lastPrinted>2012-06-08T20:48:48Z</cp:lastPrinted>
  <dcterms:created xsi:type="dcterms:W3CDTF">2010-02-26T02:19:00Z</dcterms:created>
  <dcterms:modified xsi:type="dcterms:W3CDTF">2014-07-07T21:06:15Z</dcterms:modified>
  <cp:category>MSP Just-In-Time Training</cp:category>
</cp:coreProperties>
</file>