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7"/>
  </p:notesMasterIdLst>
  <p:handoutMasterIdLst>
    <p:handoutMasterId r:id="rId18"/>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3921" autoAdjust="0"/>
  </p:normalViewPr>
  <p:slideViewPr>
    <p:cSldViewPr>
      <p:cViewPr varScale="1">
        <p:scale>
          <a:sx n="49" d="100"/>
          <a:sy n="49" d="100"/>
        </p:scale>
        <p:origin x="-12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77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Cleaning and Disinfection: Equipment</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100" dirty="0"/>
              <a:t>June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2011</a:t>
            </a:r>
          </a:p>
          <a:p>
            <a:r>
              <a:rPr lang="en-US" dirty="0"/>
              <a:t>Cleaning and disinfection (C&amp;D) procedures are a crucial part of any animal health emergency response. The cleaning and disinfection of equipment used during an animal health response will be necessary to prevent the spread of pathogens to other animals, locations or response personnel. This Just-In-Time training presentation will discuss the steps needed to conduct C&amp;D of equipment used during an animal disease emergency response.</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Apply an EPA-registered disinfectant. This can be done by low pressure spraying, wiping or immersing items in solution. Ensure all areas are covered thoroughly with the solution and remain “wet” with the solution for the necessary contact time. Apply disinfectant a second time if necessary. Rinse equipment thoroughly with clean, warm water. Thorough rinsing is very important as some disinfectants may cause deterioration of rubber or corrosion of metal parts if not completely rinsed away. Allow items(s) to air-dry. Some items may be placed in the sunlight for drying and additional disinfection. Place equipment in a clean plastic bag for removal from the premises.</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621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Disinfecting electrical or electronic equipment is best achieved by fumigation in an air tight enclosure. When possible, equipment should be dismantled so all parts can be fumigated. Some electrical items may be inherently airtight, in which case they can be safely disinfected by wiping or spraying the item with disinfectant solution. Exposure to ultraviolet light may be another option for disinfecting complex equipment. Some small hand-held equipment (e.g., radios, cell phones) may be useable while protected inside plastic bags and may be placed in bags prior to entry onto the infected premises. Upon removal from the infected premises, wipe the protective plastic bag with disinfectant, followed by the body of the item, and then discard the plastic bag. If cameras are needed to record response actions, inexpensive waterproof cameras which would allow for immersion into disinfection solutions should be considered. [Photo source: Tim Smith, Iowa Department of Agriculture and Land Stewardship]</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0628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Equipment such as captive bolt guns and firearms should be considered grossly contaminated. Disinfection of these items can be difficult. Consult the euthanizing equipment manufacturer’s guidelines for cleaning and disinfecting. Some equipment (e.g., sharps, needles) used during an animal disease emergency may be considered biohazardous materials, and will need to be appropriately disinfected prior to disposal. Items should be sprayed with disinfectant, then placed in closed, leak proof containers to be autoclaved prior to disposal. Following all C&amp;D procedures on the infected premises, equipment used for C&amp;D processes (e.g., brooms, rakes, shovels, brushes, hoses, sprayers) must be cleaned and disinfected before reuse or disposed of. [Photo source: Danelle Bickett-Weddle, Iowa State University]</a:t>
            </a:r>
          </a:p>
          <a:p>
            <a:pPr defTabSz="948419">
              <a:defRPr/>
            </a:pPr>
            <a:endParaRPr lang="en-US" dirty="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262450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Safety concerns during C&amp;D of equipment items include exposure of personnel to chemical disinfectant products which can cause irritation to the skin, eyes or respiratory tract. Responders assigned to C&amp;D areas should wear appropriate PPE (e.g., gloves, goggles). Physical hazards, such as slips, trips or falls from slippery surfaces can also occur, as can injury from high pressure sprayers. [Photo source: Travis </a:t>
            </a:r>
            <a:r>
              <a:rPr lang="en-US" dirty="0" err="1"/>
              <a:t>Engelhaupt</a:t>
            </a:r>
            <a:r>
              <a:rPr lang="en-US" dirty="0"/>
              <a:t>, Iowa State University]</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12B36-4A94-4940-A5FF-BC7E653729F7}"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The disinfection of equipment used during an animal disease emergency situation will be essential. Attention to proper C&amp;D procedures will help to minimize the further spread of pathogens to additional locations, animals or personnel. </a:t>
            </a:r>
            <a:r>
              <a:rPr lang="en-US" dirty="0" smtClean="0"/>
              <a:t>Information</a:t>
            </a:r>
            <a:r>
              <a:rPr lang="en-US" baseline="0" dirty="0" smtClean="0"/>
              <a:t> in this presentation was taken from the following USDA APHIS Foreign Animal Disease Preparedness and Response Plan documents. The full version of these documents can be obtained at the FAD </a:t>
            </a:r>
            <a:r>
              <a:rPr lang="en-US" baseline="0" dirty="0" err="1" smtClean="0"/>
              <a:t>PReP</a:t>
            </a:r>
            <a:r>
              <a:rPr lang="en-US" baseline="0" dirty="0" smtClean="0"/>
              <a:t> website.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47255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4828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5312B8-5D2E-446E-8221-C6824E12AF44}" type="slidenum">
              <a:rPr lang="en-US"/>
              <a:pPr fontAlgn="base">
                <a:spcBef>
                  <a:spcPct val="0"/>
                </a:spcBef>
                <a:spcAft>
                  <a:spcPct val="0"/>
                </a:spcAft>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Equipment used for an animal disease response site can serve to transfer microorganisms to other locations and to susceptible animals. This may include any number of items used for the care, treatment, restraint or euthanasia of animals, any necropsy or sample collection equipment, or any other items that have had contact with infected animals. All of these items will require C&amp;D before being removed from the infected premises. Many of these items will be difficult to clean. If items cannot be adequately cleaned and disinfected, they should be appraised and disposed of by appropriate means. [Photo source: Danelle Bickett-Weddle, Iowa State University]</a:t>
            </a:r>
            <a:endParaRPr lang="en-US" b="0"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This slide shows a sample of some of the equipment that may be used during an animal disease response – and that will require either C&amp;D procedures prior to removal from the premises or appropriate disposal.</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196882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A small-scale C&amp;D station should be set up adjacent to or at the entrance/exit points to the infected premises. The location should be on flat terrain with an impermeable surface (e.g., plastic sheeting). This helps to prevent fluid infiltration into the soil while allowing containment of fluids and easier cleanup of the area following procedures. The area should be large enough to house the necessary C&amp;D components such as a disinfection station, water supply, and waste water containment. The station should contain equipment (e.g., tubs, scrub brushes) to aid in the removal of gross debris and application of disinfection products. If possible, a running water supply should be included. Runoff water should be contained and not allowed to drain into “clean” uncontaminated areas. [Photo source: Tim Smith, Iowa Department of Agriculture and Land Stewardship]</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48491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C&amp;D procedures, biosecurity work zones must be maintained to prevent the spread of microorganisms. As a review, the 3 work zones of a response are the Hot Zone (Exclusion Zone), the Warm Zone (Contamination Reduction Zone), and the Cold Zone (Support Zone). </a:t>
            </a:r>
          </a:p>
          <a:p>
            <a:pPr marL="177828" indent="-177828">
              <a:buFont typeface="Arial" pitchFamily="34" charset="0"/>
              <a:buChar char="•"/>
            </a:pPr>
            <a:r>
              <a:rPr lang="en-US" dirty="0"/>
              <a:t>The </a:t>
            </a:r>
            <a:r>
              <a:rPr lang="en-US" b="1" dirty="0"/>
              <a:t>Hot Zone - Exclusion Zone (EZ) </a:t>
            </a:r>
            <a:r>
              <a:rPr lang="en-US" dirty="0"/>
              <a:t>is the high-risk area where infected animals were housed and is potentially contaminated and considered unsafe. PPE must be worn. Initial decontamination and disinfection of </a:t>
            </a:r>
            <a:r>
              <a:rPr lang="en-US" dirty="0" smtClean="0"/>
              <a:t>items </a:t>
            </a:r>
            <a:r>
              <a:rPr lang="en-US" dirty="0"/>
              <a:t>begins here prior to exiting. </a:t>
            </a:r>
          </a:p>
          <a:p>
            <a:pPr marL="177828" indent="-177828">
              <a:buFont typeface="Arial" pitchFamily="34" charset="0"/>
              <a:buChar char="•"/>
            </a:pPr>
            <a:r>
              <a:rPr lang="en-US" dirty="0"/>
              <a:t>The </a:t>
            </a:r>
            <a:r>
              <a:rPr lang="en-US" b="1" dirty="0"/>
              <a:t>Warm Zone - Contamination Reduction Zone (CRZ)</a:t>
            </a:r>
            <a:r>
              <a:rPr lang="en-US" dirty="0"/>
              <a:t> is also a high risk area due to the potential of exposure to pathogens and chemical disinfectants. All personnel are required to wear full PPE. </a:t>
            </a:r>
            <a:r>
              <a:rPr lang="en-US" dirty="0" smtClean="0"/>
              <a:t>Final</a:t>
            </a:r>
            <a:r>
              <a:rPr lang="en-US" baseline="0" dirty="0" smtClean="0"/>
              <a:t> decontamination and disinfection occurs in the Decontamination Corridor of the Warm Zone-Contamination Reduction Zone (CRZ).</a:t>
            </a:r>
            <a:endParaRPr lang="en-US" dirty="0" smtClean="0"/>
          </a:p>
          <a:p>
            <a:pPr marL="177828" indent="-177828">
              <a:buFont typeface="Arial" pitchFamily="34" charset="0"/>
              <a:buChar char="•"/>
            </a:pPr>
            <a:r>
              <a:rPr lang="en-US" b="1" dirty="0" smtClean="0"/>
              <a:t>Cold </a:t>
            </a:r>
            <a:r>
              <a:rPr lang="en-US" b="1" dirty="0"/>
              <a:t>Zone - Support Zone (SZ):</a:t>
            </a:r>
            <a:r>
              <a:rPr lang="en-US" dirty="0"/>
              <a:t> This is the “cleanest” work zone with the lowest relative risk of exposure to pathogens and other hazards such as decontamination chemicals. Contaminated articles and equipment are prohibited in this area. Decontamination activities are also prohibited.</a:t>
            </a:r>
          </a:p>
          <a:p>
            <a:pPr marL="177828" indent="-177828">
              <a:buFont typeface="Arial" pitchFamily="34" charset="0"/>
              <a:buChar char="•"/>
            </a:pPr>
            <a:r>
              <a:rPr lang="en-US" dirty="0"/>
              <a:t>A </a:t>
            </a:r>
            <a:r>
              <a:rPr lang="en-US" b="1" dirty="0" err="1"/>
              <a:t>Decon</a:t>
            </a:r>
            <a:r>
              <a:rPr lang="en-US" b="1" dirty="0"/>
              <a:t> (Decontamination) Corridor</a:t>
            </a:r>
            <a:r>
              <a:rPr lang="en-US" dirty="0"/>
              <a:t> runs between the Hot Zone-Exclusion Zone and the Warm Zone-Contamination Reduction Zone. Decontamination of </a:t>
            </a:r>
            <a:r>
              <a:rPr lang="en-US" dirty="0" smtClean="0"/>
              <a:t>items </a:t>
            </a:r>
            <a:r>
              <a:rPr lang="en-US" dirty="0"/>
              <a:t>occurs along this corridor with the goal of decreasing the level of contamination as </a:t>
            </a:r>
            <a:r>
              <a:rPr lang="en-US" dirty="0" smtClean="0"/>
              <a:t>equipment is moved </a:t>
            </a:r>
            <a:r>
              <a:rPr lang="en-US" dirty="0"/>
              <a:t>toward the Cold Zone. [Graphic illustration: Andrew Kingsbury, Iowa State University]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equipment C&amp;D preparation</a:t>
            </a:r>
            <a:r>
              <a:rPr lang="en-US" baseline="0" dirty="0" smtClean="0"/>
              <a:t> by filling </a:t>
            </a:r>
            <a:r>
              <a:rPr lang="en-US" dirty="0" smtClean="0"/>
              <a:t> </a:t>
            </a:r>
            <a:r>
              <a:rPr lang="en-US" dirty="0"/>
              <a:t>(4) 2-gallon buckets of fresh warm water. Water temperatures for all buckets should not exceed a temperature greater than 110</a:t>
            </a:r>
            <a:r>
              <a:rPr lang="en-US" baseline="30000" dirty="0"/>
              <a:t>o</a:t>
            </a:r>
            <a:r>
              <a:rPr lang="en-US" dirty="0"/>
              <a:t>F. When possible, the use of running water is preferred. Add an appropriate mild </a:t>
            </a:r>
            <a:r>
              <a:rPr lang="en-US"/>
              <a:t>detergent </a:t>
            </a:r>
            <a:r>
              <a:rPr lang="en-US" smtClean="0"/>
              <a:t>or </a:t>
            </a:r>
            <a:r>
              <a:rPr lang="en-US" dirty="0"/>
              <a:t>cleaner to one of the buckets, an EPA-registered disinfectant to another. The remaining two buckets will be used for rinsing (or running water can be used for rinsing). Ensure that the selected disinfectant will not damage or corrode the equipment. Special care should be used when cleaning and disinfecting rubber equipment because many disinfectants are corrosive to rubber. Strongly consider requesting an appraisal of these items and destroying them. Maintain an Operating Log noting temperature of wash and rinse waters, detergent and disinfectant  concentrations. [Photo source: Danelle Bickett-Weddle,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43436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48419">
              <a:defRPr/>
            </a:pPr>
            <a:r>
              <a:rPr lang="en-US" dirty="0"/>
              <a:t>The preparation and application of disinfectant solutions must be in accordance with product label directions. Only EPA-registered or approved products should be used. Fresh solutions should be prepared prior to use; some disinfectant solutions may only be active for the same day of preparation. Failure to make fresh solutions may result in using a product that has reduced efficacy. The use of test kits can help to determine whether any chemical degradation of the disinfectant’s active ingredients has occurred and that diluted solutions contain the necessary amount of active ingredient. [Photo source: Top: Carla Huston, Mississippi State University; Bottom: Teresa Robinson, USDA]</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77ADA-EB6C-4BB4-995B-9C16832BAA7E}"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551FF-AE77-4C95-8B29-C9C6F920D093}" type="slidenum">
              <a:rPr lang="en-US"/>
              <a:pPr fontAlgn="base">
                <a:spcBef>
                  <a:spcPct val="0"/>
                </a:spcBef>
                <a:spcAft>
                  <a:spcPct val="0"/>
                </a:spcAft>
              </a:pPr>
              <a:t>8</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8280">
              <a:spcBef>
                <a:spcPct val="0"/>
              </a:spcBef>
              <a:defRPr/>
            </a:pPr>
            <a:r>
              <a:rPr lang="en-US" dirty="0"/>
              <a:t>The cleaning and disinfection of equipment should be carried out in a systematic manner to ensure proper disinfection. The basic C&amp;D protocol, regardless of item involves a cleaning step, which includes dry cleaning and a thorough wash and rinse, and when possible, complete drying. This is followed by a disinfection step, which includes disinfectant application, appropriate contact time, followed by rinsing and drying. </a:t>
            </a:r>
            <a:r>
              <a:rPr lang="en-US" dirty="0" smtClean="0">
                <a:latin typeface="Arial" charset="0"/>
                <a:cs typeface="Arial" charset="0"/>
              </a:rPr>
              <a:t>[Graphic illustration</a:t>
            </a:r>
            <a:r>
              <a:rPr lang="en-US" baseline="0" dirty="0" smtClean="0">
                <a:latin typeface="Arial" charset="0"/>
                <a:cs typeface="Arial" charset="0"/>
              </a:rPr>
              <a:t>: Andrew Kingsbury, Iowa State University]</a:t>
            </a:r>
            <a:endParaRPr lang="en-US"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the equipment C&amp;D procedure in the Hot Zone by dry brushing the equipment to remove the gross contamination. Enter the Decontamination Corridor. Wash items with a detergent solution to further remove organic debris. Rinse items thoroughly with clean, warm water.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98246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Cleaning and Disinfection: Equipment</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Cleaning and Disinfection: Equipment</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Equipment</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adprep.lmi.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Cleaning and Disinfection</a:t>
            </a:r>
            <a:endParaRPr lang="en-US" dirty="0"/>
          </a:p>
        </p:txBody>
      </p:sp>
      <p:sp>
        <p:nvSpPr>
          <p:cNvPr id="3075" name="Rectangle 3"/>
          <p:cNvSpPr>
            <a:spLocks noGrp="1" noChangeArrowheads="1"/>
          </p:cNvSpPr>
          <p:nvPr>
            <p:ph type="subTitle" idx="1"/>
          </p:nvPr>
        </p:nvSpPr>
        <p:spPr/>
        <p:txBody>
          <a:bodyPr/>
          <a:lstStyle/>
          <a:p>
            <a:r>
              <a:rPr lang="en-US" dirty="0" smtClean="0"/>
              <a:t>Equipment</a:t>
            </a:r>
            <a:endParaRPr lang="en-US" dirty="0"/>
          </a:p>
        </p:txBody>
      </p:sp>
    </p:spTree>
    <p:extLst>
      <p:ext uri="{BB962C8B-B14F-4D97-AF65-F5344CB8AC3E}">
        <p14:creationId xmlns:p14="http://schemas.microsoft.com/office/powerpoint/2010/main" val="2748741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a:t>
            </a:r>
            <a:endParaRPr lang="en-US" dirty="0"/>
          </a:p>
        </p:txBody>
      </p:sp>
      <p:sp>
        <p:nvSpPr>
          <p:cNvPr id="3" name="Content Placeholder 2"/>
          <p:cNvSpPr>
            <a:spLocks noGrp="1"/>
          </p:cNvSpPr>
          <p:nvPr>
            <p:ph idx="1"/>
          </p:nvPr>
        </p:nvSpPr>
        <p:spPr/>
        <p:txBody>
          <a:bodyPr/>
          <a:lstStyle/>
          <a:p>
            <a:r>
              <a:rPr lang="en-US" dirty="0"/>
              <a:t>Apply EPA-registered </a:t>
            </a:r>
            <a:r>
              <a:rPr lang="en-US" dirty="0" smtClean="0"/>
              <a:t>disinfectant</a:t>
            </a:r>
            <a:endParaRPr lang="en-US" dirty="0"/>
          </a:p>
          <a:p>
            <a:pPr lvl="1"/>
            <a:r>
              <a:rPr lang="en-US" dirty="0"/>
              <a:t>Allow appropriate contact </a:t>
            </a:r>
            <a:r>
              <a:rPr lang="en-US" dirty="0" smtClean="0"/>
              <a:t>time</a:t>
            </a:r>
          </a:p>
          <a:p>
            <a:pPr lvl="1"/>
            <a:r>
              <a:rPr lang="en-US" dirty="0" smtClean="0"/>
              <a:t>Must remain “wet”</a:t>
            </a:r>
          </a:p>
          <a:p>
            <a:r>
              <a:rPr lang="en-US" dirty="0" smtClean="0"/>
              <a:t>Rinse with clean, warm water</a:t>
            </a:r>
            <a:endParaRPr lang="en-US" dirty="0"/>
          </a:p>
          <a:p>
            <a:r>
              <a:rPr lang="en-US" dirty="0" smtClean="0"/>
              <a:t>Allow to air-dry or place in sunlight</a:t>
            </a:r>
          </a:p>
          <a:p>
            <a:r>
              <a:rPr lang="en-US" dirty="0" smtClean="0"/>
              <a:t>Place in clean plastic bag for removal</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spTree>
    <p:extLst>
      <p:ext uri="{BB962C8B-B14F-4D97-AF65-F5344CB8AC3E}">
        <p14:creationId xmlns:p14="http://schemas.microsoft.com/office/powerpoint/2010/main" val="170780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a:t>
            </a:r>
            <a:endParaRPr lang="en-US" dirty="0"/>
          </a:p>
        </p:txBody>
      </p:sp>
      <p:sp>
        <p:nvSpPr>
          <p:cNvPr id="3" name="Content Placeholder 2"/>
          <p:cNvSpPr>
            <a:spLocks noGrp="1"/>
          </p:cNvSpPr>
          <p:nvPr>
            <p:ph idx="1"/>
          </p:nvPr>
        </p:nvSpPr>
        <p:spPr/>
        <p:txBody>
          <a:bodyPr>
            <a:normAutofit lnSpcReduction="10000"/>
          </a:bodyPr>
          <a:lstStyle/>
          <a:p>
            <a:r>
              <a:rPr lang="en-US" dirty="0" smtClean="0"/>
              <a:t>Best done by fumigation</a:t>
            </a:r>
          </a:p>
          <a:p>
            <a:pPr lvl="1"/>
            <a:r>
              <a:rPr lang="en-US" dirty="0" smtClean="0"/>
              <a:t>Requires air-tight enclosure</a:t>
            </a:r>
          </a:p>
          <a:p>
            <a:r>
              <a:rPr lang="en-US" dirty="0" smtClean="0"/>
              <a:t>If item is sealed, </a:t>
            </a:r>
          </a:p>
          <a:p>
            <a:pPr lvl="1"/>
            <a:r>
              <a:rPr lang="en-US" dirty="0" smtClean="0"/>
              <a:t>Disinfect by wiping or spraying</a:t>
            </a:r>
          </a:p>
          <a:p>
            <a:pPr lvl="1"/>
            <a:r>
              <a:rPr lang="en-US" dirty="0" smtClean="0"/>
              <a:t>Ultraviolet light exposure</a:t>
            </a:r>
          </a:p>
          <a:p>
            <a:r>
              <a:rPr lang="en-US" dirty="0" smtClean="0"/>
              <a:t>Place in plastic bag before entry</a:t>
            </a:r>
          </a:p>
          <a:p>
            <a:pPr lvl="1"/>
            <a:r>
              <a:rPr lang="en-US" dirty="0" smtClean="0"/>
              <a:t>Wipe bag and item with disinfectant upon exit</a:t>
            </a:r>
          </a:p>
          <a:p>
            <a:r>
              <a:rPr lang="en-US" dirty="0" smtClean="0"/>
              <a:t>Use waterproof cameras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pic>
        <p:nvPicPr>
          <p:cNvPr id="6" name="Picture 5" descr="FAD Samples 01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86600" y="1600199"/>
            <a:ext cx="1628775" cy="2185711"/>
          </a:xfrm>
          <a:prstGeom prst="rect">
            <a:avLst/>
          </a:prstGeom>
          <a:solidFill>
            <a:srgbClr val="F26336"/>
          </a:solidFill>
          <a:ln w="28575">
            <a:solidFill>
              <a:srgbClr val="F26336"/>
            </a:solidFill>
            <a:miter lim="800000"/>
            <a:headEnd/>
            <a:tailEnd/>
          </a:ln>
          <a:extLst/>
        </p:spPr>
      </p:pic>
    </p:spTree>
    <p:extLst>
      <p:ext uri="{BB962C8B-B14F-4D97-AF65-F5344CB8AC3E}">
        <p14:creationId xmlns:p14="http://schemas.microsoft.com/office/powerpoint/2010/main" val="236993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Equipment</a:t>
            </a:r>
            <a:endParaRPr lang="en-US" dirty="0"/>
          </a:p>
        </p:txBody>
      </p:sp>
      <p:sp>
        <p:nvSpPr>
          <p:cNvPr id="3" name="Content Placeholder 2"/>
          <p:cNvSpPr>
            <a:spLocks noGrp="1"/>
          </p:cNvSpPr>
          <p:nvPr>
            <p:ph idx="1"/>
          </p:nvPr>
        </p:nvSpPr>
        <p:spPr/>
        <p:txBody>
          <a:bodyPr>
            <a:normAutofit/>
          </a:bodyPr>
          <a:lstStyle/>
          <a:p>
            <a:r>
              <a:rPr lang="en-US" dirty="0" smtClean="0"/>
              <a:t>Euthanizing Equipment</a:t>
            </a:r>
          </a:p>
          <a:p>
            <a:pPr lvl="1"/>
            <a:r>
              <a:rPr lang="en-US" dirty="0" smtClean="0"/>
              <a:t>Captive bolt guns</a:t>
            </a:r>
          </a:p>
          <a:p>
            <a:r>
              <a:rPr lang="en-US" dirty="0" smtClean="0"/>
              <a:t>Biohazard Materials</a:t>
            </a:r>
          </a:p>
          <a:p>
            <a:pPr lvl="1"/>
            <a:r>
              <a:rPr lang="en-US" dirty="0" smtClean="0"/>
              <a:t>Scalpels for necropsy</a:t>
            </a:r>
          </a:p>
          <a:p>
            <a:pPr lvl="1"/>
            <a:r>
              <a:rPr lang="en-US" dirty="0" smtClean="0"/>
              <a:t>Needles </a:t>
            </a:r>
          </a:p>
          <a:p>
            <a:pPr lvl="1"/>
            <a:r>
              <a:rPr lang="en-US" dirty="0" smtClean="0"/>
              <a:t>Autoclave containers</a:t>
            </a:r>
            <a:r>
              <a:rPr lang="en-US" dirty="0"/>
              <a:t>	</a:t>
            </a:r>
            <a:endParaRPr lang="en-US" dirty="0" smtClean="0"/>
          </a:p>
          <a:p>
            <a:r>
              <a:rPr lang="en-US" dirty="0" smtClean="0"/>
              <a:t>C&amp;D Equipment</a:t>
            </a:r>
          </a:p>
          <a:p>
            <a:pPr lvl="1"/>
            <a:r>
              <a:rPr lang="en-US" dirty="0" smtClean="0"/>
              <a:t>Brooms, shovels, brushes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pic>
        <p:nvPicPr>
          <p:cNvPr id="6" name="Picture 2" descr="C:\Documents and Settings\gdvorak\My Documents\CFSPH\MSP HSEMD Preparedness Projects\JIT Training\2-Health and Safety_D Taylor\Graphics\Potential Photos\IMG_0350.JPG"/>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rot="16200000">
            <a:off x="6305550" y="3947899"/>
            <a:ext cx="2857500" cy="1905000"/>
          </a:xfrm>
          <a:prstGeom prst="rect">
            <a:avLst/>
          </a:prstGeom>
          <a:solidFill>
            <a:srgbClr val="F26336"/>
          </a:solidFill>
          <a:ln w="28575">
            <a:solidFill>
              <a:srgbClr val="F26336"/>
            </a:solidFill>
          </a:ln>
        </p:spPr>
      </p:pic>
      <p:pic>
        <p:nvPicPr>
          <p:cNvPr id="3074" name="Picture 2" descr="H:\CFSPH\MSP Just-In-Time\02-Working Files\5-CleaningDisinfection-Breakouts\Photos\SyringesNeedlesTubesSharps_DBW.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9936" y="1524000"/>
            <a:ext cx="2596864" cy="1947648"/>
          </a:xfrm>
          <a:prstGeom prst="rect">
            <a:avLst/>
          </a:prstGeom>
          <a:solidFill>
            <a:srgbClr val="F26336"/>
          </a:solidFill>
          <a:ln w="28575">
            <a:solidFill>
              <a:srgbClr val="F26336"/>
            </a:solidFill>
          </a:ln>
        </p:spPr>
      </p:pic>
    </p:spTree>
    <p:extLst>
      <p:ext uri="{BB962C8B-B14F-4D97-AF65-F5344CB8AC3E}">
        <p14:creationId xmlns:p14="http://schemas.microsoft.com/office/powerpoint/2010/main" val="928144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45059" name="Content Placeholder 2"/>
          <p:cNvSpPr>
            <a:spLocks noGrp="1"/>
          </p:cNvSpPr>
          <p:nvPr>
            <p:ph idx="1"/>
          </p:nvPr>
        </p:nvSpPr>
        <p:spPr>
          <a:xfrm>
            <a:off x="457200" y="1600200"/>
            <a:ext cx="8229600" cy="4800600"/>
          </a:xfrm>
        </p:spPr>
        <p:txBody>
          <a:bodyPr>
            <a:normAutofit/>
          </a:bodyPr>
          <a:lstStyle/>
          <a:p>
            <a:r>
              <a:rPr lang="en-US" dirty="0" smtClean="0"/>
              <a:t>Chemical Hazards</a:t>
            </a:r>
          </a:p>
          <a:p>
            <a:pPr lvl="1"/>
            <a:r>
              <a:rPr lang="en-US" dirty="0" smtClean="0"/>
              <a:t>Skin, eye, </a:t>
            </a:r>
            <a:br>
              <a:rPr lang="en-US" dirty="0" smtClean="0"/>
            </a:br>
            <a:r>
              <a:rPr lang="en-US" dirty="0" smtClean="0"/>
              <a:t>respiratory </a:t>
            </a:r>
            <a:br>
              <a:rPr lang="en-US" dirty="0" smtClean="0"/>
            </a:br>
            <a:r>
              <a:rPr lang="en-US" dirty="0" smtClean="0"/>
              <a:t>irritation</a:t>
            </a:r>
          </a:p>
          <a:p>
            <a:r>
              <a:rPr lang="en-US" dirty="0" smtClean="0"/>
              <a:t>Physical Hazards</a:t>
            </a:r>
          </a:p>
          <a:p>
            <a:pPr lvl="1"/>
            <a:r>
              <a:rPr lang="en-US" dirty="0" smtClean="0"/>
              <a:t>Slips, trips, falls</a:t>
            </a:r>
          </a:p>
          <a:p>
            <a:pPr lvl="1"/>
            <a:r>
              <a:rPr lang="en-US" dirty="0" smtClean="0"/>
              <a:t>High pressure sprayer</a:t>
            </a:r>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Equipment</a:t>
            </a:r>
            <a:endParaRPr lang="en-US" dirty="0"/>
          </a:p>
        </p:txBody>
      </p:sp>
      <p:pic>
        <p:nvPicPr>
          <p:cNvPr id="10" name="Picture 1" descr="\\ITSCS028\cfsph$\groups\CFSPH\Vet Accred\CourseDevelopment\PPE\Assets\ppe_0060_080219_goggl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86574" y="1600200"/>
            <a:ext cx="3412736" cy="2819400"/>
          </a:xfrm>
          <a:prstGeom prst="rect">
            <a:avLst/>
          </a:prstGeom>
          <a:solidFill>
            <a:srgbClr val="F26336"/>
          </a:solidFill>
          <a:ln w="28575">
            <a:solidFill>
              <a:srgbClr val="F26336"/>
            </a:solidFill>
          </a:ln>
        </p:spPr>
      </p:pic>
    </p:spTree>
    <p:extLst>
      <p:ext uri="{BB962C8B-B14F-4D97-AF65-F5344CB8AC3E}">
        <p14:creationId xmlns:p14="http://schemas.microsoft.com/office/powerpoint/2010/main" val="2113686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u="sng" dirty="0">
                <a:hlinkClick r:id="rId3"/>
              </a:rPr>
              <a:t>https://fadprep.lmi.org</a:t>
            </a:r>
            <a:endParaRPr lang="en-US" dirty="0" smtClean="0"/>
          </a:p>
          <a:p>
            <a:pPr>
              <a:lnSpc>
                <a:spcPct val="110000"/>
              </a:lnSpc>
              <a:spcBef>
                <a:spcPts val="600"/>
              </a:spcBef>
            </a:pPr>
            <a:r>
              <a:rPr lang="en-US" sz="2600" dirty="0" smtClean="0"/>
              <a:t>USDA </a:t>
            </a:r>
            <a:r>
              <a:rPr lang="en-US" sz="2600" dirty="0"/>
              <a:t>APHIS. FAD </a:t>
            </a:r>
            <a:r>
              <a:rPr lang="en-US" sz="2600" dirty="0" err="1"/>
              <a:t>PReP</a:t>
            </a:r>
            <a:r>
              <a:rPr lang="en-US" sz="2600" dirty="0"/>
              <a:t> </a:t>
            </a:r>
            <a:r>
              <a:rPr lang="en-US" sz="2600" dirty="0" smtClean="0"/>
              <a:t>NAHEMS</a:t>
            </a:r>
          </a:p>
          <a:p>
            <a:pPr lvl="1">
              <a:lnSpc>
                <a:spcPct val="110000"/>
              </a:lnSpc>
              <a:spcBef>
                <a:spcPts val="600"/>
              </a:spcBef>
            </a:pPr>
            <a:r>
              <a:rPr lang="en-US" sz="2200" dirty="0" smtClean="0"/>
              <a:t>Highly </a:t>
            </a:r>
            <a:r>
              <a:rPr lang="en-US" sz="2200" dirty="0"/>
              <a:t>Pathogenic Avian Influenza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Foot-And-Mouth </a:t>
            </a:r>
            <a:r>
              <a:rPr lang="en-US" sz="2200" dirty="0"/>
              <a:t>Disease.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NAHEMS </a:t>
            </a:r>
            <a:r>
              <a:rPr lang="en-US" sz="2200" dirty="0"/>
              <a:t>Guidelines: Cleaning and Disinfection. June 2011.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Equipment</a:t>
            </a:r>
            <a:endParaRPr lang="en-US" dirty="0"/>
          </a:p>
        </p:txBody>
      </p:sp>
    </p:spTree>
    <p:extLst>
      <p:ext uri="{BB962C8B-B14F-4D97-AF65-F5344CB8AC3E}">
        <p14:creationId xmlns:p14="http://schemas.microsoft.com/office/powerpoint/2010/main" val="114832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5729856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Equipment</a:t>
            </a:r>
            <a:endParaRPr lang="en-US" dirty="0"/>
          </a:p>
        </p:txBody>
      </p:sp>
      <p:sp>
        <p:nvSpPr>
          <p:cNvPr id="17411" name="Rectangle 3"/>
          <p:cNvSpPr>
            <a:spLocks noGrp="1" noChangeAspect="1" noChangeArrowheads="1"/>
          </p:cNvSpPr>
          <p:nvPr>
            <p:ph idx="1"/>
          </p:nvPr>
        </p:nvSpPr>
        <p:spPr>
          <a:xfrm>
            <a:off x="457200" y="1600200"/>
            <a:ext cx="5562600" cy="4648200"/>
          </a:xfrm>
        </p:spPr>
        <p:txBody>
          <a:bodyPr>
            <a:normAutofit/>
          </a:bodyPr>
          <a:lstStyle/>
          <a:p>
            <a:r>
              <a:rPr lang="en-US" dirty="0" smtClean="0"/>
              <a:t>Items for care, treatment, restraint, response activities</a:t>
            </a:r>
          </a:p>
          <a:p>
            <a:r>
              <a:rPr lang="en-US" dirty="0" smtClean="0"/>
              <a:t>Anything in contact </a:t>
            </a:r>
            <a:br>
              <a:rPr lang="en-US" dirty="0" smtClean="0"/>
            </a:br>
            <a:r>
              <a:rPr lang="en-US" dirty="0" smtClean="0"/>
              <a:t>with infected animals</a:t>
            </a:r>
          </a:p>
          <a:p>
            <a:r>
              <a:rPr lang="en-US" dirty="0" smtClean="0"/>
              <a:t>Clean and disinfect</a:t>
            </a:r>
            <a:br>
              <a:rPr lang="en-US" dirty="0" smtClean="0"/>
            </a:br>
            <a:r>
              <a:rPr lang="en-US" dirty="0" smtClean="0"/>
              <a:t>OR</a:t>
            </a:r>
            <a:br>
              <a:rPr lang="en-US" dirty="0" smtClean="0"/>
            </a:br>
            <a:r>
              <a:rPr lang="en-US" dirty="0" smtClean="0"/>
              <a:t>appraise and dispose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Cleaning and Disinfection: Equipment</a:t>
            </a:r>
            <a:endParaRPr lang="en-US" dirty="0"/>
          </a:p>
        </p:txBody>
      </p:sp>
      <p:pic>
        <p:nvPicPr>
          <p:cNvPr id="2" name="Picture 2" descr="H:\CFSPH\Communal Files\Photo Library\Fomites\Livestock chut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6324600" y="4235471"/>
            <a:ext cx="2377440" cy="2132342"/>
          </a:xfrm>
          <a:prstGeom prst="rect">
            <a:avLst/>
          </a:prstGeom>
          <a:solidFill>
            <a:srgbClr val="F26336"/>
          </a:solidFill>
          <a:ln w="28575">
            <a:solidFill>
              <a:srgbClr val="F26336"/>
            </a:solidFill>
          </a:ln>
        </p:spPr>
      </p:pic>
      <p:pic>
        <p:nvPicPr>
          <p:cNvPr id="1026" name="Picture 2" descr="C:\Users\gdvorak\Documents\CFSPH\NAHEMS Project\Guideline_C&amp;D\Graphic Ideas\For Module\From H drive\DSC00844_DB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316167" y="1862934"/>
            <a:ext cx="2711472" cy="2033604"/>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378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6" name="Content Placeholder 5"/>
          <p:cNvSpPr>
            <a:spLocks noGrp="1"/>
          </p:cNvSpPr>
          <p:nvPr>
            <p:ph sz="half" idx="1"/>
          </p:nvPr>
        </p:nvSpPr>
        <p:spPr/>
        <p:txBody>
          <a:bodyPr/>
          <a:lstStyle/>
          <a:p>
            <a:r>
              <a:rPr lang="en-US" dirty="0" smtClean="0"/>
              <a:t>Necropsy</a:t>
            </a:r>
          </a:p>
          <a:p>
            <a:pPr lvl="1"/>
            <a:r>
              <a:rPr lang="en-US" dirty="0" smtClean="0"/>
              <a:t>Markers, cut-proof gloves, pencils or pens, cooler, clipboard, tweezers, hemostats</a:t>
            </a:r>
          </a:p>
          <a:p>
            <a:r>
              <a:rPr lang="en-US" dirty="0" smtClean="0"/>
              <a:t>Restraining tools</a:t>
            </a:r>
          </a:p>
          <a:p>
            <a:pPr lvl="1"/>
            <a:r>
              <a:rPr lang="en-US" dirty="0" smtClean="0"/>
              <a:t>Rope, snares, halters	</a:t>
            </a:r>
          </a:p>
        </p:txBody>
      </p:sp>
      <p:sp>
        <p:nvSpPr>
          <p:cNvPr id="7" name="Content Placeholder 6"/>
          <p:cNvSpPr>
            <a:spLocks noGrp="1"/>
          </p:cNvSpPr>
          <p:nvPr>
            <p:ph sz="half" idx="2"/>
          </p:nvPr>
        </p:nvSpPr>
        <p:spPr/>
        <p:txBody>
          <a:bodyPr/>
          <a:lstStyle/>
          <a:p>
            <a:r>
              <a:rPr lang="en-US" dirty="0" smtClean="0"/>
              <a:t>Clinical Supplies</a:t>
            </a:r>
          </a:p>
          <a:p>
            <a:pPr lvl="1"/>
            <a:r>
              <a:rPr lang="en-US" dirty="0" smtClean="0"/>
              <a:t>Thermometer, stethoscope, blood collection equipment</a:t>
            </a:r>
          </a:p>
          <a:p>
            <a:r>
              <a:rPr lang="en-US" dirty="0" smtClean="0"/>
              <a:t>C&amp;D Equipment</a:t>
            </a:r>
          </a:p>
          <a:p>
            <a:pPr lvl="1"/>
            <a:r>
              <a:rPr lang="en-US" dirty="0" smtClean="0"/>
              <a:t>Brushes, buckets, shovels, brooms</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spTree>
    <p:extLst>
      <p:ext uri="{BB962C8B-B14F-4D97-AF65-F5344CB8AC3E}">
        <p14:creationId xmlns:p14="http://schemas.microsoft.com/office/powerpoint/2010/main" val="348037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Selection</a:t>
            </a:r>
            <a:endParaRPr lang="en-US" dirty="0"/>
          </a:p>
        </p:txBody>
      </p:sp>
      <p:sp>
        <p:nvSpPr>
          <p:cNvPr id="3" name="Content Placeholder 2"/>
          <p:cNvSpPr>
            <a:spLocks noGrp="1"/>
          </p:cNvSpPr>
          <p:nvPr>
            <p:ph idx="1"/>
          </p:nvPr>
        </p:nvSpPr>
        <p:spPr/>
        <p:txBody>
          <a:bodyPr/>
          <a:lstStyle/>
          <a:p>
            <a:r>
              <a:rPr lang="en-US" dirty="0"/>
              <a:t>Adjacent to entrance</a:t>
            </a:r>
          </a:p>
          <a:p>
            <a:r>
              <a:rPr lang="en-US" dirty="0"/>
              <a:t>Flat terrain</a:t>
            </a:r>
          </a:p>
          <a:p>
            <a:r>
              <a:rPr lang="en-US" dirty="0"/>
              <a:t>Impermeable surface</a:t>
            </a:r>
          </a:p>
          <a:p>
            <a:r>
              <a:rPr lang="en-US" dirty="0"/>
              <a:t>House components</a:t>
            </a:r>
          </a:p>
          <a:p>
            <a:pPr lvl="1"/>
            <a:r>
              <a:rPr lang="en-US" dirty="0"/>
              <a:t>C&amp;D equipment</a:t>
            </a:r>
          </a:p>
          <a:p>
            <a:pPr lvl="1"/>
            <a:r>
              <a:rPr lang="en-US" dirty="0"/>
              <a:t>Water supply</a:t>
            </a:r>
          </a:p>
          <a:p>
            <a:pPr lvl="1"/>
            <a:r>
              <a:rPr lang="en-US" dirty="0"/>
              <a:t>Waste water </a:t>
            </a:r>
            <a:r>
              <a:rPr lang="en-US" dirty="0" smtClean="0"/>
              <a:t>containment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pic>
        <p:nvPicPr>
          <p:cNvPr id="8" name="Picture 7" descr="4 Removal of PP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24327" y="1676401"/>
            <a:ext cx="2762472" cy="3276599"/>
          </a:xfrm>
          <a:prstGeom prst="rect">
            <a:avLst/>
          </a:prstGeom>
          <a:solidFill>
            <a:srgbClr val="F26336"/>
          </a:solidFill>
          <a:ln w="28575">
            <a:solidFill>
              <a:srgbClr val="F26336"/>
            </a:solidFill>
            <a:miter lim="800000"/>
            <a:headEnd/>
            <a:tailEnd/>
          </a:ln>
          <a:extLst/>
        </p:spPr>
      </p:pic>
    </p:spTree>
    <p:extLst>
      <p:ext uri="{BB962C8B-B14F-4D97-AF65-F5344CB8AC3E}">
        <p14:creationId xmlns:p14="http://schemas.microsoft.com/office/powerpoint/2010/main" val="386715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Equipment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t="6897" b="6897"/>
          <a:stretch>
            <a:fillRect/>
          </a:stretch>
        </p:blipFill>
        <p:spPr bwMode="auto">
          <a:xfrm>
            <a:off x="503420" y="2057400"/>
            <a:ext cx="8207829" cy="3810000"/>
          </a:xfrm>
          <a:prstGeom prst="rect">
            <a:avLst/>
          </a:prstGeom>
          <a:solidFill>
            <a:srgbClr val="F26336"/>
          </a:solidFill>
          <a:ln w="28575">
            <a:solidFill>
              <a:srgbClr val="F26336"/>
            </a:solidFill>
            <a:miter lim="800000"/>
            <a:headEnd/>
            <a:tailEnd/>
          </a:ln>
          <a:effectLst/>
        </p:spPr>
      </p:pic>
    </p:spTree>
    <p:extLst>
      <p:ext uri="{BB962C8B-B14F-4D97-AF65-F5344CB8AC3E}">
        <p14:creationId xmlns:p14="http://schemas.microsoft.com/office/powerpoint/2010/main" val="692477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lstStyle/>
          <a:p>
            <a:pPr lvl="0"/>
            <a:r>
              <a:rPr lang="en-US" dirty="0">
                <a:latin typeface="Arial" pitchFamily="34" charset="0"/>
                <a:cs typeface="Arial" pitchFamily="34" charset="0"/>
              </a:rPr>
              <a:t>Prepare (4) buckets of fresh warm water</a:t>
            </a:r>
          </a:p>
          <a:p>
            <a:pPr marL="971550" lvl="1" indent="-514350">
              <a:buFont typeface="+mj-lt"/>
              <a:buAutoNum type="arabicPeriod"/>
            </a:pPr>
            <a:r>
              <a:rPr lang="en-US" dirty="0">
                <a:latin typeface="Arial" pitchFamily="34" charset="0"/>
                <a:cs typeface="Arial" pitchFamily="34" charset="0"/>
              </a:rPr>
              <a:t>Add mild detergent/cleaner</a:t>
            </a:r>
          </a:p>
          <a:p>
            <a:pPr marL="971550" lvl="1" indent="-514350">
              <a:buFont typeface="+mj-lt"/>
              <a:buAutoNum type="arabicPeriod"/>
            </a:pPr>
            <a:r>
              <a:rPr lang="en-US" dirty="0">
                <a:latin typeface="Arial" pitchFamily="34" charset="0"/>
                <a:cs typeface="Arial" pitchFamily="34" charset="0"/>
              </a:rPr>
              <a:t>Rinse water</a:t>
            </a:r>
          </a:p>
          <a:p>
            <a:pPr marL="971550" lvl="1" indent="-514350">
              <a:buFont typeface="+mj-lt"/>
              <a:buAutoNum type="arabicPeriod"/>
            </a:pPr>
            <a:r>
              <a:rPr lang="en-US" dirty="0">
                <a:latin typeface="Arial" pitchFamily="34" charset="0"/>
                <a:cs typeface="Arial" pitchFamily="34" charset="0"/>
              </a:rPr>
              <a:t>Add EPA-registered disinfectant</a:t>
            </a:r>
          </a:p>
          <a:p>
            <a:pPr marL="971550" lvl="1" indent="-514350">
              <a:buFont typeface="+mj-lt"/>
              <a:buAutoNum type="arabicPeriod"/>
            </a:pPr>
            <a:r>
              <a:rPr lang="en-US" dirty="0">
                <a:latin typeface="Arial" pitchFamily="34" charset="0"/>
                <a:cs typeface="Arial" pitchFamily="34" charset="0"/>
              </a:rPr>
              <a:t>Rinse water</a:t>
            </a:r>
          </a:p>
          <a:p>
            <a:r>
              <a:rPr lang="en-US" dirty="0">
                <a:latin typeface="Arial" pitchFamily="34" charset="0"/>
                <a:cs typeface="Arial" pitchFamily="34" charset="0"/>
              </a:rPr>
              <a:t>Water temperature</a:t>
            </a:r>
            <a:br>
              <a:rPr lang="en-US" dirty="0">
                <a:latin typeface="Arial" pitchFamily="34" charset="0"/>
                <a:cs typeface="Arial" pitchFamily="34" charset="0"/>
              </a:rPr>
            </a:br>
            <a:r>
              <a:rPr lang="en-US" dirty="0">
                <a:latin typeface="Arial" pitchFamily="34" charset="0"/>
                <a:cs typeface="Arial" pitchFamily="34" charset="0"/>
              </a:rPr>
              <a:t>no greater than 110</a:t>
            </a:r>
            <a:r>
              <a:rPr lang="en-US" baseline="30000" dirty="0">
                <a:latin typeface="Arial" pitchFamily="34" charset="0"/>
                <a:cs typeface="Arial" pitchFamily="34" charset="0"/>
              </a:rPr>
              <a:t>o</a:t>
            </a:r>
            <a:r>
              <a:rPr lang="en-US" dirty="0">
                <a:latin typeface="Arial" pitchFamily="34" charset="0"/>
                <a:cs typeface="Arial" pitchFamily="34" charset="0"/>
              </a:rPr>
              <a:t>F</a:t>
            </a:r>
          </a:p>
          <a:p>
            <a:r>
              <a:rPr lang="en-US" dirty="0">
                <a:latin typeface="Arial" pitchFamily="34" charset="0"/>
                <a:cs typeface="Arial" pitchFamily="34" charset="0"/>
              </a:rPr>
              <a:t>Running water is </a:t>
            </a:r>
            <a:r>
              <a:rPr lang="en-US" dirty="0" smtClean="0">
                <a:latin typeface="Arial" pitchFamily="34" charset="0"/>
                <a:cs typeface="Arial" pitchFamily="34" charset="0"/>
              </a:rPr>
              <a:t>preferred</a:t>
            </a:r>
            <a:endParaRPr lang="en-US" dirty="0">
              <a:latin typeface="Arial" pitchFamily="34" charset="0"/>
              <a:cs typeface="Arial" pitchFamily="34" charset="0"/>
            </a:endParaRP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pic>
        <p:nvPicPr>
          <p:cNvPr id="6" name="Picture 2" descr="H:\CFSPH\MSP Just-In-Time\02-Working Files\5-CleaningDisinfection-Breakouts\Photos\BootWashCalfBarn_DBW (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7400" y="3780773"/>
            <a:ext cx="2756968" cy="2467627"/>
          </a:xfrm>
          <a:prstGeom prst="rect">
            <a:avLst/>
          </a:prstGeom>
          <a:solidFill>
            <a:srgbClr val="F26336"/>
          </a:solidFill>
          <a:ln w="28575">
            <a:solidFill>
              <a:srgbClr val="F26336"/>
            </a:solidFill>
          </a:ln>
          <a:extLst/>
        </p:spPr>
      </p:pic>
    </p:spTree>
    <p:extLst>
      <p:ext uri="{BB962C8B-B14F-4D97-AF65-F5344CB8AC3E}">
        <p14:creationId xmlns:p14="http://schemas.microsoft.com/office/powerpoint/2010/main" val="2089349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Disinfectant Preparation</a:t>
            </a:r>
            <a:endParaRPr lang="en-US" dirty="0"/>
          </a:p>
        </p:txBody>
      </p:sp>
      <p:sp>
        <p:nvSpPr>
          <p:cNvPr id="34819" name="Content Placeholder 2"/>
          <p:cNvSpPr>
            <a:spLocks noGrp="1"/>
          </p:cNvSpPr>
          <p:nvPr>
            <p:ph idx="1"/>
          </p:nvPr>
        </p:nvSpPr>
        <p:spPr>
          <a:xfrm>
            <a:off x="457200" y="1600200"/>
            <a:ext cx="5486400" cy="4648200"/>
          </a:xfrm>
        </p:spPr>
        <p:txBody>
          <a:bodyPr>
            <a:normAutofit lnSpcReduction="10000"/>
          </a:bodyPr>
          <a:lstStyle/>
          <a:p>
            <a:r>
              <a:rPr lang="en-US" dirty="0"/>
              <a:t>Use according to product label </a:t>
            </a:r>
          </a:p>
          <a:p>
            <a:r>
              <a:rPr lang="en-US" dirty="0"/>
              <a:t>Only EPA-registered or approved products</a:t>
            </a:r>
          </a:p>
          <a:p>
            <a:r>
              <a:rPr lang="en-US" dirty="0"/>
              <a:t>Prepare fresh solutions</a:t>
            </a:r>
          </a:p>
          <a:p>
            <a:pPr lvl="1"/>
            <a:r>
              <a:rPr lang="en-US" dirty="0"/>
              <a:t>Old solutions may have reduced efficacy</a:t>
            </a:r>
          </a:p>
          <a:p>
            <a:r>
              <a:rPr lang="en-US" dirty="0"/>
              <a:t>Test kits can help check concentration</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Equipment</a:t>
            </a:r>
            <a:endParaRPr lang="en-US" dirty="0"/>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4255" b="4066"/>
          <a:stretch/>
        </p:blipFill>
        <p:spPr bwMode="auto">
          <a:xfrm>
            <a:off x="6422253" y="1575150"/>
            <a:ext cx="2194560" cy="2347279"/>
          </a:xfrm>
          <a:prstGeom prst="rect">
            <a:avLst/>
          </a:prstGeom>
          <a:solidFill>
            <a:srgbClr val="F26336"/>
          </a:solidFill>
          <a:ln w="28575">
            <a:solidFill>
              <a:srgbClr val="F26336"/>
            </a:solidFill>
            <a:miter lim="800000"/>
            <a:headEnd/>
            <a:tailEnd/>
          </a:ln>
          <a:effectLst/>
          <a:extLst/>
        </p:spPr>
      </p:pic>
      <p:pic>
        <p:nvPicPr>
          <p:cNvPr id="11" name="Picture 5" descr="14_C&amp;D_091102_IodineChecks.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2743" t="13823" r="-233" b="5128"/>
          <a:stretch/>
        </p:blipFill>
        <p:spPr bwMode="auto">
          <a:xfrm>
            <a:off x="6427694" y="3886200"/>
            <a:ext cx="2194560" cy="2251195"/>
          </a:xfrm>
          <a:prstGeom prst="rect">
            <a:avLst/>
          </a:prstGeom>
          <a:solidFill>
            <a:srgbClr val="F26336"/>
          </a:solidFill>
          <a:ln w="28575">
            <a:solidFill>
              <a:srgbClr val="F26336"/>
            </a:solidFill>
            <a:miter lim="800000"/>
            <a:headEnd/>
            <a:tailEnd/>
          </a:ln>
        </p:spPr>
      </p:pic>
    </p:spTree>
    <p:extLst>
      <p:ext uri="{BB962C8B-B14F-4D97-AF65-F5344CB8AC3E}">
        <p14:creationId xmlns:p14="http://schemas.microsoft.com/office/powerpoint/2010/main" val="23731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Basic C&amp;D Protocol</a:t>
            </a:r>
            <a:endParaRPr lang="en-US"/>
          </a:p>
        </p:txBody>
      </p:sp>
      <p:sp>
        <p:nvSpPr>
          <p:cNvPr id="23555" name="Rectangle 3"/>
          <p:cNvSpPr>
            <a:spLocks noGrp="1" noChangeArrowheads="1"/>
          </p:cNvSpPr>
          <p:nvPr>
            <p:ph idx="1"/>
          </p:nvPr>
        </p:nvSpPr>
        <p:spPr/>
        <p:txBody>
          <a:bodyPr>
            <a:normAutofit lnSpcReduction="10000"/>
          </a:bodyPr>
          <a:lstStyle/>
          <a:p>
            <a:r>
              <a:rPr lang="en-US" dirty="0" smtClean="0"/>
              <a:t>Cleaning</a:t>
            </a:r>
          </a:p>
          <a:p>
            <a:pPr lvl="1"/>
            <a:r>
              <a:rPr lang="en-US" dirty="0" smtClean="0"/>
              <a:t>Dry Cleaning</a:t>
            </a:r>
          </a:p>
          <a:p>
            <a:pPr lvl="1"/>
            <a:r>
              <a:rPr lang="en-US" dirty="0" smtClean="0"/>
              <a:t>Washing</a:t>
            </a:r>
          </a:p>
          <a:p>
            <a:pPr lvl="1"/>
            <a:r>
              <a:rPr lang="en-US" dirty="0" smtClean="0"/>
              <a:t>Rinse and dry</a:t>
            </a:r>
          </a:p>
          <a:p>
            <a:r>
              <a:rPr lang="en-US" dirty="0" smtClean="0"/>
              <a:t>Disinfection</a:t>
            </a:r>
          </a:p>
          <a:p>
            <a:pPr lvl="1"/>
            <a:r>
              <a:rPr lang="en-US" dirty="0" smtClean="0"/>
              <a:t>Application</a:t>
            </a:r>
          </a:p>
          <a:p>
            <a:pPr lvl="1"/>
            <a:r>
              <a:rPr lang="en-US" dirty="0" smtClean="0"/>
              <a:t>Contact Time</a:t>
            </a:r>
          </a:p>
          <a:p>
            <a:pPr lvl="1"/>
            <a:r>
              <a:rPr lang="en-US" dirty="0" smtClean="0"/>
              <a:t>Rinse and dry</a:t>
            </a:r>
          </a:p>
          <a:p>
            <a:r>
              <a:rPr lang="en-US" dirty="0" smtClean="0"/>
              <a:t>Downtime</a:t>
            </a:r>
          </a:p>
        </p:txBody>
      </p:sp>
      <p:sp>
        <p:nvSpPr>
          <p:cNvPr id="11" name="Date Placeholder 10"/>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pic>
        <p:nvPicPr>
          <p:cNvPr id="6" name="Picture 4" descr="C:\Users\gdvorak\Documents\CFSPH\MSP HSEMD Preparedness Projects\JIT Training\Project Graphics\NC&amp;D_0100_110415_BasicProtocol.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5000" y="1981200"/>
            <a:ext cx="3027363"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12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 and Rinse</a:t>
            </a:r>
            <a:endParaRPr lang="en-US" dirty="0"/>
          </a:p>
        </p:txBody>
      </p:sp>
      <p:sp>
        <p:nvSpPr>
          <p:cNvPr id="3" name="Content Placeholder 2"/>
          <p:cNvSpPr>
            <a:spLocks noGrp="1"/>
          </p:cNvSpPr>
          <p:nvPr>
            <p:ph idx="1"/>
          </p:nvPr>
        </p:nvSpPr>
        <p:spPr/>
        <p:txBody>
          <a:bodyPr>
            <a:normAutofit/>
          </a:bodyPr>
          <a:lstStyle/>
          <a:p>
            <a:r>
              <a:rPr lang="en-US" dirty="0"/>
              <a:t>In Hot Zone</a:t>
            </a:r>
          </a:p>
          <a:p>
            <a:pPr lvl="1"/>
            <a:r>
              <a:rPr lang="en-US" dirty="0"/>
              <a:t>Dry brush </a:t>
            </a:r>
            <a:r>
              <a:rPr lang="en-US" dirty="0" smtClean="0"/>
              <a:t>to </a:t>
            </a:r>
            <a:r>
              <a:rPr lang="en-US" dirty="0"/>
              <a:t>remove gross contamination</a:t>
            </a:r>
          </a:p>
          <a:p>
            <a:r>
              <a:rPr lang="en-US" dirty="0" smtClean="0"/>
              <a:t>Enter </a:t>
            </a:r>
            <a:r>
              <a:rPr lang="en-US" dirty="0" err="1"/>
              <a:t>Decon</a:t>
            </a:r>
            <a:r>
              <a:rPr lang="en-US" dirty="0"/>
              <a:t> Corridor</a:t>
            </a:r>
          </a:p>
          <a:p>
            <a:pPr lvl="1"/>
            <a:r>
              <a:rPr lang="en-US" dirty="0"/>
              <a:t>Wash items with detergent using </a:t>
            </a:r>
            <a:br>
              <a:rPr lang="en-US" dirty="0"/>
            </a:br>
            <a:r>
              <a:rPr lang="en-US" dirty="0"/>
              <a:t>soft brush, cloth, </a:t>
            </a:r>
            <a:r>
              <a:rPr lang="en-US" dirty="0" smtClean="0"/>
              <a:t>or </a:t>
            </a:r>
            <a:r>
              <a:rPr lang="en-US" dirty="0"/>
              <a:t>sponge</a:t>
            </a:r>
          </a:p>
          <a:p>
            <a:pPr lvl="1"/>
            <a:r>
              <a:rPr lang="en-US" dirty="0"/>
              <a:t>Rinse </a:t>
            </a:r>
            <a:r>
              <a:rPr lang="en-US" dirty="0" smtClean="0"/>
              <a:t>with </a:t>
            </a:r>
            <a:r>
              <a:rPr lang="en-US" dirty="0"/>
              <a:t>clean, warm </a:t>
            </a:r>
            <a:r>
              <a:rPr lang="en-US" dirty="0" smtClean="0"/>
              <a:t>water</a:t>
            </a:r>
          </a:p>
          <a:p>
            <a:pPr lvl="1"/>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Equipment</a:t>
            </a:r>
            <a:endParaRPr lang="en-US" dirty="0"/>
          </a:p>
        </p:txBody>
      </p:sp>
    </p:spTree>
    <p:extLst>
      <p:ext uri="{BB962C8B-B14F-4D97-AF65-F5344CB8AC3E}">
        <p14:creationId xmlns:p14="http://schemas.microsoft.com/office/powerpoint/2010/main" val="218238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6144</TotalTime>
  <Words>2180</Words>
  <Application>Microsoft Office PowerPoint</Application>
  <PresentationFormat>On-screen Show (4:3)</PresentationFormat>
  <Paragraphs>166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Just In Time 2014</vt:lpstr>
      <vt:lpstr>Cleaning and Disinfection</vt:lpstr>
      <vt:lpstr>Equipment</vt:lpstr>
      <vt:lpstr>Equipment</vt:lpstr>
      <vt:lpstr>Site Selection</vt:lpstr>
      <vt:lpstr>Biosecurity Work Zones</vt:lpstr>
      <vt:lpstr>Preparation</vt:lpstr>
      <vt:lpstr>Disinfectant Preparation</vt:lpstr>
      <vt:lpstr>Basic C&amp;D Protocol</vt:lpstr>
      <vt:lpstr>Wash and Rinse</vt:lpstr>
      <vt:lpstr>Disinfect</vt:lpstr>
      <vt:lpstr>Electronics</vt:lpstr>
      <vt:lpstr>Other Equipment</vt:lpstr>
      <vt:lpstr>Safety</vt:lpstr>
      <vt:lpstr>References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 Equipment</dc:title>
  <dc:subject>Just In Time Training Resources</dc:subject>
  <dc:creator>Glenda Dvorak, DVM, MPH, DACVPM</dc:creator>
  <dc:description>Developed June 2010
Reviewed by: JPMogan, DVM, L Cole, DVM,</dc:description>
  <cp:lastModifiedBy>Glenda Dvorak</cp:lastModifiedBy>
  <cp:revision>380</cp:revision>
  <cp:lastPrinted>2014-01-17T19:11:17Z</cp:lastPrinted>
  <dcterms:created xsi:type="dcterms:W3CDTF">2010-02-26T02:19:00Z</dcterms:created>
  <dcterms:modified xsi:type="dcterms:W3CDTF">2014-07-07T20:59:37Z</dcterms:modified>
  <cp:category>MSP Just-In-Time Training</cp:category>
</cp:coreProperties>
</file>