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Lst>
  <p:notesMasterIdLst>
    <p:notesMasterId r:id="rId20"/>
  </p:notesMasterIdLst>
  <p:handoutMasterIdLst>
    <p:handoutMasterId r:id="rId21"/>
  </p:handoutMasterIdLst>
  <p:sldIdLst>
    <p:sldId id="372" r:id="rId2"/>
    <p:sldId id="373" r:id="rId3"/>
    <p:sldId id="401" r:id="rId4"/>
    <p:sldId id="402" r:id="rId5"/>
    <p:sldId id="403" r:id="rId6"/>
    <p:sldId id="374" r:id="rId7"/>
    <p:sldId id="376" r:id="rId8"/>
    <p:sldId id="377" r:id="rId9"/>
    <p:sldId id="408" r:id="rId10"/>
    <p:sldId id="386" r:id="rId11"/>
    <p:sldId id="387" r:id="rId12"/>
    <p:sldId id="389" r:id="rId13"/>
    <p:sldId id="407" r:id="rId14"/>
    <p:sldId id="409" r:id="rId15"/>
    <p:sldId id="379" r:id="rId16"/>
    <p:sldId id="406" r:id="rId17"/>
    <p:sldId id="397" r:id="rId18"/>
    <p:sldId id="398" r:id="rId1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dvorak" initials="gd"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336"/>
    <a:srgbClr val="FAAA6E"/>
    <a:srgbClr val="FBC093"/>
    <a:srgbClr val="FFE6B9"/>
    <a:srgbClr val="FFD07D"/>
    <a:srgbClr val="FFFF99"/>
    <a:srgbClr val="C1DDF5"/>
    <a:srgbClr val="F99951"/>
    <a:srgbClr val="F4825E"/>
    <a:srgbClr val="F47D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4" autoAdjust="0"/>
    <p:restoredTop sz="67219" autoAdjust="0"/>
  </p:normalViewPr>
  <p:slideViewPr>
    <p:cSldViewPr>
      <p:cViewPr varScale="1">
        <p:scale>
          <a:sx n="44" d="100"/>
          <a:sy n="44" d="100"/>
        </p:scale>
        <p:origin x="-14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1704" y="-78"/>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43841" y="130926"/>
            <a:ext cx="3169920" cy="480060"/>
          </a:xfrm>
          <a:prstGeom prst="rect">
            <a:avLst/>
          </a:prstGeom>
        </p:spPr>
        <p:txBody>
          <a:bodyPr vert="horz" lIns="99474" tIns="49737" rIns="99474" bIns="49737" rtlCol="0"/>
          <a:lstStyle>
            <a:lvl1pPr algn="l">
              <a:defRPr sz="1300"/>
            </a:lvl1pPr>
          </a:lstStyle>
          <a:p>
            <a:r>
              <a:rPr lang="en-US" sz="1000" dirty="0"/>
              <a:t>Just-In-Time Training for Animal Health Emergencies</a:t>
            </a:r>
          </a:p>
        </p:txBody>
      </p:sp>
      <p:sp>
        <p:nvSpPr>
          <p:cNvPr id="3" name="Date Placeholder 2"/>
          <p:cNvSpPr>
            <a:spLocks noGrp="1"/>
          </p:cNvSpPr>
          <p:nvPr>
            <p:ph type="dt" sz="quarter" idx="1"/>
          </p:nvPr>
        </p:nvSpPr>
        <p:spPr>
          <a:xfrm>
            <a:off x="3495602" y="130926"/>
            <a:ext cx="3575758" cy="480060"/>
          </a:xfrm>
          <a:prstGeom prst="rect">
            <a:avLst/>
          </a:prstGeom>
        </p:spPr>
        <p:txBody>
          <a:bodyPr vert="horz" lIns="99474" tIns="49737" rIns="99474" bIns="49737" rtlCol="0"/>
          <a:lstStyle>
            <a:lvl1pPr algn="r">
              <a:defRPr sz="1300"/>
            </a:lvl1pPr>
          </a:lstStyle>
          <a:p>
            <a:r>
              <a:rPr lang="en-US" sz="1000" dirty="0"/>
              <a:t>Personal Protective Equipment: Safety While Wearing PPE</a:t>
            </a:r>
          </a:p>
        </p:txBody>
      </p:sp>
      <p:sp>
        <p:nvSpPr>
          <p:cNvPr id="4" name="Footer Placeholder 3"/>
          <p:cNvSpPr>
            <a:spLocks noGrp="1"/>
          </p:cNvSpPr>
          <p:nvPr>
            <p:ph type="ftr" sz="quarter" idx="2"/>
          </p:nvPr>
        </p:nvSpPr>
        <p:spPr>
          <a:xfrm>
            <a:off x="243841" y="8990215"/>
            <a:ext cx="3169920" cy="480060"/>
          </a:xfrm>
          <a:prstGeom prst="rect">
            <a:avLst/>
          </a:prstGeom>
        </p:spPr>
        <p:txBody>
          <a:bodyPr vert="horz" lIns="99474" tIns="49737" rIns="99474" bIns="49737" rtlCol="0" anchor="b"/>
          <a:lstStyle>
            <a:lvl1pPr algn="l">
              <a:defRPr sz="1300"/>
            </a:lvl1pPr>
          </a:lstStyle>
          <a:p>
            <a:r>
              <a:rPr lang="en-US" sz="1000" dirty="0"/>
              <a:t>Multi-State Partnership for Security in Agriculture;</a:t>
            </a:r>
          </a:p>
          <a:p>
            <a:r>
              <a:rPr lang="en-US" sz="1000" dirty="0"/>
              <a:t>Center for Food Security and Public Health</a:t>
            </a:r>
          </a:p>
        </p:txBody>
      </p:sp>
      <p:sp>
        <p:nvSpPr>
          <p:cNvPr id="5" name="Slide Number Placeholder 4"/>
          <p:cNvSpPr>
            <a:spLocks noGrp="1"/>
          </p:cNvSpPr>
          <p:nvPr>
            <p:ph type="sldNum" sz="quarter" idx="3"/>
          </p:nvPr>
        </p:nvSpPr>
        <p:spPr>
          <a:xfrm>
            <a:off x="3982721" y="8990215"/>
            <a:ext cx="3169920" cy="480060"/>
          </a:xfrm>
          <a:prstGeom prst="rect">
            <a:avLst/>
          </a:prstGeom>
        </p:spPr>
        <p:txBody>
          <a:bodyPr vert="horz" lIns="99474" tIns="49737" rIns="99474" bIns="49737" rtlCol="0" anchor="b"/>
          <a:lstStyle>
            <a:lvl1pPr algn="r">
              <a:defRPr sz="1300"/>
            </a:lvl1pPr>
          </a:lstStyle>
          <a:p>
            <a:r>
              <a:rPr lang="en-US" sz="1000" dirty="0"/>
              <a:t>June 2012</a:t>
            </a:r>
          </a:p>
          <a:p>
            <a:fld id="{E43E7F44-CF60-445B-AADF-8F267F8193CA}" type="slidenum">
              <a:rPr lang="en-US" smtClean="0"/>
              <a:pPr/>
              <a:t>‹#›</a:t>
            </a:fld>
            <a:endParaRPr lang="en-US" dirty="0"/>
          </a:p>
        </p:txBody>
      </p:sp>
    </p:spTree>
    <p:extLst>
      <p:ext uri="{BB962C8B-B14F-4D97-AF65-F5344CB8AC3E}">
        <p14:creationId xmlns:p14="http://schemas.microsoft.com/office/powerpoint/2010/main" val="547867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5"/>
            <a:ext cx="3169920" cy="480060"/>
          </a:xfrm>
          <a:prstGeom prst="rect">
            <a:avLst/>
          </a:prstGeom>
        </p:spPr>
        <p:txBody>
          <a:bodyPr vert="horz" lIns="99474" tIns="49737" rIns="99474" bIns="49737" rtlCol="0"/>
          <a:lstStyle>
            <a:lvl1pPr algn="l">
              <a:defRPr sz="1300"/>
            </a:lvl1pPr>
          </a:lstStyle>
          <a:p>
            <a:endParaRPr lang="en-US"/>
          </a:p>
        </p:txBody>
      </p:sp>
      <p:sp>
        <p:nvSpPr>
          <p:cNvPr id="3" name="Date Placeholder 2"/>
          <p:cNvSpPr>
            <a:spLocks noGrp="1"/>
          </p:cNvSpPr>
          <p:nvPr>
            <p:ph type="dt" idx="1"/>
          </p:nvPr>
        </p:nvSpPr>
        <p:spPr>
          <a:xfrm>
            <a:off x="4143588" y="5"/>
            <a:ext cx="3169920" cy="480060"/>
          </a:xfrm>
          <a:prstGeom prst="rect">
            <a:avLst/>
          </a:prstGeom>
        </p:spPr>
        <p:txBody>
          <a:bodyPr vert="horz" lIns="99474" tIns="49737" rIns="99474" bIns="49737" rtlCol="0"/>
          <a:lstStyle>
            <a:lvl1pPr algn="r">
              <a:defRPr sz="1300"/>
            </a:lvl1pPr>
          </a:lstStyle>
          <a:p>
            <a:fld id="{DE9B040C-8CD5-46F3-BED5-4281F216FF93}" type="datetimeFigureOut">
              <a:rPr lang="en-US" smtClean="0"/>
              <a:pPr/>
              <a:t>7/7/2014</a:t>
            </a:fld>
            <a:endParaRPr lang="en-US"/>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9474" tIns="49737" rIns="99474" bIns="49737"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9474" tIns="49737" rIns="99474" bIns="4973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 y="9119474"/>
            <a:ext cx="3169920" cy="480060"/>
          </a:xfrm>
          <a:prstGeom prst="rect">
            <a:avLst/>
          </a:prstGeom>
        </p:spPr>
        <p:txBody>
          <a:bodyPr vert="horz" lIns="99474" tIns="49737" rIns="99474" bIns="49737"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9474" tIns="49737" rIns="99474" bIns="49737" rtlCol="0" anchor="b"/>
          <a:lstStyle>
            <a:lvl1pPr algn="r">
              <a:defRPr sz="1300"/>
            </a:lvl1pPr>
          </a:lstStyle>
          <a:p>
            <a:fld id="{CA14255A-7794-4D3D-B6F2-612A3A7DD042}" type="slidenum">
              <a:rPr lang="en-US" smtClean="0"/>
              <a:pPr/>
              <a:t>‹#›</a:t>
            </a:fld>
            <a:endParaRPr lang="en-US"/>
          </a:p>
        </p:txBody>
      </p:sp>
    </p:spTree>
    <p:extLst>
      <p:ext uri="{BB962C8B-B14F-4D97-AF65-F5344CB8AC3E}">
        <p14:creationId xmlns:p14="http://schemas.microsoft.com/office/powerpoint/2010/main" val="352031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165100" indent="-15875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2pPr>
    <a:lvl3pPr marL="9144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3pPr>
    <a:lvl4pPr marL="13716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4pPr>
    <a:lvl5pPr marL="18288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dirty="0" smtClean="0"/>
              <a:t>June 2012</a:t>
            </a:r>
          </a:p>
          <a:p>
            <a:pPr defTabSz="956097">
              <a:defRPr/>
            </a:pPr>
            <a:r>
              <a:rPr lang="en-US" dirty="0" smtClean="0"/>
              <a:t>During an animal</a:t>
            </a:r>
            <a:r>
              <a:rPr lang="en-US" baseline="0" dirty="0" smtClean="0"/>
              <a:t> health emergency, the use of personal protective equipment, or PPE, will be necessary to protect responders from exposure to infectious agents or chemical hazards, as well as to help prevent the further spread of pathogens to other animals, personnel or premises. However the use of PPE can raise various safety concerns for the personnel wearing it. This Just-In-Time training presentation will overview safety issues while wearing PPE, and steps to take to reduce your risk for injury.</a:t>
            </a:r>
          </a:p>
        </p:txBody>
      </p:sp>
      <p:sp>
        <p:nvSpPr>
          <p:cNvPr id="4" name="Slide Number Placeholder 3"/>
          <p:cNvSpPr>
            <a:spLocks noGrp="1"/>
          </p:cNvSpPr>
          <p:nvPr>
            <p:ph type="sldNum" sz="quarter" idx="10"/>
          </p:nvPr>
        </p:nvSpPr>
        <p:spPr/>
        <p:txBody>
          <a:bodyPr/>
          <a:lstStyle/>
          <a:p>
            <a:fld id="{98E062CE-D889-4ED8-BA2A-A0A048CE1916}"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enhance safety</a:t>
            </a:r>
            <a:r>
              <a:rPr lang="en-US" baseline="0" dirty="0" smtClean="0"/>
              <a:t> while wearing PPE, the following precautions should be taken.</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10</a:t>
            </a:fld>
            <a:endParaRPr lang="en-US"/>
          </a:p>
        </p:txBody>
      </p:sp>
    </p:spTree>
    <p:extLst>
      <p:ext uri="{BB962C8B-B14F-4D97-AF65-F5344CB8AC3E}">
        <p14:creationId xmlns:p14="http://schemas.microsoft.com/office/powerpoint/2010/main" val="2671417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All personnel should receive appropriate training on the proper use of required PPE prior to engaging in any response activities. A comprehensive</a:t>
            </a:r>
            <a:r>
              <a:rPr lang="en-US" baseline="0" dirty="0" smtClean="0"/>
              <a:t> safety training program is critical to ensure responders understand what PPE is needed, why it is required, and how to use it appropriately for optimal protection. They must also be knowledgeable about the limitations and precautions of the selected PPE, as well as the consequences of PPE failure. Equally important is that responders </a:t>
            </a:r>
            <a:r>
              <a:rPr lang="en-US" sz="1300" dirty="0"/>
              <a:t>know how to check the integrity of PPE items, r</a:t>
            </a:r>
            <a:r>
              <a:rPr lang="en-US" baseline="0" dirty="0" smtClean="0"/>
              <a:t>ecognize or detect damaged or improperly functioning equipment, as well as u</a:t>
            </a:r>
            <a:r>
              <a:rPr lang="en-US" sz="1300" dirty="0"/>
              <a:t>nderstand the importance of repairing or replacing damaged PPE, and ways of minimizing adverse consequences in the event of PPE failure (e.g., keeping backup PPE available or temporarily patching tears with extra tape). Techniques for safely decontaminating, storing, maintaining, disposing, and repairing PPE should also be included in PPE safety training. </a:t>
            </a:r>
            <a:r>
              <a:rPr lang="en-US" baseline="0" dirty="0" smtClean="0"/>
              <a:t>[Photo: Responders undergoing safety training. USDA</a:t>
            </a:r>
            <a:r>
              <a:rPr lang="en-US" b="0" baseline="0" dirty="0" smtClean="0"/>
              <a:t>]</a:t>
            </a:r>
            <a:endParaRPr lang="en-US" baseline="0" dirty="0" smtClean="0"/>
          </a:p>
        </p:txBody>
      </p:sp>
      <p:sp>
        <p:nvSpPr>
          <p:cNvPr id="4" name="Footer Placeholder 3"/>
          <p:cNvSpPr>
            <a:spLocks noGrp="1"/>
          </p:cNvSpPr>
          <p:nvPr>
            <p:ph type="ftr" sz="quarter" idx="10"/>
          </p:nvPr>
        </p:nvSpPr>
        <p:spPr/>
        <p:txBody>
          <a:bodyPr/>
          <a:lstStyle/>
          <a:p>
            <a:r>
              <a:rPr lang="en-US" dirty="0" smtClean="0"/>
              <a:t>MSP, CFSPH - 2010</a:t>
            </a:r>
            <a:endParaRPr lang="en-US" dirty="0"/>
          </a:p>
        </p:txBody>
      </p:sp>
      <p:sp>
        <p:nvSpPr>
          <p:cNvPr id="5" name="Slide Number Placeholder 4"/>
          <p:cNvSpPr>
            <a:spLocks noGrp="1"/>
          </p:cNvSpPr>
          <p:nvPr>
            <p:ph type="sldNum" sz="quarter" idx="11"/>
          </p:nvPr>
        </p:nvSpPr>
        <p:spPr/>
        <p:txBody>
          <a:bodyPr/>
          <a:lstStyle/>
          <a:p>
            <a:fld id="{CA14255A-7794-4D3D-B6F2-612A3A7DD042}" type="slidenum">
              <a:rPr lang="en-US" smtClean="0"/>
              <a:pPr/>
              <a:t>11</a:t>
            </a:fld>
            <a:endParaRPr lang="en-US" dirty="0"/>
          </a:p>
        </p:txBody>
      </p:sp>
    </p:spTree>
    <p:extLst>
      <p:ext uri="{BB962C8B-B14F-4D97-AF65-F5344CB8AC3E}">
        <p14:creationId xmlns:p14="http://schemas.microsoft.com/office/powerpoint/2010/main" val="3067918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97">
              <a:defRPr/>
            </a:pPr>
            <a:r>
              <a:rPr lang="en-US" baseline="0" dirty="0" smtClean="0"/>
              <a:t>The use of the buddy system is another important part of maintaining responder safety while wearing PPE. This “partnering” method allows for cooperative completion of tasks, such as donning and doffing of PPE. Responders using the buddy system will remain in close visual contact with their partner, assist their partner as requested or needed, observe their partner for signs of distress (e.g., heat stress or other difficulties), and periodically check the integrity of their partner’s PPE. The use of the “buddy system also enables swift and effective actions to be taken for emergency situations, such as compromised PPE, personnel exposure, illness or injury. [Photo: Two responders in PPE working on collecting samples from a steer while utilizing the buddy system, FEMA Center for Domestic Preparedness]</a:t>
            </a:r>
            <a:endParaRPr lang="en-US" dirty="0"/>
          </a:p>
        </p:txBody>
      </p:sp>
      <p:sp>
        <p:nvSpPr>
          <p:cNvPr id="4" name="Footer Placeholder 3"/>
          <p:cNvSpPr>
            <a:spLocks noGrp="1"/>
          </p:cNvSpPr>
          <p:nvPr>
            <p:ph type="ftr" sz="quarter" idx="10"/>
          </p:nvPr>
        </p:nvSpPr>
        <p:spPr/>
        <p:txBody>
          <a:bodyPr/>
          <a:lstStyle/>
          <a:p>
            <a:r>
              <a:rPr lang="en-US" dirty="0" smtClean="0"/>
              <a:t>MSP, CFSPH - 2010</a:t>
            </a:r>
            <a:endParaRPr lang="en-US" dirty="0"/>
          </a:p>
        </p:txBody>
      </p:sp>
      <p:sp>
        <p:nvSpPr>
          <p:cNvPr id="5" name="Slide Number Placeholder 4"/>
          <p:cNvSpPr>
            <a:spLocks noGrp="1"/>
          </p:cNvSpPr>
          <p:nvPr>
            <p:ph type="sldNum" sz="quarter" idx="11"/>
          </p:nvPr>
        </p:nvSpPr>
        <p:spPr/>
        <p:txBody>
          <a:bodyPr/>
          <a:lstStyle/>
          <a:p>
            <a:fld id="{CA14255A-7794-4D3D-B6F2-612A3A7DD042}" type="slidenum">
              <a:rPr lang="en-US" smtClean="0"/>
              <a:pPr/>
              <a:t>12</a:t>
            </a:fld>
            <a:endParaRPr lang="en-US" dirty="0"/>
          </a:p>
        </p:txBody>
      </p:sp>
    </p:spTree>
    <p:extLst>
      <p:ext uri="{BB962C8B-B14F-4D97-AF65-F5344CB8AC3E}">
        <p14:creationId xmlns:p14="http://schemas.microsoft.com/office/powerpoint/2010/main" val="1849875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97">
              <a:defRPr/>
            </a:pPr>
            <a:r>
              <a:rPr lang="en-US" dirty="0" smtClean="0"/>
              <a:t>Ensuring safety while wearing PPE also depends on personal preventive</a:t>
            </a:r>
            <a:r>
              <a:rPr lang="en-US" baseline="0" dirty="0" smtClean="0"/>
              <a:t> actions. </a:t>
            </a:r>
            <a:r>
              <a:rPr lang="en-US" dirty="0" smtClean="0"/>
              <a:t>Remain alert during all response activities. Watch for hoses, cables, ropes in the environment, as well as any slippery situations, that may lead to slips, trips or falls. </a:t>
            </a:r>
            <a:r>
              <a:rPr lang="en-US" baseline="0" dirty="0" smtClean="0"/>
              <a:t>Ensure a</a:t>
            </a:r>
            <a:r>
              <a:rPr lang="en-US" dirty="0" smtClean="0"/>
              <a:t>dequate lighting for </a:t>
            </a:r>
            <a:r>
              <a:rPr lang="en-US" smtClean="0"/>
              <a:t>your tasks</a:t>
            </a:r>
            <a:r>
              <a:rPr lang="en-US" dirty="0" smtClean="0"/>
              <a:t>, especially at night or in darkened</a:t>
            </a:r>
            <a:r>
              <a:rPr lang="en-US" baseline="0" dirty="0" smtClean="0"/>
              <a:t> areas (e.g., barn interior). If hazardous areas are known, ensure they are identified clearly to warn others of the safety risk. Know the signs of heat- and cold-related illnesses. Monitor yourself and fellow responders for any signs of these conditions, as well as psychological stresses. Know your physical limitations. Do not overexert yourself. Follow the established guidelines for the response, which should address rest periods as well as emergency response procedures in the event of an accident of injury. Learn and practice </a:t>
            </a:r>
            <a:r>
              <a:rPr lang="en-US" sz="1300" dirty="0"/>
              <a:t>stress-management techniques to help stay calm, focused, and analytical under high risk and/or emergency conditions. </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13</a:t>
            </a:fld>
            <a:endParaRPr lang="en-US"/>
          </a:p>
        </p:txBody>
      </p:sp>
    </p:spTree>
    <p:extLst>
      <p:ext uri="{BB962C8B-B14F-4D97-AF65-F5344CB8AC3E}">
        <p14:creationId xmlns:p14="http://schemas.microsoft.com/office/powerpoint/2010/main" val="2586526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97">
              <a:defRPr/>
            </a:pPr>
            <a:r>
              <a:rPr lang="en-US" baseline="0" dirty="0" smtClean="0"/>
              <a:t>To minimize heat-related illnesses, monitor yourself and your team members for signs of fatigue or heat stress. Adjust work schedules, so that most tasks are conducted during the cooler times of the day. Limit or avoid strenuous activities during the hottest part of the day. Drink plenty of fluids and replace electrolytes (e.g., salt and minerals). Take frequent rest breaks. Cooling devices, such as cooling jackets or vests, field showers, or hose down areas, can aid in reducing body temperature. Have a plan for summoning emergencies services in the event of a medical emergency. If heat stress is suspected, take prompt action to avoid serious injury. </a:t>
            </a:r>
          </a:p>
        </p:txBody>
      </p:sp>
      <p:sp>
        <p:nvSpPr>
          <p:cNvPr id="4" name="Footer Placeholder 3"/>
          <p:cNvSpPr>
            <a:spLocks noGrp="1"/>
          </p:cNvSpPr>
          <p:nvPr>
            <p:ph type="ftr" sz="quarter" idx="10"/>
          </p:nvPr>
        </p:nvSpPr>
        <p:spPr/>
        <p:txBody>
          <a:bodyPr/>
          <a:lstStyle/>
          <a:p>
            <a:r>
              <a:rPr lang="en-US" dirty="0" smtClean="0"/>
              <a:t>MSP, CFSPH - 2010</a:t>
            </a:r>
            <a:endParaRPr lang="en-US" dirty="0"/>
          </a:p>
        </p:txBody>
      </p:sp>
      <p:sp>
        <p:nvSpPr>
          <p:cNvPr id="5" name="Slide Number Placeholder 4"/>
          <p:cNvSpPr>
            <a:spLocks noGrp="1"/>
          </p:cNvSpPr>
          <p:nvPr>
            <p:ph type="sldNum" sz="quarter" idx="11"/>
          </p:nvPr>
        </p:nvSpPr>
        <p:spPr/>
        <p:txBody>
          <a:bodyPr/>
          <a:lstStyle/>
          <a:p>
            <a:fld id="{CA14255A-7794-4D3D-B6F2-612A3A7DD042}" type="slidenum">
              <a:rPr lang="en-US" smtClean="0"/>
              <a:pPr/>
              <a:t>14</a:t>
            </a:fld>
            <a:endParaRPr lang="en-US" dirty="0"/>
          </a:p>
        </p:txBody>
      </p:sp>
    </p:spTree>
    <p:extLst>
      <p:ext uri="{BB962C8B-B14F-4D97-AF65-F5344CB8AC3E}">
        <p14:creationId xmlns:p14="http://schemas.microsoft.com/office/powerpoint/2010/main" val="447890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prevent hypothermia, wear appropriate clothing and dress in layers of loose-fitting lightweight clothing, with a water resistant or repellant outer layer. Keep </a:t>
            </a:r>
            <a:r>
              <a:rPr lang="en-US" dirty="0" smtClean="0"/>
              <a:t>hands, your</a:t>
            </a:r>
            <a:r>
              <a:rPr lang="en-US" baseline="0" dirty="0" smtClean="0"/>
              <a:t> </a:t>
            </a:r>
            <a:r>
              <a:rPr lang="en-US" dirty="0" smtClean="0"/>
              <a:t>head, face, and neck covered to prevent heat loss. Avoid overexertion, which can cause perspiration and lead to damp clothing. Stay</a:t>
            </a:r>
            <a:r>
              <a:rPr lang="en-US" baseline="0" dirty="0" smtClean="0"/>
              <a:t> dry if at all possible.</a:t>
            </a:r>
            <a:endParaRPr lang="en-US" dirty="0" smtClean="0"/>
          </a:p>
        </p:txBody>
      </p:sp>
      <p:sp>
        <p:nvSpPr>
          <p:cNvPr id="4" name="Footer Placeholder 3"/>
          <p:cNvSpPr>
            <a:spLocks noGrp="1"/>
          </p:cNvSpPr>
          <p:nvPr>
            <p:ph type="ftr" sz="quarter" idx="10"/>
          </p:nvPr>
        </p:nvSpPr>
        <p:spPr/>
        <p:txBody>
          <a:bodyPr/>
          <a:lstStyle/>
          <a:p>
            <a:r>
              <a:rPr lang="en-US" dirty="0" smtClean="0"/>
              <a:t>MSP, CFSPH - 2010</a:t>
            </a:r>
            <a:endParaRPr lang="en-US" dirty="0"/>
          </a:p>
        </p:txBody>
      </p:sp>
      <p:sp>
        <p:nvSpPr>
          <p:cNvPr id="5" name="Slide Number Placeholder 4"/>
          <p:cNvSpPr>
            <a:spLocks noGrp="1"/>
          </p:cNvSpPr>
          <p:nvPr>
            <p:ph type="sldNum" sz="quarter" idx="11"/>
          </p:nvPr>
        </p:nvSpPr>
        <p:spPr/>
        <p:txBody>
          <a:bodyPr/>
          <a:lstStyle/>
          <a:p>
            <a:fld id="{CA14255A-7794-4D3D-B6F2-612A3A7DD042}" type="slidenum">
              <a:rPr lang="en-US" smtClean="0"/>
              <a:pPr/>
              <a:t>15</a:t>
            </a:fld>
            <a:endParaRPr lang="en-US" dirty="0"/>
          </a:p>
        </p:txBody>
      </p:sp>
    </p:spTree>
    <p:extLst>
      <p:ext uri="{BB962C8B-B14F-4D97-AF65-F5344CB8AC3E}">
        <p14:creationId xmlns:p14="http://schemas.microsoft.com/office/powerpoint/2010/main" val="960456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be able to recognize and understand</a:t>
            </a:r>
            <a:r>
              <a:rPr lang="en-US" baseline="0" dirty="0" smtClean="0"/>
              <a:t> the symptoms of emotional stress and to monitor one’s own reactions and those of others. Always take appropriate self-care measures to reduce the effects of emotional stress and seek assistance and support when needed. It is normal for most individuals to experience some reactions following a traumatic event. Individuals may experience a broad range of physical, cognitive, emotional, or behavioral signs or symptoms. </a:t>
            </a:r>
            <a:r>
              <a:rPr lang="en-US" b="0" baseline="0" dirty="0" smtClean="0"/>
              <a:t>For more information on psychological impacts of an animal health emergency listen to the Health and Safety: Psychosocial Impact Just-In-Time training presentation. </a:t>
            </a:r>
            <a:endParaRPr lang="en-US" dirty="0"/>
          </a:p>
        </p:txBody>
      </p:sp>
      <p:sp>
        <p:nvSpPr>
          <p:cNvPr id="4" name="Footer Placeholder 3"/>
          <p:cNvSpPr>
            <a:spLocks noGrp="1"/>
          </p:cNvSpPr>
          <p:nvPr>
            <p:ph type="ftr" sz="quarter" idx="10"/>
          </p:nvPr>
        </p:nvSpPr>
        <p:spPr/>
        <p:txBody>
          <a:bodyPr/>
          <a:lstStyle/>
          <a:p>
            <a:r>
              <a:rPr lang="en-US" dirty="0" smtClean="0"/>
              <a:t>MSP, CFSPH - 2010</a:t>
            </a:r>
            <a:endParaRPr lang="en-US" dirty="0"/>
          </a:p>
        </p:txBody>
      </p:sp>
      <p:sp>
        <p:nvSpPr>
          <p:cNvPr id="5" name="Slide Number Placeholder 4"/>
          <p:cNvSpPr>
            <a:spLocks noGrp="1"/>
          </p:cNvSpPr>
          <p:nvPr>
            <p:ph type="sldNum" sz="quarter" idx="11"/>
          </p:nvPr>
        </p:nvSpPr>
        <p:spPr/>
        <p:txBody>
          <a:bodyPr/>
          <a:lstStyle/>
          <a:p>
            <a:fld id="{CA14255A-7794-4D3D-B6F2-612A3A7DD042}" type="slidenum">
              <a:rPr lang="en-US" smtClean="0"/>
              <a:pPr/>
              <a:t>16</a:t>
            </a:fld>
            <a:endParaRPr lang="en-US" dirty="0"/>
          </a:p>
        </p:txBody>
      </p:sp>
    </p:spTree>
    <p:extLst>
      <p:ext uri="{BB962C8B-B14F-4D97-AF65-F5344CB8AC3E}">
        <p14:creationId xmlns:p14="http://schemas.microsoft.com/office/powerpoint/2010/main" val="2961607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more information on health and</a:t>
            </a:r>
            <a:r>
              <a:rPr lang="en-US" baseline="0" dirty="0" smtClean="0"/>
              <a:t> safety</a:t>
            </a:r>
            <a:r>
              <a:rPr lang="en-US" dirty="0" smtClean="0"/>
              <a:t> </a:t>
            </a:r>
            <a:r>
              <a:rPr lang="en-US" baseline="0" dirty="0" smtClean="0"/>
              <a:t>issues and </a:t>
            </a:r>
            <a:r>
              <a:rPr lang="en-US" dirty="0" smtClean="0"/>
              <a:t>personal protective equipment </a:t>
            </a:r>
            <a:r>
              <a:rPr lang="en-US" baseline="0" dirty="0" smtClean="0"/>
              <a:t>during an animal health emergency response, consult the USDA FAD </a:t>
            </a:r>
            <a:r>
              <a:rPr lang="en-US" baseline="0" dirty="0" err="1" smtClean="0"/>
              <a:t>PReP</a:t>
            </a:r>
            <a:r>
              <a:rPr lang="en-US" baseline="0" dirty="0" smtClean="0"/>
              <a:t> Health and Safety and Personal Protective Equipment Biosecurity Guidelines.</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18</a:t>
            </a:fld>
            <a:endParaRPr lang="en-US" dirty="0"/>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56097">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Multi-State Partnership for Security in Agriculture.</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 use of PPE is necessary during animal</a:t>
            </a:r>
            <a:r>
              <a:rPr lang="en-US" baseline="0" dirty="0" smtClean="0"/>
              <a:t> health emergencies, a number of physical, psychological, environmental and biological safety concerns can occur. Let’s look at these safety concerns more closely. </a:t>
            </a:r>
            <a:endParaRPr lang="en-US" dirty="0"/>
          </a:p>
        </p:txBody>
      </p:sp>
      <p:sp>
        <p:nvSpPr>
          <p:cNvPr id="4" name="Footer Placeholder 3"/>
          <p:cNvSpPr>
            <a:spLocks noGrp="1"/>
          </p:cNvSpPr>
          <p:nvPr>
            <p:ph type="ftr" sz="quarter" idx="10"/>
          </p:nvPr>
        </p:nvSpPr>
        <p:spPr/>
        <p:txBody>
          <a:bodyPr/>
          <a:lstStyle/>
          <a:p>
            <a:r>
              <a:rPr lang="en-US" dirty="0" smtClean="0"/>
              <a:t>MSP, CFSPH - 2010</a:t>
            </a:r>
            <a:endParaRPr lang="en-US" dirty="0"/>
          </a:p>
        </p:txBody>
      </p:sp>
      <p:sp>
        <p:nvSpPr>
          <p:cNvPr id="5" name="Slide Number Placeholder 4"/>
          <p:cNvSpPr>
            <a:spLocks noGrp="1"/>
          </p:cNvSpPr>
          <p:nvPr>
            <p:ph type="sldNum" sz="quarter" idx="11"/>
          </p:nvPr>
        </p:nvSpPr>
        <p:spPr/>
        <p:txBody>
          <a:bodyPr/>
          <a:lstStyle/>
          <a:p>
            <a:fld id="{CA14255A-7794-4D3D-B6F2-612A3A7DD042}" type="slidenum">
              <a:rPr lang="en-US" smtClean="0"/>
              <a:pPr/>
              <a:t>2</a:t>
            </a:fld>
            <a:endParaRPr lang="en-US" dirty="0"/>
          </a:p>
        </p:txBody>
      </p:sp>
    </p:spTree>
    <p:extLst>
      <p:ext uri="{BB962C8B-B14F-4D97-AF65-F5344CB8AC3E}">
        <p14:creationId xmlns:p14="http://schemas.microsoft.com/office/powerpoint/2010/main" val="2469145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One of the first concerns</a:t>
            </a:r>
            <a:r>
              <a:rPr lang="en-US" baseline="0" dirty="0" smtClean="0"/>
              <a:t> posed by PPE is the restriction to movement. Protective outerwear, such as coveralls and boots, can add weight and bulk, and constrain movement. This not only limits responder mobility, but can also increase energy expenditure and lead to fatigue. Gloves, which are often worn during responses, can reduce a responder’s dexterity and the ability to grip objects. This can lead to difficulty in handling items or equipment as well as the potential for injury if items are dropped. Sensory perception can also be reduced while wearing personal protective equipment. Hoods limit the ability to hear. Vision may be reduced while wearing goggles or masks. These items can also become easily fogged or scratched, further decreasing visibility. While wearing respiratory protection, such as masks or respirators, communication with other responders can be difficult. All of these factors can impact a responder’s ability to work, and their risk for injury.  [Top photo from Jane </a:t>
            </a:r>
            <a:r>
              <a:rPr lang="en-US" baseline="0" dirty="0" err="1" smtClean="0"/>
              <a:t>Galyon</a:t>
            </a:r>
            <a:r>
              <a:rPr lang="en-US" baseline="0" dirty="0" smtClean="0"/>
              <a:t>, CFSPH, Iowa State University; Bottom photo from Andrew Kingsbury, CFSPH, Iowa State University]</a:t>
            </a:r>
          </a:p>
        </p:txBody>
      </p:sp>
      <p:sp>
        <p:nvSpPr>
          <p:cNvPr id="4" name="Slide Number Placeholder 3"/>
          <p:cNvSpPr>
            <a:spLocks noGrp="1"/>
          </p:cNvSpPr>
          <p:nvPr>
            <p:ph type="sldNum" sz="quarter" idx="10"/>
          </p:nvPr>
        </p:nvSpPr>
        <p:spPr/>
        <p:txBody>
          <a:bodyPr/>
          <a:lstStyle/>
          <a:p>
            <a:fld id="{CA14255A-7794-4D3D-B6F2-612A3A7DD042}" type="slidenum">
              <a:rPr lang="en-US" smtClean="0"/>
              <a:pPr/>
              <a:t>3</a:t>
            </a:fld>
            <a:endParaRPr lang="en-US"/>
          </a:p>
        </p:txBody>
      </p:sp>
    </p:spTree>
    <p:extLst>
      <p:ext uri="{BB962C8B-B14F-4D97-AF65-F5344CB8AC3E}">
        <p14:creationId xmlns:p14="http://schemas.microsoft.com/office/powerpoint/2010/main" val="505703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56097">
              <a:defRPr/>
            </a:pPr>
            <a:r>
              <a:rPr lang="en-US" baseline="0" dirty="0" smtClean="0"/>
              <a:t>Physiological factors can also contribute to responder safety while wearing PPE and may affect the responder’s ability to function. Some responders may have allergic reactions to certain PPE components – such as latex. The physical condition of the responder, as well as their level of acclimation to the use of PPE and response activities, can impact their health and safety while wearing PPE. </a:t>
            </a:r>
            <a:r>
              <a:rPr lang="en-US" dirty="0" smtClean="0"/>
              <a:t>In addition to the psychological stresses of the response itself, the confining nature of PPE can cause feelings of claustrophobia and psychological stress on responders. </a:t>
            </a:r>
            <a:r>
              <a:rPr lang="en-US" baseline="0" dirty="0" smtClean="0"/>
              <a:t>[Photo from John Wenzel, New Mexico State University]</a:t>
            </a:r>
          </a:p>
        </p:txBody>
      </p:sp>
      <p:sp>
        <p:nvSpPr>
          <p:cNvPr id="4" name="Slide Number Placeholder 3"/>
          <p:cNvSpPr>
            <a:spLocks noGrp="1"/>
          </p:cNvSpPr>
          <p:nvPr>
            <p:ph type="sldNum" sz="quarter" idx="10"/>
          </p:nvPr>
        </p:nvSpPr>
        <p:spPr/>
        <p:txBody>
          <a:bodyPr/>
          <a:lstStyle/>
          <a:p>
            <a:fld id="{CA14255A-7794-4D3D-B6F2-612A3A7DD042}" type="slidenum">
              <a:rPr lang="en-US" smtClean="0"/>
              <a:pPr/>
              <a:t>4</a:t>
            </a:fld>
            <a:endParaRPr lang="en-US"/>
          </a:p>
        </p:txBody>
      </p:sp>
    </p:spTree>
    <p:extLst>
      <p:ext uri="{BB962C8B-B14F-4D97-AF65-F5344CB8AC3E}">
        <p14:creationId xmlns:p14="http://schemas.microsoft.com/office/powerpoint/2010/main" val="949628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Environmental conditions of the response situation can also affect responder safety while wearing PPE. Depending on the response location or time of year, extreme hot or cold temperature conditions</a:t>
            </a:r>
            <a:r>
              <a:rPr lang="en-US" baseline="0" dirty="0" smtClean="0"/>
              <a:t> may occur. Additionally, weather conditions can impact the terrain of the response site. R</a:t>
            </a:r>
            <a:r>
              <a:rPr lang="en-US" dirty="0" smtClean="0"/>
              <a:t>ain and mud, or snow or</a:t>
            </a:r>
            <a:r>
              <a:rPr lang="en-US" baseline="0" dirty="0" smtClean="0"/>
              <a:t> ice, can make the ground slippery and uneven, making response efforts difficult and potentially unsafe. [Top photo from Pete </a:t>
            </a:r>
            <a:r>
              <a:rPr lang="en-US" baseline="0" dirty="0" err="1" smtClean="0"/>
              <a:t>Petch</a:t>
            </a:r>
            <a:r>
              <a:rPr lang="en-US" baseline="0" dirty="0" smtClean="0"/>
              <a:t>, USDA; Bottom photo from Danelle Bickett-Weddle, Iowa State University]</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5</a:t>
            </a:fld>
            <a:endParaRPr lang="en-US"/>
          </a:p>
        </p:txBody>
      </p:sp>
    </p:spTree>
    <p:extLst>
      <p:ext uri="{BB962C8B-B14F-4D97-AF65-F5344CB8AC3E}">
        <p14:creationId xmlns:p14="http://schemas.microsoft.com/office/powerpoint/2010/main" val="3444035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Heat-related illnesses </a:t>
            </a:r>
            <a:r>
              <a:rPr lang="en-US" baseline="0" dirty="0" smtClean="0"/>
              <a:t>can result when working in high temperatures and high humidity situations, as well as when working in direct sun exposure. Heat stress occurs when the body is unable to cool itself. Normally, when a person sweats, it evaporates, which cools the body. However, when wearing certain PPE clothing (e.g., </a:t>
            </a:r>
            <a:r>
              <a:rPr lang="en-US" baseline="0" dirty="0" err="1" smtClean="0"/>
              <a:t>Tyvek</a:t>
            </a:r>
            <a:r>
              <a:rPr lang="en-US" baseline="0" dirty="0" smtClean="0"/>
              <a:t> or </a:t>
            </a:r>
            <a:r>
              <a:rPr lang="en-US" baseline="0" dirty="0" err="1" smtClean="0"/>
              <a:t>Tychem</a:t>
            </a:r>
            <a:r>
              <a:rPr lang="en-US" baseline="0" dirty="0" smtClean="0"/>
              <a:t>) evaporation of sweat is limited. The longer this occurs, the higher your body temperature will rise, potentially resulting in various heat related illnesses, which can range from mild to fatal. Other factors that contribute to heat stress involve the degree of physical exertion required for a task, the physical health and condition of the responder, as well as their tolerance to heat.</a:t>
            </a:r>
            <a:endParaRPr lang="en-US" dirty="0"/>
          </a:p>
        </p:txBody>
      </p:sp>
      <p:sp>
        <p:nvSpPr>
          <p:cNvPr id="4" name="Footer Placeholder 3"/>
          <p:cNvSpPr>
            <a:spLocks noGrp="1"/>
          </p:cNvSpPr>
          <p:nvPr>
            <p:ph type="ftr" sz="quarter" idx="10"/>
          </p:nvPr>
        </p:nvSpPr>
        <p:spPr/>
        <p:txBody>
          <a:bodyPr/>
          <a:lstStyle/>
          <a:p>
            <a:r>
              <a:rPr lang="en-US" dirty="0" smtClean="0"/>
              <a:t>MSP, CFSPH - 2010</a:t>
            </a:r>
            <a:endParaRPr lang="en-US" dirty="0"/>
          </a:p>
        </p:txBody>
      </p:sp>
      <p:sp>
        <p:nvSpPr>
          <p:cNvPr id="5" name="Slide Number Placeholder 4"/>
          <p:cNvSpPr>
            <a:spLocks noGrp="1"/>
          </p:cNvSpPr>
          <p:nvPr>
            <p:ph type="sldNum" sz="quarter" idx="11"/>
          </p:nvPr>
        </p:nvSpPr>
        <p:spPr/>
        <p:txBody>
          <a:bodyPr/>
          <a:lstStyle/>
          <a:p>
            <a:fld id="{CA14255A-7794-4D3D-B6F2-612A3A7DD042}" type="slidenum">
              <a:rPr lang="en-US" smtClean="0"/>
              <a:pPr/>
              <a:t>6</a:t>
            </a:fld>
            <a:endParaRPr lang="en-US" dirty="0"/>
          </a:p>
        </p:txBody>
      </p:sp>
    </p:spTree>
    <p:extLst>
      <p:ext uri="{BB962C8B-B14F-4D97-AF65-F5344CB8AC3E}">
        <p14:creationId xmlns:p14="http://schemas.microsoft.com/office/powerpoint/2010/main" val="2370501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Heat-related</a:t>
            </a:r>
            <a:r>
              <a:rPr lang="en-US" baseline="0" dirty="0" smtClean="0"/>
              <a:t> illnesses range from heat cramps to more severe illnesses such as heat stress, heat exhaustion, and heat stroke (a life-threatening condition). It is essential to treat any heat-related illness promptly to prevent the risk of further injury. </a:t>
            </a:r>
            <a:r>
              <a:rPr lang="en-US" dirty="0" smtClean="0"/>
              <a:t>The table</a:t>
            </a:r>
            <a:r>
              <a:rPr lang="en-US" baseline="0" dirty="0" smtClean="0"/>
              <a:t> presented here describes the types of heat-related illnesses, some associated symptoms, and first aid/treatment that responders can provide. </a:t>
            </a:r>
            <a:endParaRPr lang="en-US" dirty="0"/>
          </a:p>
        </p:txBody>
      </p:sp>
      <p:sp>
        <p:nvSpPr>
          <p:cNvPr id="4" name="Footer Placeholder 3"/>
          <p:cNvSpPr>
            <a:spLocks noGrp="1"/>
          </p:cNvSpPr>
          <p:nvPr>
            <p:ph type="ftr" sz="quarter" idx="10"/>
          </p:nvPr>
        </p:nvSpPr>
        <p:spPr/>
        <p:txBody>
          <a:bodyPr/>
          <a:lstStyle/>
          <a:p>
            <a:r>
              <a:rPr lang="en-US" dirty="0" smtClean="0"/>
              <a:t>MSP, CFSPH - 2010</a:t>
            </a:r>
            <a:endParaRPr lang="en-US" dirty="0"/>
          </a:p>
        </p:txBody>
      </p:sp>
      <p:sp>
        <p:nvSpPr>
          <p:cNvPr id="5" name="Slide Number Placeholder 4"/>
          <p:cNvSpPr>
            <a:spLocks noGrp="1"/>
          </p:cNvSpPr>
          <p:nvPr>
            <p:ph type="sldNum" sz="quarter" idx="11"/>
          </p:nvPr>
        </p:nvSpPr>
        <p:spPr/>
        <p:txBody>
          <a:bodyPr/>
          <a:lstStyle/>
          <a:p>
            <a:fld id="{CA14255A-7794-4D3D-B6F2-612A3A7DD042}" type="slidenum">
              <a:rPr lang="en-US" smtClean="0"/>
              <a:pPr/>
              <a:t>7</a:t>
            </a:fld>
            <a:endParaRPr lang="en-US" dirty="0"/>
          </a:p>
        </p:txBody>
      </p:sp>
    </p:spTree>
    <p:extLst>
      <p:ext uri="{BB962C8B-B14F-4D97-AF65-F5344CB8AC3E}">
        <p14:creationId xmlns:p14="http://schemas.microsoft.com/office/powerpoint/2010/main" val="3612597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opposite</a:t>
            </a:r>
            <a:r>
              <a:rPr lang="en-US" baseline="0" dirty="0" smtClean="0"/>
              <a:t> extreme, extended exposure to cold, windy, and wet conditions without adequate clothing can lead to hypothermia – a condition when the body loses more heat than it can produce. PPE is not generally designed for cold conditions. </a:t>
            </a:r>
            <a:r>
              <a:rPr lang="en-US" dirty="0" smtClean="0"/>
              <a:t>Frostbite can</a:t>
            </a:r>
            <a:r>
              <a:rPr lang="en-US" baseline="0" dirty="0" smtClean="0"/>
              <a:t> also </a:t>
            </a:r>
            <a:r>
              <a:rPr lang="en-US" dirty="0" smtClean="0"/>
              <a:t>occur when skin and tissue are exposed to cold conditions and freeze. The hands, feet, nose, and ears are most vulnerable to frostbite.</a:t>
            </a:r>
            <a:r>
              <a:rPr lang="en-US" baseline="0" dirty="0" smtClean="0"/>
              <a:t> [Photo from </a:t>
            </a:r>
            <a:r>
              <a:rPr lang="en-US" dirty="0" smtClean="0"/>
              <a:t>A.D.A.M. Health Solutions]</a:t>
            </a:r>
            <a:endParaRPr lang="en-US" dirty="0"/>
          </a:p>
        </p:txBody>
      </p:sp>
      <p:sp>
        <p:nvSpPr>
          <p:cNvPr id="4" name="Footer Placeholder 3"/>
          <p:cNvSpPr>
            <a:spLocks noGrp="1"/>
          </p:cNvSpPr>
          <p:nvPr>
            <p:ph type="ftr" sz="quarter" idx="10"/>
          </p:nvPr>
        </p:nvSpPr>
        <p:spPr/>
        <p:txBody>
          <a:bodyPr/>
          <a:lstStyle/>
          <a:p>
            <a:r>
              <a:rPr lang="en-US" dirty="0" smtClean="0"/>
              <a:t>MSP, CFSPH - 2010</a:t>
            </a:r>
            <a:endParaRPr lang="en-US" dirty="0"/>
          </a:p>
        </p:txBody>
      </p:sp>
      <p:sp>
        <p:nvSpPr>
          <p:cNvPr id="5" name="Slide Number Placeholder 4"/>
          <p:cNvSpPr>
            <a:spLocks noGrp="1"/>
          </p:cNvSpPr>
          <p:nvPr>
            <p:ph type="sldNum" sz="quarter" idx="11"/>
          </p:nvPr>
        </p:nvSpPr>
        <p:spPr/>
        <p:txBody>
          <a:bodyPr/>
          <a:lstStyle/>
          <a:p>
            <a:fld id="{CA14255A-7794-4D3D-B6F2-612A3A7DD042}" type="slidenum">
              <a:rPr lang="en-US" smtClean="0"/>
              <a:pPr/>
              <a:t>8</a:t>
            </a:fld>
            <a:endParaRPr lang="en-US" dirty="0"/>
          </a:p>
        </p:txBody>
      </p:sp>
    </p:spTree>
    <p:extLst>
      <p:ext uri="{BB962C8B-B14F-4D97-AF65-F5344CB8AC3E}">
        <p14:creationId xmlns:p14="http://schemas.microsoft.com/office/powerpoint/2010/main" val="3204192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97">
              <a:defRPr/>
            </a:pPr>
            <a:r>
              <a:rPr lang="en-US" dirty="0" smtClean="0"/>
              <a:t>The </a:t>
            </a:r>
            <a:r>
              <a:rPr lang="en-US" baseline="0" dirty="0" smtClean="0"/>
              <a:t>potential for exposure to microorganisms during an animal health emergencies can be of responder concern – especially in situations involving zoonotic pathogens. Therefore any disruption in the integrity of PPE could result in potential biological exposure for responders. This may occur from a breakdown of material composition or as a breech (e.g., tear) in PPE barriers.</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9</a:t>
            </a:fld>
            <a:endParaRPr lang="en-US"/>
          </a:p>
        </p:txBody>
      </p:sp>
    </p:spTree>
    <p:extLst>
      <p:ext uri="{BB962C8B-B14F-4D97-AF65-F5344CB8AC3E}">
        <p14:creationId xmlns:p14="http://schemas.microsoft.com/office/powerpoint/2010/main" val="429359993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81000" y="381000"/>
            <a:ext cx="1752600" cy="1752600"/>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lgn="r"/>
            <a:r>
              <a:rPr lang="en-US" smtClean="0"/>
              <a:t>Personal Protective Equipment: Safety</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fld id="{777E31B7-8F30-4DAE-A42D-15C2A7FAB87F}" type="slidenum">
              <a:rPr lang="en-US" smtClean="0"/>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Personal Protective Equipment: Safety</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Personal Protective Equipment: Safety</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Personal Protective Equipment: Safety</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Personal Protective Equipment: Safety</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Personal Protective Equipment: Safety</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Just In Time Training</a:t>
            </a:r>
            <a:endParaRPr lang="en-US"/>
          </a:p>
        </p:txBody>
      </p:sp>
      <p:sp>
        <p:nvSpPr>
          <p:cNvPr id="5" name="Footer Placeholder 4"/>
          <p:cNvSpPr>
            <a:spLocks noGrp="1"/>
          </p:cNvSpPr>
          <p:nvPr>
            <p:ph type="ftr" sz="quarter" idx="11"/>
          </p:nvPr>
        </p:nvSpPr>
        <p:spPr/>
        <p:txBody>
          <a:bodyPr/>
          <a:lstStyle/>
          <a:p>
            <a:pPr algn="r"/>
            <a:r>
              <a:rPr lang="en-US" smtClean="0"/>
              <a:t>Personal Protective Equipment: Safety</a:t>
            </a:r>
            <a:endParaRPr lang="en-US" dirty="0"/>
          </a:p>
        </p:txBody>
      </p:sp>
      <p:sp>
        <p:nvSpPr>
          <p:cNvPr id="6" name="Slide Number Placeholder 5"/>
          <p:cNvSpPr>
            <a:spLocks noGrp="1"/>
          </p:cNvSpPr>
          <p:nvPr>
            <p:ph type="sldNum" sz="quarter" idx="12"/>
          </p:nvPr>
        </p:nvSpPr>
        <p:spPr/>
        <p:txBody>
          <a:bodyPr/>
          <a:lstStyle/>
          <a:p>
            <a:fld id="{777E31B7-8F30-4DAE-A42D-15C2A7FAB87F}" type="slidenum">
              <a:rPr lang="en-US" smtClean="0"/>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Personal Protective Equipment: Safety</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Personal Protective Equipment: Safety</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aphis.usda.gov/animal_health/emergency_management/nahems_guidelines.s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Personal Protective Equipment</a:t>
            </a:r>
            <a:endParaRPr lang="en-US" dirty="0"/>
          </a:p>
        </p:txBody>
      </p:sp>
      <p:sp>
        <p:nvSpPr>
          <p:cNvPr id="3" name="Subtitle 2"/>
          <p:cNvSpPr>
            <a:spLocks noGrp="1"/>
          </p:cNvSpPr>
          <p:nvPr>
            <p:ph type="subTitle" idx="1"/>
          </p:nvPr>
        </p:nvSpPr>
        <p:spPr/>
        <p:txBody>
          <a:bodyPr/>
          <a:lstStyle/>
          <a:p>
            <a:r>
              <a:rPr lang="en-US" dirty="0" smtClean="0"/>
              <a:t>Safety While Wearing PPE</a:t>
            </a:r>
            <a:endParaRPr lang="en-US" dirty="0"/>
          </a:p>
        </p:txBody>
      </p:sp>
    </p:spTree>
    <p:extLst>
      <p:ext uri="{BB962C8B-B14F-4D97-AF65-F5344CB8AC3E}">
        <p14:creationId xmlns:p14="http://schemas.microsoft.com/office/powerpoint/2010/main" val="1092988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Safety Precautions</a:t>
            </a:r>
            <a:endParaRPr lang="en-US" dirty="0"/>
          </a:p>
        </p:txBody>
      </p:sp>
      <p:sp>
        <p:nvSpPr>
          <p:cNvPr id="7" name="Text Placeholder 6"/>
          <p:cNvSpPr>
            <a:spLocks noGrp="1"/>
          </p:cNvSpPr>
          <p:nvPr>
            <p:ph type="body" idx="1"/>
          </p:nvPr>
        </p:nvSpPr>
        <p:spPr/>
        <p:txBody>
          <a:bodyPr/>
          <a:lstStyle/>
          <a:p>
            <a:r>
              <a:rPr lang="en-US" dirty="0"/>
              <a:t>PPE Safety </a:t>
            </a:r>
            <a:r>
              <a:rPr lang="en-US" dirty="0" smtClean="0"/>
              <a:t>Training</a:t>
            </a:r>
          </a:p>
          <a:p>
            <a:r>
              <a:rPr lang="en-US" dirty="0" smtClean="0"/>
              <a:t>Buddy System</a:t>
            </a:r>
            <a:endParaRPr lang="en-US" dirty="0"/>
          </a:p>
          <a:p>
            <a:r>
              <a:rPr lang="en-US" dirty="0" smtClean="0"/>
              <a:t>Personal Behavior/Actions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Personal Protective Equipment: Safety</a:t>
            </a:r>
            <a:endParaRPr lang="en-US" dirty="0"/>
          </a:p>
        </p:txBody>
      </p:sp>
    </p:spTree>
    <p:extLst>
      <p:ext uri="{BB962C8B-B14F-4D97-AF65-F5344CB8AC3E}">
        <p14:creationId xmlns:p14="http://schemas.microsoft.com/office/powerpoint/2010/main" val="4098585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PPE Safety Training</a:t>
            </a:r>
            <a:endParaRPr lang="en-US" dirty="0"/>
          </a:p>
        </p:txBody>
      </p:sp>
      <p:sp>
        <p:nvSpPr>
          <p:cNvPr id="3" name="Content Placeholder 2"/>
          <p:cNvSpPr>
            <a:spLocks noGrp="1"/>
          </p:cNvSpPr>
          <p:nvPr>
            <p:ph idx="1"/>
          </p:nvPr>
        </p:nvSpPr>
        <p:spPr/>
        <p:txBody>
          <a:bodyPr>
            <a:normAutofit/>
          </a:bodyPr>
          <a:lstStyle/>
          <a:p>
            <a:r>
              <a:rPr lang="en-US" dirty="0" smtClean="0"/>
              <a:t>Critical for ensuring appropriate use</a:t>
            </a:r>
          </a:p>
          <a:p>
            <a:pPr lvl="1"/>
            <a:r>
              <a:rPr lang="en-US" dirty="0" smtClean="0"/>
              <a:t>What PPE is needed</a:t>
            </a:r>
          </a:p>
          <a:p>
            <a:pPr lvl="1"/>
            <a:r>
              <a:rPr lang="en-US" dirty="0" smtClean="0"/>
              <a:t>Why it is needed</a:t>
            </a:r>
          </a:p>
          <a:p>
            <a:pPr lvl="1"/>
            <a:r>
              <a:rPr lang="en-US" dirty="0" smtClean="0"/>
              <a:t>Limitations</a:t>
            </a:r>
          </a:p>
          <a:p>
            <a:pPr lvl="1"/>
            <a:r>
              <a:rPr lang="en-US" dirty="0" smtClean="0"/>
              <a:t>Precautions</a:t>
            </a:r>
          </a:p>
          <a:p>
            <a:pPr lvl="1"/>
            <a:r>
              <a:rPr lang="en-US" dirty="0" smtClean="0"/>
              <a:t>Consequences</a:t>
            </a:r>
          </a:p>
          <a:p>
            <a:pPr lvl="1"/>
            <a:r>
              <a:rPr lang="en-US" dirty="0" smtClean="0"/>
              <a:t>Recognize damaged/improperly function</a:t>
            </a:r>
          </a:p>
          <a:p>
            <a:pPr lvl="1"/>
            <a:r>
              <a:rPr lang="en-US" dirty="0" smtClean="0"/>
              <a:t>Decontamination, repair, replacement</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Personal Protective Equipment: Safety</a:t>
            </a:r>
            <a:endParaRPr lang="en-US"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59294" y="2362200"/>
            <a:ext cx="2551306" cy="2146591"/>
          </a:xfrm>
          <a:prstGeom prst="rect">
            <a:avLst/>
          </a:prstGeom>
          <a:ln w="28575">
            <a:solidFill>
              <a:srgbClr val="F26336"/>
            </a:solidFill>
          </a:ln>
        </p:spPr>
      </p:pic>
    </p:spTree>
    <p:extLst>
      <p:ext uri="{BB962C8B-B14F-4D97-AF65-F5344CB8AC3E}">
        <p14:creationId xmlns:p14="http://schemas.microsoft.com/office/powerpoint/2010/main" val="2561416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Buddy System</a:t>
            </a:r>
            <a:endParaRPr lang="en-US" dirty="0"/>
          </a:p>
        </p:txBody>
      </p:sp>
      <p:sp>
        <p:nvSpPr>
          <p:cNvPr id="3" name="Content Placeholder 2"/>
          <p:cNvSpPr>
            <a:spLocks noGrp="1"/>
          </p:cNvSpPr>
          <p:nvPr>
            <p:ph idx="1"/>
          </p:nvPr>
        </p:nvSpPr>
        <p:spPr/>
        <p:txBody>
          <a:bodyPr/>
          <a:lstStyle/>
          <a:p>
            <a:r>
              <a:rPr lang="en-US" dirty="0" smtClean="0"/>
              <a:t>Cooperative completion of tasks</a:t>
            </a:r>
          </a:p>
          <a:p>
            <a:r>
              <a:rPr lang="en-US" dirty="0" smtClean="0"/>
              <a:t>Close visual contact </a:t>
            </a:r>
          </a:p>
          <a:p>
            <a:r>
              <a:rPr lang="en-US" dirty="0" smtClean="0"/>
              <a:t>Assist as needed</a:t>
            </a:r>
          </a:p>
          <a:p>
            <a:r>
              <a:rPr lang="en-US" dirty="0"/>
              <a:t>Check </a:t>
            </a:r>
            <a:r>
              <a:rPr lang="en-US" dirty="0" smtClean="0"/>
              <a:t>PPE integrity</a:t>
            </a:r>
            <a:endParaRPr lang="en-US" dirty="0"/>
          </a:p>
          <a:p>
            <a:r>
              <a:rPr lang="en-US" dirty="0" smtClean="0"/>
              <a:t>Observe partner </a:t>
            </a:r>
            <a:br>
              <a:rPr lang="en-US" dirty="0" smtClean="0"/>
            </a:br>
            <a:r>
              <a:rPr lang="en-US" dirty="0" smtClean="0"/>
              <a:t>for distress</a:t>
            </a:r>
          </a:p>
          <a:p>
            <a:r>
              <a:rPr lang="en-US" dirty="0" smtClean="0"/>
              <a:t>Obtain emergency </a:t>
            </a:r>
            <a:br>
              <a:rPr lang="en-US" dirty="0" smtClean="0"/>
            </a:br>
            <a:r>
              <a:rPr lang="en-US" dirty="0" smtClean="0"/>
              <a:t>assistance if needed</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Personal Protective Equipment: Safety</a:t>
            </a:r>
            <a:endParaRPr lang="en-US"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43600" y="2468880"/>
            <a:ext cx="2454492" cy="2560320"/>
          </a:xfrm>
          <a:prstGeom prst="rect">
            <a:avLst/>
          </a:prstGeom>
          <a:ln w="28575">
            <a:solidFill>
              <a:srgbClr val="F47D5A"/>
            </a:solidFill>
          </a:ln>
        </p:spPr>
      </p:pic>
    </p:spTree>
    <p:extLst>
      <p:ext uri="{BB962C8B-B14F-4D97-AF65-F5344CB8AC3E}">
        <p14:creationId xmlns:p14="http://schemas.microsoft.com/office/powerpoint/2010/main" val="2534471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Personal Preventive Actions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Remain alert</a:t>
            </a:r>
          </a:p>
          <a:p>
            <a:pPr lvl="1"/>
            <a:r>
              <a:rPr lang="en-US" dirty="0"/>
              <a:t>Watch for hoses, cables, ropes</a:t>
            </a:r>
          </a:p>
          <a:p>
            <a:pPr lvl="1"/>
            <a:r>
              <a:rPr lang="en-US" dirty="0" smtClean="0"/>
              <a:t>Adequate </a:t>
            </a:r>
            <a:r>
              <a:rPr lang="en-US" dirty="0"/>
              <a:t>lighting</a:t>
            </a:r>
          </a:p>
          <a:p>
            <a:pPr lvl="1"/>
            <a:r>
              <a:rPr lang="en-US" dirty="0"/>
              <a:t>Identify hazardous </a:t>
            </a:r>
            <a:r>
              <a:rPr lang="en-US" dirty="0" smtClean="0"/>
              <a:t>areas</a:t>
            </a:r>
          </a:p>
          <a:p>
            <a:r>
              <a:rPr lang="en-US" dirty="0" smtClean="0"/>
              <a:t>Monitor yourself and others</a:t>
            </a:r>
            <a:endParaRPr lang="en-US" dirty="0"/>
          </a:p>
          <a:p>
            <a:pPr lvl="1"/>
            <a:r>
              <a:rPr lang="en-US" dirty="0" smtClean="0"/>
              <a:t>Know physical limitations</a:t>
            </a:r>
          </a:p>
          <a:p>
            <a:r>
              <a:rPr lang="en-US" dirty="0" smtClean="0"/>
              <a:t>Follow established guidelines</a:t>
            </a:r>
          </a:p>
          <a:p>
            <a:r>
              <a:rPr lang="en-US" dirty="0"/>
              <a:t>Stress-management techniques</a:t>
            </a:r>
          </a:p>
          <a:p>
            <a:pPr lvl="1"/>
            <a:r>
              <a:rPr lang="en-US" dirty="0"/>
              <a:t>Help </a:t>
            </a:r>
            <a:r>
              <a:rPr lang="en-US" dirty="0" smtClean="0"/>
              <a:t>stay calm</a:t>
            </a:r>
            <a:r>
              <a:rPr lang="en-US" dirty="0"/>
              <a:t>, focused, analytical under adverse conditions</a:t>
            </a:r>
          </a:p>
          <a:p>
            <a:endParaRPr lang="en-US" dirty="0" smtClean="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Personal Protective Equipment: Safety</a:t>
            </a:r>
            <a:endParaRPr lang="en-US" dirty="0"/>
          </a:p>
        </p:txBody>
      </p:sp>
    </p:spTree>
    <p:extLst>
      <p:ext uri="{BB962C8B-B14F-4D97-AF65-F5344CB8AC3E}">
        <p14:creationId xmlns:p14="http://schemas.microsoft.com/office/powerpoint/2010/main" val="2697335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Avoiding Heat Stress</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smtClean="0"/>
              <a:t>Monitor yourself and team members</a:t>
            </a:r>
          </a:p>
          <a:p>
            <a:pPr lvl="1"/>
            <a:r>
              <a:rPr lang="en-US" dirty="0" smtClean="0"/>
              <a:t>Be alert for signs of heat stress</a:t>
            </a:r>
          </a:p>
          <a:p>
            <a:pPr lvl="1"/>
            <a:r>
              <a:rPr lang="en-US" dirty="0" smtClean="0"/>
              <a:t>Take quick action to avoid serious injury</a:t>
            </a:r>
          </a:p>
          <a:p>
            <a:r>
              <a:rPr lang="en-US" dirty="0" smtClean="0"/>
              <a:t>Prevention</a:t>
            </a:r>
          </a:p>
          <a:p>
            <a:pPr lvl="1"/>
            <a:r>
              <a:rPr lang="en-US" dirty="0"/>
              <a:t>Keep hydrated</a:t>
            </a:r>
          </a:p>
          <a:p>
            <a:pPr lvl="2"/>
            <a:r>
              <a:rPr lang="en-US" dirty="0" smtClean="0"/>
              <a:t>Fluids, replace electrolytes</a:t>
            </a:r>
          </a:p>
          <a:p>
            <a:pPr lvl="1"/>
            <a:r>
              <a:rPr lang="en-US" dirty="0" smtClean="0"/>
              <a:t>Adjust work schedules</a:t>
            </a:r>
          </a:p>
          <a:p>
            <a:pPr lvl="2"/>
            <a:r>
              <a:rPr lang="en-US" dirty="0" smtClean="0"/>
              <a:t>Perform work during cooler times of day</a:t>
            </a:r>
          </a:p>
          <a:p>
            <a:pPr lvl="2"/>
            <a:r>
              <a:rPr lang="en-US" dirty="0" smtClean="0"/>
              <a:t>Limit or avoid strenuous activities mid-day</a:t>
            </a:r>
          </a:p>
          <a:p>
            <a:pPr lvl="1"/>
            <a:r>
              <a:rPr lang="en-US" dirty="0" smtClean="0"/>
              <a:t>Take frequent rest breaks</a:t>
            </a:r>
          </a:p>
          <a:p>
            <a:pPr lvl="1"/>
            <a:r>
              <a:rPr lang="en-US" dirty="0" smtClean="0"/>
              <a:t>Cooling devices</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Personal Protective Equipment: Safety</a:t>
            </a:r>
            <a:endParaRPr lang="en-US" dirty="0"/>
          </a:p>
        </p:txBody>
      </p:sp>
    </p:spTree>
    <p:extLst>
      <p:ext uri="{BB962C8B-B14F-4D97-AF65-F5344CB8AC3E}">
        <p14:creationId xmlns:p14="http://schemas.microsoft.com/office/powerpoint/2010/main" val="4263087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Cold-Related Illnesses</a:t>
            </a:r>
            <a:endParaRPr lang="en-US" dirty="0"/>
          </a:p>
        </p:txBody>
      </p:sp>
      <p:sp>
        <p:nvSpPr>
          <p:cNvPr id="3" name="Content Placeholder 2"/>
          <p:cNvSpPr>
            <a:spLocks noGrp="1"/>
          </p:cNvSpPr>
          <p:nvPr>
            <p:ph idx="1"/>
          </p:nvPr>
        </p:nvSpPr>
        <p:spPr/>
        <p:txBody>
          <a:bodyPr/>
          <a:lstStyle/>
          <a:p>
            <a:r>
              <a:rPr lang="en-US" dirty="0" smtClean="0"/>
              <a:t>Wear appropriate clothing</a:t>
            </a:r>
          </a:p>
          <a:p>
            <a:r>
              <a:rPr lang="en-US" dirty="0" smtClean="0"/>
              <a:t>Dress in layers</a:t>
            </a:r>
          </a:p>
          <a:p>
            <a:pPr lvl="1"/>
            <a:r>
              <a:rPr lang="en-US" dirty="0" smtClean="0"/>
              <a:t>Loose-fitting, lightweight clothing, </a:t>
            </a:r>
          </a:p>
          <a:p>
            <a:pPr lvl="1"/>
            <a:r>
              <a:rPr lang="en-US" dirty="0" smtClean="0"/>
              <a:t>Water resistant/repellant outer layers</a:t>
            </a:r>
          </a:p>
          <a:p>
            <a:r>
              <a:rPr lang="en-US" dirty="0" smtClean="0"/>
              <a:t>Cover hands, head, face, neck</a:t>
            </a:r>
          </a:p>
          <a:p>
            <a:r>
              <a:rPr lang="en-US" dirty="0" smtClean="0"/>
              <a:t>Avoid overexertion</a:t>
            </a:r>
          </a:p>
          <a:p>
            <a:r>
              <a:rPr lang="en-US" dirty="0" smtClean="0"/>
              <a:t>Stay dry</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Personal Protective Equipment: Safety</a:t>
            </a:r>
            <a:endParaRPr lang="en-US" dirty="0"/>
          </a:p>
        </p:txBody>
      </p:sp>
    </p:spTree>
    <p:extLst>
      <p:ext uri="{BB962C8B-B14F-4D97-AF65-F5344CB8AC3E}">
        <p14:creationId xmlns:p14="http://schemas.microsoft.com/office/powerpoint/2010/main" val="2174187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Psychological Stress</a:t>
            </a:r>
            <a:endParaRPr lang="en-US" dirty="0"/>
          </a:p>
        </p:txBody>
      </p:sp>
      <p:sp>
        <p:nvSpPr>
          <p:cNvPr id="3" name="Content Placeholder 2"/>
          <p:cNvSpPr>
            <a:spLocks noGrp="1"/>
          </p:cNvSpPr>
          <p:nvPr>
            <p:ph idx="1"/>
          </p:nvPr>
        </p:nvSpPr>
        <p:spPr/>
        <p:txBody>
          <a:bodyPr>
            <a:normAutofit/>
          </a:bodyPr>
          <a:lstStyle/>
          <a:p>
            <a:r>
              <a:rPr lang="en-US" dirty="0" smtClean="0"/>
              <a:t>Recognize, understand symptoms</a:t>
            </a:r>
          </a:p>
          <a:p>
            <a:r>
              <a:rPr lang="en-US" dirty="0" smtClean="0"/>
              <a:t>Monitor reactions of self, others</a:t>
            </a:r>
          </a:p>
          <a:p>
            <a:r>
              <a:rPr lang="en-US" dirty="0" smtClean="0"/>
              <a:t>Take appropriate measures </a:t>
            </a:r>
            <a:br>
              <a:rPr lang="en-US" dirty="0" smtClean="0"/>
            </a:br>
            <a:r>
              <a:rPr lang="en-US" dirty="0" smtClean="0"/>
              <a:t>to reduce effects</a:t>
            </a:r>
          </a:p>
          <a:p>
            <a:r>
              <a:rPr lang="en-US" dirty="0" smtClean="0"/>
              <a:t>Seek assistance or support</a:t>
            </a:r>
          </a:p>
          <a:p>
            <a:r>
              <a:rPr lang="en-US" dirty="0" smtClean="0"/>
              <a:t>Physical, cognitive, emotional, behavioral signs/symptoms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Personal Protective Equipment: Safety</a:t>
            </a:r>
            <a:endParaRPr lang="en-US" dirty="0"/>
          </a:p>
        </p:txBody>
      </p:sp>
    </p:spTree>
    <p:extLst>
      <p:ext uri="{BB962C8B-B14F-4D97-AF65-F5344CB8AC3E}">
        <p14:creationId xmlns:p14="http://schemas.microsoft.com/office/powerpoint/2010/main" val="1291216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3" name="Content Placeholder 2"/>
          <p:cNvSpPr>
            <a:spLocks noGrp="1"/>
          </p:cNvSpPr>
          <p:nvPr>
            <p:ph idx="1"/>
          </p:nvPr>
        </p:nvSpPr>
        <p:spPr/>
        <p:txBody>
          <a:bodyPr/>
          <a:lstStyle/>
          <a:p>
            <a:r>
              <a:rPr lang="en-US" dirty="0" smtClean="0"/>
              <a:t>USDA Foreign Animal Disease Preparedness (FAD PReP) Guidelines:</a:t>
            </a:r>
          </a:p>
          <a:p>
            <a:pPr lvl="1"/>
            <a:r>
              <a:rPr lang="en-US" dirty="0"/>
              <a:t>Health and Safety</a:t>
            </a:r>
          </a:p>
          <a:p>
            <a:pPr lvl="1"/>
            <a:r>
              <a:rPr lang="en-US" dirty="0" smtClean="0"/>
              <a:t>Personal Protective Equipment</a:t>
            </a:r>
          </a:p>
          <a:p>
            <a:pPr lvl="1"/>
            <a:endParaRPr lang="en-US" sz="1800" dirty="0" smtClean="0">
              <a:hlinkClick r:id="rId3"/>
            </a:endParaRPr>
          </a:p>
          <a:p>
            <a:pPr lvl="1"/>
            <a:r>
              <a:rPr lang="en-US" sz="1800" dirty="0" smtClean="0">
                <a:hlinkClick r:id="rId3"/>
              </a:rPr>
              <a:t>http</a:t>
            </a:r>
            <a:r>
              <a:rPr lang="en-US" sz="1800" dirty="0">
                <a:hlinkClick r:id="rId3"/>
              </a:rPr>
              <a:t>://</a:t>
            </a:r>
            <a:r>
              <a:rPr lang="en-US" sz="1800" dirty="0" smtClean="0">
                <a:hlinkClick r:id="rId3"/>
              </a:rPr>
              <a:t>www.aphis.usda.gov/animal_health/emergency_management/nahems_guidelines.shtml</a:t>
            </a:r>
            <a:endParaRPr lang="en-US" sz="1800" dirty="0"/>
          </a:p>
          <a:p>
            <a:pPr marL="457200" lvl="1" indent="0">
              <a:buNone/>
            </a:pPr>
            <a:endParaRPr lang="en-US" sz="1800" dirty="0" smtClean="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smtClean="0"/>
              <a:t>Personal Protective Equipment: Safety</a:t>
            </a:r>
            <a:endParaRPr lang="en-US" dirty="0"/>
          </a:p>
        </p:txBody>
      </p:sp>
    </p:spTree>
    <p:extLst>
      <p:ext uri="{BB962C8B-B14F-4D97-AF65-F5344CB8AC3E}">
        <p14:creationId xmlns:p14="http://schemas.microsoft.com/office/powerpoint/2010/main" val="2997581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2286000"/>
          </a:xfrm>
        </p:spPr>
        <p:txBody>
          <a:bodyPr>
            <a:normAutofit fontScale="70000" lnSpcReduction="20000"/>
          </a:bodyPr>
          <a:lstStyle/>
          <a:p>
            <a:pPr>
              <a:lnSpc>
                <a:spcPct val="170000"/>
              </a:lnSpc>
            </a:pPr>
            <a:r>
              <a:rPr lang="en-US" dirty="0" smtClean="0"/>
              <a:t>Development of this presentation was by the Center for Food Security and Public Health at Iowa State University through funding from the Multi-State Partnership for Security in Agriculture</a:t>
            </a:r>
          </a:p>
          <a:p>
            <a:pPr>
              <a:lnSpc>
                <a:spcPct val="170000"/>
              </a:lnSpc>
            </a:pPr>
            <a:endParaRPr lang="en-US" dirty="0" smtClean="0"/>
          </a:p>
          <a:p>
            <a:pPr>
              <a:lnSpc>
                <a:spcPct val="170000"/>
              </a:lnSpc>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vert="horz" lIns="91440" tIns="45720" rIns="91440" bIns="45720" rtlCol="0">
            <a:normAutofit fontScale="25000" lnSpcReduction="20000"/>
          </a:bodyPr>
          <a:lstStyle/>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Authors: Shaine </a:t>
            </a:r>
            <a:r>
              <a:rPr kumimoji="0" lang="en-US" sz="5600" b="0" i="0" u="none" strike="noStrike" kern="1200" cap="none" spc="0" normalizeH="0" baseline="0" noProof="0" dirty="0" err="1" smtClean="0">
                <a:ln>
                  <a:noFill/>
                </a:ln>
                <a:solidFill>
                  <a:schemeClr val="tx1">
                    <a:lumMod val="85000"/>
                    <a:lumOff val="15000"/>
                  </a:schemeClr>
                </a:solidFill>
                <a:effectLst/>
                <a:uLnTx/>
                <a:uFillTx/>
                <a:latin typeface="Verdana" pitchFamily="34" charset="0"/>
                <a:ea typeface="+mn-ea"/>
                <a:cs typeface="+mn-cs"/>
              </a:rPr>
              <a:t>DeVoe</a:t>
            </a: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 BS</a:t>
            </a:r>
          </a:p>
          <a:p>
            <a:pPr lvl="0">
              <a:lnSpc>
                <a:spcPct val="170000"/>
              </a:lnSpc>
              <a:buClr>
                <a:srgbClr val="F47D5A"/>
              </a:buClr>
              <a:buSzPct val="100000"/>
              <a:defRPr/>
            </a:pP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Reviewers: </a:t>
            </a:r>
            <a:r>
              <a:rPr lang="en-US" sz="5600" dirty="0">
                <a:solidFill>
                  <a:schemeClr val="tx1">
                    <a:lumMod val="85000"/>
                    <a:lumOff val="15000"/>
                  </a:schemeClr>
                </a:solidFill>
                <a:latin typeface="Verdana" pitchFamily="34" charset="0"/>
              </a:rPr>
              <a:t>Glenda Dvorak, DVM, MPH, DACVPM</a:t>
            </a:r>
            <a:endPar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endPar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extLst>
      <p:ext uri="{BB962C8B-B14F-4D97-AF65-F5344CB8AC3E}">
        <p14:creationId xmlns:p14="http://schemas.microsoft.com/office/powerpoint/2010/main" val="275981662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Concerns</a:t>
            </a:r>
            <a:endParaRPr lang="en-US" dirty="0"/>
          </a:p>
        </p:txBody>
      </p:sp>
      <p:sp>
        <p:nvSpPr>
          <p:cNvPr id="3" name="Text Placeholder 2"/>
          <p:cNvSpPr>
            <a:spLocks noGrp="1"/>
          </p:cNvSpPr>
          <p:nvPr>
            <p:ph type="body" idx="1"/>
          </p:nvPr>
        </p:nvSpPr>
        <p:spPr/>
        <p:txBody>
          <a:bodyPr>
            <a:normAutofit/>
          </a:bodyPr>
          <a:lstStyle/>
          <a:p>
            <a:r>
              <a:rPr lang="en-US" dirty="0" smtClean="0"/>
              <a:t>Physical</a:t>
            </a:r>
          </a:p>
          <a:p>
            <a:r>
              <a:rPr lang="en-US" dirty="0" smtClean="0"/>
              <a:t>Psychological</a:t>
            </a:r>
          </a:p>
          <a:p>
            <a:r>
              <a:rPr lang="en-US" dirty="0" smtClean="0"/>
              <a:t>Environmental</a:t>
            </a:r>
          </a:p>
          <a:p>
            <a:r>
              <a:rPr lang="en-US" dirty="0" smtClean="0"/>
              <a:t>Biological</a:t>
            </a:r>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Personal Protective Equipment: Safety</a:t>
            </a:r>
            <a:endParaRPr lang="en-US" dirty="0"/>
          </a:p>
        </p:txBody>
      </p:sp>
    </p:spTree>
    <p:extLst>
      <p:ext uri="{BB962C8B-B14F-4D97-AF65-F5344CB8AC3E}">
        <p14:creationId xmlns:p14="http://schemas.microsoft.com/office/powerpoint/2010/main" val="3569952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Physical Constraint</a:t>
            </a:r>
            <a:endParaRPr lang="en-US" dirty="0"/>
          </a:p>
        </p:txBody>
      </p:sp>
      <p:sp>
        <p:nvSpPr>
          <p:cNvPr id="7" name="Content Placeholder 6"/>
          <p:cNvSpPr>
            <a:spLocks noGrp="1"/>
          </p:cNvSpPr>
          <p:nvPr>
            <p:ph idx="1"/>
          </p:nvPr>
        </p:nvSpPr>
        <p:spPr/>
        <p:txBody>
          <a:bodyPr>
            <a:normAutofit lnSpcReduction="10000"/>
          </a:bodyPr>
          <a:lstStyle/>
          <a:p>
            <a:r>
              <a:rPr lang="en-US" dirty="0" smtClean="0"/>
              <a:t>Restricts movement</a:t>
            </a:r>
          </a:p>
          <a:p>
            <a:pPr lvl="1"/>
            <a:r>
              <a:rPr lang="en-US" dirty="0" smtClean="0"/>
              <a:t>Limits mobility</a:t>
            </a:r>
          </a:p>
          <a:p>
            <a:pPr lvl="1"/>
            <a:r>
              <a:rPr lang="en-US" dirty="0" smtClean="0"/>
              <a:t>Increased energy/fatigue</a:t>
            </a:r>
          </a:p>
          <a:p>
            <a:r>
              <a:rPr lang="en-US" dirty="0" smtClean="0"/>
              <a:t>Reduced dexterity</a:t>
            </a:r>
          </a:p>
          <a:p>
            <a:r>
              <a:rPr lang="en-US" dirty="0" smtClean="0"/>
              <a:t>Reduced sensory </a:t>
            </a:r>
            <a:br>
              <a:rPr lang="en-US" dirty="0" smtClean="0"/>
            </a:br>
            <a:r>
              <a:rPr lang="en-US" dirty="0" smtClean="0"/>
              <a:t>perception</a:t>
            </a:r>
          </a:p>
          <a:p>
            <a:pPr lvl="1"/>
            <a:r>
              <a:rPr lang="en-US" dirty="0" smtClean="0"/>
              <a:t>Vision</a:t>
            </a:r>
          </a:p>
          <a:p>
            <a:pPr lvl="1"/>
            <a:r>
              <a:rPr lang="en-US" dirty="0" smtClean="0"/>
              <a:t>Hearing</a:t>
            </a:r>
          </a:p>
          <a:p>
            <a:pPr lvl="1"/>
            <a:r>
              <a:rPr lang="en-US" dirty="0" smtClean="0"/>
              <a:t>Communication</a:t>
            </a:r>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Personal Protective Equipment: Safety</a:t>
            </a:r>
            <a:endParaRPr lang="en-US" dirty="0"/>
          </a:p>
        </p:txBody>
      </p:sp>
      <p:pic>
        <p:nvPicPr>
          <p:cNvPr id="8" name="Picture 3" descr="H:\CFSPH\Communal Files\Master Image Library\AI_PPE\Camera1\920_4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75350" y="1524000"/>
            <a:ext cx="2711450" cy="2133600"/>
          </a:xfrm>
          <a:prstGeom prst="rect">
            <a:avLst/>
          </a:prstGeom>
          <a:noFill/>
          <a:ln w="28575">
            <a:solidFill>
              <a:srgbClr val="F26336"/>
            </a:solidFill>
          </a:ln>
        </p:spPr>
      </p:pic>
      <p:pic>
        <p:nvPicPr>
          <p:cNvPr id="3074" name="Picture 2" descr="H:\CFSPH\Communal Files\Photo Library\PPE\04 PPE Level C Donning - Andrew Kingsbury\DN_IMG_4339.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549907" y="3733800"/>
            <a:ext cx="2060693" cy="266700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14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Physical Concerns</a:t>
            </a:r>
            <a:endParaRPr lang="en-US" dirty="0"/>
          </a:p>
        </p:txBody>
      </p:sp>
      <p:sp>
        <p:nvSpPr>
          <p:cNvPr id="3" name="Content Placeholder 2"/>
          <p:cNvSpPr>
            <a:spLocks noGrp="1"/>
          </p:cNvSpPr>
          <p:nvPr>
            <p:ph idx="1"/>
          </p:nvPr>
        </p:nvSpPr>
        <p:spPr/>
        <p:txBody>
          <a:bodyPr/>
          <a:lstStyle/>
          <a:p>
            <a:r>
              <a:rPr lang="en-US" dirty="0"/>
              <a:t>Physiological </a:t>
            </a:r>
            <a:r>
              <a:rPr lang="en-US" dirty="0" smtClean="0"/>
              <a:t>factors</a:t>
            </a:r>
            <a:endParaRPr lang="en-US" dirty="0"/>
          </a:p>
          <a:p>
            <a:pPr lvl="1"/>
            <a:r>
              <a:rPr lang="en-US" dirty="0"/>
              <a:t>Allergic reactions</a:t>
            </a:r>
          </a:p>
          <a:p>
            <a:pPr lvl="1"/>
            <a:r>
              <a:rPr lang="en-US" dirty="0"/>
              <a:t>Physical condition</a:t>
            </a:r>
          </a:p>
          <a:p>
            <a:pPr lvl="1"/>
            <a:r>
              <a:rPr lang="en-US" dirty="0"/>
              <a:t>Level of acclimation</a:t>
            </a:r>
          </a:p>
          <a:p>
            <a:r>
              <a:rPr lang="en-US" dirty="0" smtClean="0"/>
              <a:t>Psychological stress</a:t>
            </a:r>
          </a:p>
          <a:p>
            <a:pPr lvl="1"/>
            <a:r>
              <a:rPr lang="en-US" dirty="0" smtClean="0"/>
              <a:t>Confining</a:t>
            </a:r>
          </a:p>
          <a:p>
            <a:pPr lvl="1"/>
            <a:r>
              <a:rPr lang="en-US" dirty="0" smtClean="0"/>
              <a:t>Claustrophobic</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Personal Protective Equipment: Safety</a:t>
            </a:r>
            <a:endParaRPr lang="en-US" dirty="0"/>
          </a:p>
        </p:txBody>
      </p:sp>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195"/>
          <a:stretch/>
        </p:blipFill>
        <p:spPr bwMode="auto">
          <a:xfrm>
            <a:off x="6019800" y="1600199"/>
            <a:ext cx="2672863" cy="3281289"/>
          </a:xfrm>
          <a:prstGeom prst="rect">
            <a:avLst/>
          </a:prstGeom>
          <a:noFill/>
          <a:ln w="28575">
            <a:solidFill>
              <a:srgbClr val="F26336"/>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9380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Concerns</a:t>
            </a:r>
            <a:endParaRPr lang="en-US" dirty="0"/>
          </a:p>
        </p:txBody>
      </p:sp>
      <p:sp>
        <p:nvSpPr>
          <p:cNvPr id="3" name="Content Placeholder 2"/>
          <p:cNvSpPr>
            <a:spLocks noGrp="1"/>
          </p:cNvSpPr>
          <p:nvPr>
            <p:ph idx="1"/>
          </p:nvPr>
        </p:nvSpPr>
        <p:spPr/>
        <p:txBody>
          <a:bodyPr/>
          <a:lstStyle/>
          <a:p>
            <a:r>
              <a:rPr lang="en-US" dirty="0" smtClean="0"/>
              <a:t>Site conditions</a:t>
            </a:r>
          </a:p>
          <a:p>
            <a:pPr lvl="1"/>
            <a:r>
              <a:rPr lang="en-US" dirty="0" smtClean="0"/>
              <a:t>Hot, cold</a:t>
            </a:r>
          </a:p>
          <a:p>
            <a:pPr lvl="1"/>
            <a:r>
              <a:rPr lang="en-US" dirty="0" smtClean="0"/>
              <a:t>Rain and mud</a:t>
            </a:r>
          </a:p>
          <a:p>
            <a:pPr lvl="1"/>
            <a:r>
              <a:rPr lang="en-US" dirty="0" smtClean="0"/>
              <a:t>Ice and snow</a:t>
            </a:r>
          </a:p>
          <a:p>
            <a:pPr lvl="1"/>
            <a:r>
              <a:rPr lang="en-US" dirty="0" smtClean="0"/>
              <a:t>Uneven surfaces</a:t>
            </a:r>
          </a:p>
          <a:p>
            <a:r>
              <a:rPr lang="en-US" dirty="0" smtClean="0"/>
              <a:t>Slips, trips, falls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Personal Protective Equipment: Safety</a:t>
            </a:r>
            <a:endParaRPr lang="en-US" dirty="0"/>
          </a:p>
        </p:txBody>
      </p:sp>
      <p:pic>
        <p:nvPicPr>
          <p:cNvPr id="6" name="Picture 2" descr="C:\Documents and Settings\gdvorak\My Documents\CFSPH\MSP HSEMD Preparedness Projects\JIT Training\2-Health and Safety_D Taylor\Graphics\Potential Photos\HolsteinBloodDraw_DBW (4).JPG"/>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248400" y="1701800"/>
            <a:ext cx="1981200" cy="2641600"/>
          </a:xfrm>
          <a:prstGeom prst="rect">
            <a:avLst/>
          </a:prstGeom>
          <a:noFill/>
          <a:ln w="28575">
            <a:solidFill>
              <a:srgbClr val="F26336"/>
            </a:solidFill>
          </a:ln>
        </p:spPr>
      </p:pic>
      <p:pic>
        <p:nvPicPr>
          <p:cNvPr id="7" name="Picture 2" descr="C:\Documents and Settings\gdvorak\My Documents\CFSPH\MSP HSEMD Preparedness Projects\JIT Training\2-Health and Safety_D Taylor\Graphics\Potential Photos\ShinGuards_USDA-PetePetch.jpg"/>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5715000" y="4171817"/>
            <a:ext cx="2971800" cy="2228850"/>
          </a:xfrm>
          <a:prstGeom prst="rect">
            <a:avLst/>
          </a:prstGeom>
          <a:noFill/>
          <a:ln w="28575">
            <a:solidFill>
              <a:srgbClr val="F26336"/>
            </a:solidFill>
          </a:ln>
        </p:spPr>
      </p:pic>
    </p:spTree>
    <p:extLst>
      <p:ext uri="{BB962C8B-B14F-4D97-AF65-F5344CB8AC3E}">
        <p14:creationId xmlns:p14="http://schemas.microsoft.com/office/powerpoint/2010/main" val="551315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Stress</a:t>
            </a:r>
            <a:endParaRPr lang="en-US" dirty="0"/>
          </a:p>
        </p:txBody>
      </p:sp>
      <p:sp>
        <p:nvSpPr>
          <p:cNvPr id="3" name="Content Placeholder 2"/>
          <p:cNvSpPr>
            <a:spLocks noGrp="1"/>
          </p:cNvSpPr>
          <p:nvPr>
            <p:ph idx="1"/>
          </p:nvPr>
        </p:nvSpPr>
        <p:spPr/>
        <p:txBody>
          <a:bodyPr>
            <a:normAutofit/>
          </a:bodyPr>
          <a:lstStyle/>
          <a:p>
            <a:r>
              <a:rPr lang="en-US" dirty="0" smtClean="0"/>
              <a:t>Common</a:t>
            </a:r>
          </a:p>
          <a:p>
            <a:r>
              <a:rPr lang="en-US" dirty="0" smtClean="0"/>
              <a:t>Contributing factors</a:t>
            </a:r>
          </a:p>
          <a:p>
            <a:pPr lvl="1"/>
            <a:r>
              <a:rPr lang="en-US" dirty="0" smtClean="0"/>
              <a:t>High temperatures, humidity</a:t>
            </a:r>
          </a:p>
          <a:p>
            <a:pPr lvl="1"/>
            <a:r>
              <a:rPr lang="en-US" dirty="0" smtClean="0"/>
              <a:t>Direct sun exposure</a:t>
            </a:r>
          </a:p>
          <a:p>
            <a:pPr lvl="1"/>
            <a:r>
              <a:rPr lang="en-US" dirty="0" smtClean="0"/>
              <a:t>Limited air movement</a:t>
            </a:r>
          </a:p>
          <a:p>
            <a:pPr lvl="1"/>
            <a:r>
              <a:rPr lang="en-US" dirty="0" smtClean="0"/>
              <a:t>Poor physical condition,</a:t>
            </a:r>
            <a:br>
              <a:rPr lang="en-US" dirty="0" smtClean="0"/>
            </a:br>
            <a:r>
              <a:rPr lang="en-US" dirty="0" smtClean="0"/>
              <a:t>low heat tolerance</a:t>
            </a:r>
          </a:p>
          <a:p>
            <a:pPr lvl="1"/>
            <a:r>
              <a:rPr lang="en-US" dirty="0" smtClean="0"/>
              <a:t>Fatigue, exertion</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Personal Protective Equipment: Safety</a:t>
            </a:r>
            <a:endParaRPr lang="en-US" dirty="0"/>
          </a:p>
        </p:txBody>
      </p:sp>
      <p:pic>
        <p:nvPicPr>
          <p:cNvPr id="1026" name="Picture 2" descr="H:\CFSPH\Communal Files\Photo Library\Biosecurity - PPE photos\PPE JohnWenzel NewMexicoStateUniv\PAPR_Necropsy(7)_JohnWenzel_NMSU.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05600" y="1600200"/>
            <a:ext cx="2057400" cy="308610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353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Heat-Related Illness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84394685"/>
              </p:ext>
            </p:extLst>
          </p:nvPr>
        </p:nvGraphicFramePr>
        <p:xfrm>
          <a:off x="457200" y="1600200"/>
          <a:ext cx="8229600" cy="46482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sz="1400" dirty="0" smtClean="0">
                          <a:solidFill>
                            <a:schemeClr val="tx1"/>
                          </a:solidFill>
                        </a:rPr>
                        <a:t>Illness</a:t>
                      </a:r>
                      <a:endParaRPr lang="en-US" sz="1400" dirty="0">
                        <a:solidFill>
                          <a:schemeClr val="tx1"/>
                        </a:solidFill>
                      </a:endParaRPr>
                    </a:p>
                  </a:txBody>
                  <a:tcPr>
                    <a:solidFill>
                      <a:srgbClr val="A4C2AB"/>
                    </a:solidFill>
                  </a:tcPr>
                </a:tc>
                <a:tc>
                  <a:txBody>
                    <a:bodyPr/>
                    <a:lstStyle/>
                    <a:p>
                      <a:r>
                        <a:rPr lang="en-US" sz="1400" dirty="0" smtClean="0">
                          <a:solidFill>
                            <a:schemeClr val="tx1"/>
                          </a:solidFill>
                        </a:rPr>
                        <a:t>Symptoms</a:t>
                      </a:r>
                      <a:endParaRPr lang="en-US" sz="1400" dirty="0">
                        <a:solidFill>
                          <a:schemeClr val="tx1"/>
                        </a:solidFill>
                      </a:endParaRPr>
                    </a:p>
                  </a:txBody>
                  <a:tcPr>
                    <a:solidFill>
                      <a:srgbClr val="A4C2AB"/>
                    </a:solidFill>
                  </a:tcPr>
                </a:tc>
                <a:tc>
                  <a:txBody>
                    <a:bodyPr/>
                    <a:lstStyle/>
                    <a:p>
                      <a:r>
                        <a:rPr lang="en-US" sz="1400" dirty="0" smtClean="0">
                          <a:solidFill>
                            <a:schemeClr val="tx1"/>
                          </a:solidFill>
                        </a:rPr>
                        <a:t>First</a:t>
                      </a:r>
                      <a:r>
                        <a:rPr lang="en-US" sz="1400" baseline="0" dirty="0" smtClean="0">
                          <a:solidFill>
                            <a:schemeClr val="tx1"/>
                          </a:solidFill>
                        </a:rPr>
                        <a:t> Aid/Treatment</a:t>
                      </a:r>
                      <a:endParaRPr lang="en-US" sz="1400" dirty="0">
                        <a:solidFill>
                          <a:schemeClr val="tx1"/>
                        </a:solidFill>
                      </a:endParaRPr>
                    </a:p>
                  </a:txBody>
                  <a:tcPr>
                    <a:solidFill>
                      <a:srgbClr val="A4C2AB"/>
                    </a:solidFill>
                  </a:tcPr>
                </a:tc>
              </a:tr>
              <a:tr h="370840">
                <a:tc>
                  <a:txBody>
                    <a:bodyPr/>
                    <a:lstStyle/>
                    <a:p>
                      <a:r>
                        <a:rPr lang="en-US" sz="1400" dirty="0" smtClean="0"/>
                        <a:t>Heat</a:t>
                      </a:r>
                      <a:r>
                        <a:rPr lang="en-US" sz="1400" baseline="0" dirty="0" smtClean="0"/>
                        <a:t> Cramps</a:t>
                      </a:r>
                    </a:p>
                  </a:txBody>
                  <a:tcPr>
                    <a:solidFill>
                      <a:srgbClr val="FFFFFF"/>
                    </a:solidFill>
                  </a:tcPr>
                </a:tc>
                <a:tc>
                  <a:txBody>
                    <a:bodyPr/>
                    <a:lstStyle/>
                    <a:p>
                      <a:r>
                        <a:rPr lang="en-US" sz="1400" dirty="0" smtClean="0"/>
                        <a:t>Muscle spasms, pain in legs,</a:t>
                      </a:r>
                      <a:r>
                        <a:rPr lang="en-US" sz="1400" baseline="0" dirty="0" smtClean="0"/>
                        <a:t> arms, abdomen</a:t>
                      </a:r>
                      <a:endParaRPr lang="en-US" sz="1400" dirty="0"/>
                    </a:p>
                  </a:txBody>
                  <a:tcPr>
                    <a:solidFill>
                      <a:srgbClr val="FFFFFF"/>
                    </a:solidFill>
                  </a:tcPr>
                </a:tc>
                <a:tc>
                  <a:txBody>
                    <a:bodyPr/>
                    <a:lstStyle/>
                    <a:p>
                      <a:r>
                        <a:rPr lang="en-US" sz="1400" dirty="0" smtClean="0"/>
                        <a:t>Rest, drink clear juice/sports</a:t>
                      </a:r>
                      <a:r>
                        <a:rPr lang="en-US" sz="1400" baseline="0" dirty="0" smtClean="0"/>
                        <a:t> drink, seek medical attention if cramps persist &gt;1 hour</a:t>
                      </a:r>
                      <a:endParaRPr lang="en-US" sz="1400" dirty="0"/>
                    </a:p>
                  </a:txBody>
                  <a:tcPr>
                    <a:solidFill>
                      <a:srgbClr val="FFFFFF"/>
                    </a:solidFill>
                  </a:tcPr>
                </a:tc>
              </a:tr>
              <a:tr h="370840">
                <a:tc>
                  <a:txBody>
                    <a:bodyPr/>
                    <a:lstStyle/>
                    <a:p>
                      <a:r>
                        <a:rPr lang="en-US" sz="1400" dirty="0" smtClean="0"/>
                        <a:t>Heat Stress</a:t>
                      </a:r>
                      <a:endParaRPr lang="en-US" sz="1400" dirty="0"/>
                    </a:p>
                  </a:txBody>
                  <a:tcPr>
                    <a:solidFill>
                      <a:srgbClr val="E1EBE3"/>
                    </a:solidFill>
                  </a:tcPr>
                </a:tc>
                <a:tc>
                  <a:txBody>
                    <a:bodyPr/>
                    <a:lstStyle/>
                    <a:p>
                      <a:r>
                        <a:rPr lang="en-US" sz="1400" dirty="0" smtClean="0"/>
                        <a:t>Thirst, fatigue, feeling “hot”, cramps, dizziness,</a:t>
                      </a:r>
                      <a:r>
                        <a:rPr lang="en-US" sz="1400" baseline="0" dirty="0" smtClean="0"/>
                        <a:t> headache, nausea, sweating, paleness, </a:t>
                      </a:r>
                      <a:br>
                        <a:rPr lang="en-US" sz="1400" baseline="0" dirty="0" smtClean="0"/>
                      </a:br>
                      <a:r>
                        <a:rPr lang="en-US" sz="1400" baseline="0" dirty="0" smtClean="0"/>
                        <a:t>clammy skin</a:t>
                      </a:r>
                      <a:endParaRPr lang="en-US" sz="1400" dirty="0"/>
                    </a:p>
                  </a:txBody>
                  <a:tcPr>
                    <a:solidFill>
                      <a:srgbClr val="E1EBE3"/>
                    </a:solidFill>
                  </a:tcPr>
                </a:tc>
                <a:tc>
                  <a:txBody>
                    <a:bodyPr/>
                    <a:lstStyle/>
                    <a:p>
                      <a:r>
                        <a:rPr lang="en-US" sz="1400" dirty="0" smtClean="0"/>
                        <a:t>Treat immediately;</a:t>
                      </a:r>
                      <a:r>
                        <a:rPr lang="en-US" sz="1400" baseline="0" dirty="0" smtClean="0"/>
                        <a:t> rest in shade, rehydrate, seek medical attention if symptoms persist</a:t>
                      </a:r>
                      <a:endParaRPr lang="en-US" sz="1400" dirty="0"/>
                    </a:p>
                  </a:txBody>
                  <a:tcPr>
                    <a:solidFill>
                      <a:srgbClr val="E1EBE3"/>
                    </a:solidFill>
                  </a:tcPr>
                </a:tc>
              </a:tr>
              <a:tr h="370840">
                <a:tc>
                  <a:txBody>
                    <a:bodyPr/>
                    <a:lstStyle/>
                    <a:p>
                      <a:r>
                        <a:rPr lang="en-US" sz="1400" dirty="0" smtClean="0"/>
                        <a:t>Heat Exhaustion</a:t>
                      </a:r>
                      <a:endParaRPr lang="en-US" sz="1400" dirty="0"/>
                    </a:p>
                  </a:txBody>
                  <a:tcPr>
                    <a:solidFill>
                      <a:schemeClr val="bg1"/>
                    </a:solidFill>
                  </a:tcPr>
                </a:tc>
                <a:tc>
                  <a:txBody>
                    <a:bodyPr/>
                    <a:lstStyle/>
                    <a:p>
                      <a:r>
                        <a:rPr lang="en-US" sz="1400" dirty="0" smtClean="0"/>
                        <a:t>Sweating, paleness, muscle cramps, fatigue,</a:t>
                      </a:r>
                      <a:r>
                        <a:rPr lang="en-US" sz="1400" baseline="0" dirty="0" smtClean="0"/>
                        <a:t> weakness, headache, dizziness, irritability, confusion, nausea, fast/weak pulse, shallow breathing</a:t>
                      </a:r>
                      <a:endParaRPr lang="en-US" sz="1400" dirty="0"/>
                    </a:p>
                  </a:txBody>
                  <a:tcPr>
                    <a:solidFill>
                      <a:schemeClr val="bg1"/>
                    </a:solidFill>
                  </a:tcPr>
                </a:tc>
                <a:tc>
                  <a:txBody>
                    <a:bodyPr/>
                    <a:lstStyle/>
                    <a:p>
                      <a:r>
                        <a:rPr lang="en-US" sz="1400" dirty="0" smtClean="0"/>
                        <a:t>Move to cool area, rehydrate,</a:t>
                      </a:r>
                      <a:r>
                        <a:rPr lang="en-US" sz="1400" baseline="0" dirty="0" smtClean="0"/>
                        <a:t> take cool shower/bath/sponge bath, wear lightweight clothing, seek medical attention if symptoms are severe or last &gt;1 hour</a:t>
                      </a:r>
                      <a:endParaRPr lang="en-US" sz="1400" dirty="0"/>
                    </a:p>
                  </a:txBody>
                  <a:tcPr>
                    <a:solidFill>
                      <a:schemeClr val="bg1"/>
                    </a:solidFill>
                  </a:tcPr>
                </a:tc>
              </a:tr>
              <a:tr h="370840">
                <a:tc>
                  <a:txBody>
                    <a:bodyPr/>
                    <a:lstStyle/>
                    <a:p>
                      <a:r>
                        <a:rPr lang="en-US" sz="1400" dirty="0" smtClean="0"/>
                        <a:t>Heat Stroke</a:t>
                      </a:r>
                      <a:endParaRPr lang="en-US" sz="1400" dirty="0"/>
                    </a:p>
                  </a:txBody>
                  <a:tcPr>
                    <a:solidFill>
                      <a:srgbClr val="E1EBE3"/>
                    </a:solidFill>
                  </a:tcPr>
                </a:tc>
                <a:tc>
                  <a:txBody>
                    <a:bodyPr/>
                    <a:lstStyle/>
                    <a:p>
                      <a:r>
                        <a:rPr lang="en-US" sz="1400" dirty="0" smtClean="0"/>
                        <a:t>High body temp (104°F +), no sweating (hot, dry skin)</a:t>
                      </a:r>
                      <a:r>
                        <a:rPr lang="en-US" sz="1400" baseline="0" dirty="0" smtClean="0"/>
                        <a:t> confusion, loss of consciousness, seizures, convulsions, rapid pulse, hyperventilation</a:t>
                      </a:r>
                      <a:endParaRPr lang="en-US" sz="1400" dirty="0"/>
                    </a:p>
                  </a:txBody>
                  <a:tcPr>
                    <a:solidFill>
                      <a:srgbClr val="E1EBE3"/>
                    </a:solidFill>
                  </a:tcPr>
                </a:tc>
                <a:tc>
                  <a:txBody>
                    <a:bodyPr/>
                    <a:lstStyle/>
                    <a:p>
                      <a:r>
                        <a:rPr lang="en-US" sz="1400" b="1" dirty="0" smtClean="0"/>
                        <a:t>Life-threatening</a:t>
                      </a:r>
                      <a:r>
                        <a:rPr lang="en-US" sz="1400" b="1" baseline="0" dirty="0" smtClean="0"/>
                        <a:t> – call for medical assistance</a:t>
                      </a:r>
                      <a:r>
                        <a:rPr lang="en-US" sz="1400" b="0" baseline="0" dirty="0" smtClean="0"/>
                        <a:t>; begin cooling immediately (e.g., put in shade, immerse in water), monitor body temperature, give cool water if able to drink</a:t>
                      </a:r>
                      <a:endParaRPr lang="en-US" sz="1400" b="1" dirty="0"/>
                    </a:p>
                  </a:txBody>
                  <a:tcPr>
                    <a:solidFill>
                      <a:srgbClr val="E1EBE3"/>
                    </a:solidFill>
                  </a:tcPr>
                </a:tc>
              </a:tr>
            </a:tbl>
          </a:graphicData>
        </a:graphic>
      </p:graphicFrame>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Personal Protective Equipment: Safety</a:t>
            </a:r>
            <a:endParaRPr lang="en-US" dirty="0"/>
          </a:p>
        </p:txBody>
      </p:sp>
    </p:spTree>
    <p:extLst>
      <p:ext uri="{BB962C8B-B14F-4D97-AF65-F5344CB8AC3E}">
        <p14:creationId xmlns:p14="http://schemas.microsoft.com/office/powerpoint/2010/main" val="3788221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Cold-Related Illness</a:t>
            </a:r>
            <a:endParaRPr lang="en-US" dirty="0"/>
          </a:p>
        </p:txBody>
      </p:sp>
      <p:sp>
        <p:nvSpPr>
          <p:cNvPr id="3" name="Content Placeholder 2"/>
          <p:cNvSpPr>
            <a:spLocks noGrp="1"/>
          </p:cNvSpPr>
          <p:nvPr>
            <p:ph idx="1"/>
          </p:nvPr>
        </p:nvSpPr>
        <p:spPr/>
        <p:txBody>
          <a:bodyPr>
            <a:normAutofit lnSpcReduction="10000"/>
          </a:bodyPr>
          <a:lstStyle/>
          <a:p>
            <a:r>
              <a:rPr lang="en-US" dirty="0" smtClean="0"/>
              <a:t>Extended exposure to cold, windy, wet conditions without adequate clothing or coverage</a:t>
            </a:r>
          </a:p>
          <a:p>
            <a:r>
              <a:rPr lang="en-US" dirty="0" smtClean="0"/>
              <a:t>Hypothermia</a:t>
            </a:r>
          </a:p>
          <a:p>
            <a:pPr lvl="1"/>
            <a:r>
              <a:rPr lang="en-US" dirty="0" smtClean="0"/>
              <a:t>Body loses more heat than produced</a:t>
            </a:r>
          </a:p>
          <a:p>
            <a:r>
              <a:rPr lang="en-US" dirty="0" smtClean="0"/>
              <a:t>Frostbite</a:t>
            </a:r>
          </a:p>
          <a:p>
            <a:pPr lvl="1"/>
            <a:r>
              <a:rPr lang="en-US" dirty="0" smtClean="0"/>
              <a:t>Skin/tissue freezes</a:t>
            </a:r>
          </a:p>
          <a:p>
            <a:pPr lvl="1"/>
            <a:r>
              <a:rPr lang="en-US" dirty="0" smtClean="0"/>
              <a:t>Hands, feet, nose,</a:t>
            </a:r>
            <a:br>
              <a:rPr lang="en-US" dirty="0" smtClean="0"/>
            </a:br>
            <a:r>
              <a:rPr lang="en-US" dirty="0" smtClean="0"/>
              <a:t>ears most vulnerable</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Personal Protective Equipment: Safety</a:t>
            </a:r>
            <a:endParaRPr lang="en-US" dirty="0"/>
          </a:p>
        </p:txBody>
      </p:sp>
      <p:pic>
        <p:nvPicPr>
          <p:cNvPr id="6" name="Picture 2" descr="http://nursingcrib.com/wp-content/uploads/frostbite.jpg?9d7bd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715000" y="4114800"/>
            <a:ext cx="2935226" cy="2225699"/>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043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Concerns</a:t>
            </a:r>
          </a:p>
        </p:txBody>
      </p:sp>
      <p:sp>
        <p:nvSpPr>
          <p:cNvPr id="3" name="Content Placeholder 2"/>
          <p:cNvSpPr>
            <a:spLocks noGrp="1"/>
          </p:cNvSpPr>
          <p:nvPr>
            <p:ph idx="1"/>
          </p:nvPr>
        </p:nvSpPr>
        <p:spPr/>
        <p:txBody>
          <a:bodyPr/>
          <a:lstStyle/>
          <a:p>
            <a:r>
              <a:rPr lang="en-US" dirty="0" smtClean="0"/>
              <a:t>Zoonotic diseases</a:t>
            </a:r>
          </a:p>
          <a:p>
            <a:r>
              <a:rPr lang="en-US" dirty="0" smtClean="0"/>
              <a:t>Integrity </a:t>
            </a:r>
            <a:r>
              <a:rPr lang="en-US" dirty="0"/>
              <a:t>of PPE</a:t>
            </a:r>
          </a:p>
          <a:p>
            <a:pPr lvl="1"/>
            <a:r>
              <a:rPr lang="en-US" dirty="0"/>
              <a:t>Breakdown of materials</a:t>
            </a:r>
          </a:p>
          <a:p>
            <a:pPr lvl="1"/>
            <a:r>
              <a:rPr lang="en-US" dirty="0"/>
              <a:t>Breech of barriers</a:t>
            </a:r>
          </a:p>
          <a:p>
            <a:r>
              <a:rPr lang="en-US" dirty="0"/>
              <a:t>Pathogen exposure</a:t>
            </a:r>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Personal Protective Equipment: Safety</a:t>
            </a:r>
            <a:endParaRPr lang="en-US" dirty="0"/>
          </a:p>
        </p:txBody>
      </p:sp>
      <p:pic>
        <p:nvPicPr>
          <p:cNvPr id="7" name="Picture 2" descr="H:\CFSPH\Communal Files\Photo Library\Biosecurity - PPE photos\N95maskBonnetOn_Smit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56200" y="4038600"/>
            <a:ext cx="3149600" cy="236220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pic>
        <p:nvPicPr>
          <p:cNvPr id="6" name="Picture 3" descr="H:\CFSPH\Communal Files\Photo Library\PPE\04 PPE Level C Donning - Andrew Kingsbury\DN_IMG_4372 Cropped.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400800" y="1600200"/>
            <a:ext cx="2274181" cy="2519238"/>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208743"/>
      </p:ext>
    </p:extLst>
  </p:cSld>
  <p:clrMapOvr>
    <a:masterClrMapping/>
  </p:clrMapOvr>
</p:sld>
</file>

<file path=ppt/theme/theme1.xml><?xml version="1.0" encoding="utf-8"?>
<a:theme xmlns:a="http://schemas.openxmlformats.org/drawingml/2006/main" name="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Just In Time 2014</Template>
  <TotalTime>7358</TotalTime>
  <Words>2509</Words>
  <Application>Microsoft Office PowerPoint</Application>
  <PresentationFormat>On-screen Show (4:3)</PresentationFormat>
  <Paragraphs>214</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Just In Time 2014</vt:lpstr>
      <vt:lpstr>Personal Protective Equipment</vt:lpstr>
      <vt:lpstr>Safety Concerns</vt:lpstr>
      <vt:lpstr>Physical Constraint</vt:lpstr>
      <vt:lpstr>Other Physical Concerns</vt:lpstr>
      <vt:lpstr>Environmental Concerns</vt:lpstr>
      <vt:lpstr>Heat Stress</vt:lpstr>
      <vt:lpstr>Heat-Related Illness</vt:lpstr>
      <vt:lpstr>Cold-Related Illness</vt:lpstr>
      <vt:lpstr>Biological Concerns</vt:lpstr>
      <vt:lpstr>Safety Precautions</vt:lpstr>
      <vt:lpstr>PPE Safety Training</vt:lpstr>
      <vt:lpstr>Buddy System</vt:lpstr>
      <vt:lpstr>Personal Preventive Actions</vt:lpstr>
      <vt:lpstr>Avoiding Heat Stress</vt:lpstr>
      <vt:lpstr>Cold-Related Illnesses</vt:lpstr>
      <vt:lpstr>Psychological Stress</vt:lpstr>
      <vt:lpstr>Resources</vt:lpstr>
      <vt:lpstr>Acknowledgments</vt:lpstr>
    </vt:vector>
  </TitlesOfParts>
  <Company>Center for Food Security and Public Health, 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Protective Equipment: Safety While Wearing PPE</dc:title>
  <dc:subject>Just In Time Training Resources</dc:subject>
  <dc:creator>Shaine DeVoe;gdvorak@mail.iastate.edu</dc:creator>
  <cp:keywords>MSP JIT Training</cp:keywords>
  <dc:description>June 2012</dc:description>
  <cp:lastModifiedBy>Glenda Dvorak</cp:lastModifiedBy>
  <cp:revision>425</cp:revision>
  <cp:lastPrinted>2012-07-06T19:33:26Z</cp:lastPrinted>
  <dcterms:created xsi:type="dcterms:W3CDTF">2010-02-26T02:19:00Z</dcterms:created>
  <dcterms:modified xsi:type="dcterms:W3CDTF">2014-07-07T20:54:43Z</dcterms:modified>
  <cp:category>MSP Just-In-Time Training</cp:category>
</cp:coreProperties>
</file>