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9"/>
  </p:notesMasterIdLst>
  <p:handoutMasterIdLst>
    <p:handoutMasterId r:id="rId20"/>
  </p:handoutMasterIdLst>
  <p:sldIdLst>
    <p:sldId id="372" r:id="rId2"/>
    <p:sldId id="420" r:id="rId3"/>
    <p:sldId id="433" r:id="rId4"/>
    <p:sldId id="421" r:id="rId5"/>
    <p:sldId id="380" r:id="rId6"/>
    <p:sldId id="383" r:id="rId7"/>
    <p:sldId id="379" r:id="rId8"/>
    <p:sldId id="387" r:id="rId9"/>
    <p:sldId id="376" r:id="rId10"/>
    <p:sldId id="435" r:id="rId11"/>
    <p:sldId id="431" r:id="rId12"/>
    <p:sldId id="409" r:id="rId13"/>
    <p:sldId id="436" r:id="rId14"/>
    <p:sldId id="425" r:id="rId15"/>
    <p:sldId id="395" r:id="rId16"/>
    <p:sldId id="437" r:id="rId17"/>
    <p:sldId id="419"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61236" autoAdjust="0"/>
  </p:normalViewPr>
  <p:slideViewPr>
    <p:cSldViewPr>
      <p:cViewPr varScale="1">
        <p:scale>
          <a:sx n="38" d="100"/>
          <a:sy n="38" d="100"/>
        </p:scale>
        <p:origin x="-150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74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Biosecurity: Routes of Disease Transmission</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a:t>
            </a:r>
          </a:p>
          <a:p>
            <a:r>
              <a:rPr lang="en-US" sz="1000" dirty="0"/>
              <a:t>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December 2015</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1/8/2016</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December</a:t>
            </a:r>
            <a:r>
              <a:rPr lang="en-US" b="0" i="1" baseline="0" dirty="0" smtClean="0"/>
              <a:t> 2015</a:t>
            </a:r>
            <a:endParaRPr lang="en-US" b="0" i="1" dirty="0" smtClean="0"/>
          </a:p>
          <a:p>
            <a:r>
              <a:rPr lang="en-US" b="0" dirty="0" smtClean="0"/>
              <a:t>During</a:t>
            </a:r>
            <a:r>
              <a:rPr lang="en-US" b="0" baseline="0" dirty="0" smtClean="0"/>
              <a:t> an animal disease emergency, efforts to contain and control the spread of disease will be essential. Responders need to have a basic understanding of how diseases can move from animal to animal, as well as location to location; these are called routes of transmission. This Just-In-Time training presentation will overview these routes of disease transmission as well as provide some specific preventive measures that can be used to break the transmission cycle.</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 some</a:t>
            </a:r>
            <a:r>
              <a:rPr lang="en-US" baseline="0" dirty="0" smtClean="0"/>
              <a:t> of the possible biosecurity measures that may be used to limit transmission of pathogenic agents based on their routes of transmission. For pathogens spread by direct contact and aerosols, the isolation of infected animals and use of personal protective equipment, such as gloves, can limit and prevent transmission by this route. For pathogens spread by fomites, such as equipment or vehicles, or ingestion, cleaning and disinfection measures can be effective in reducing contamination. Control of vector-borne diseases will involve the use of pest management procedures to limit transmission. Lets talk about these biosecurity measures a bit more.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O</a:t>
            </a:r>
            <a:r>
              <a:rPr lang="en-US" baseline="0" dirty="0" smtClean="0"/>
              <a:t>ne of the first steps in preventing further spread of disease is </a:t>
            </a:r>
            <a:r>
              <a:rPr lang="en-US" baseline="0" dirty="0" smtClean="0"/>
              <a:t>minimizing </a:t>
            </a:r>
            <a:r>
              <a:rPr lang="en-US" baseline="0" dirty="0" smtClean="0"/>
              <a:t>contact between susceptible and infected animals. This is often accomplished by isolating the infected animal. In the case of animal disease emergencies, often more than one animal is involved, therefore the entire farm may be quarantined, in efforts to prevent the further spread of the disease.</a:t>
            </a:r>
            <a:r>
              <a:rPr lang="en-US" dirty="0" smtClean="0"/>
              <a:t> When working with animals in isolated or quarantined areas, dedicated</a:t>
            </a:r>
            <a:r>
              <a:rPr lang="en-US" baseline="0" dirty="0" smtClean="0"/>
              <a:t> equipment should be used to prevent pathogen spread outside of the area. Proper cleaning and disinfection procedures are also important for preventing the spread of pathogens by fomites, such as equipment, vehicles, or footwear. </a:t>
            </a:r>
            <a:r>
              <a:rPr lang="en-US" dirty="0" smtClean="0"/>
              <a:t>Keep the animal housing environment as clean and dry as possible to minimize risk of environmental exposure. </a:t>
            </a:r>
          </a:p>
          <a:p>
            <a:pPr defTabSz="956097">
              <a:defRPr/>
            </a:pPr>
            <a:endParaRPr lang="en-US" dirty="0" smtClean="0"/>
          </a:p>
          <a:p>
            <a:pPr defTabSz="956097">
              <a:defRPr/>
            </a:pPr>
            <a:r>
              <a:rPr lang="en-US" dirty="0" smtClean="0"/>
              <a:t>[Photos: (top) Bull in</a:t>
            </a:r>
            <a:r>
              <a:rPr lang="en-US" baseline="0" dirty="0" smtClean="0"/>
              <a:t> an isolation pen, B</a:t>
            </a:r>
            <a:r>
              <a:rPr lang="en-US" sz="1300" dirty="0"/>
              <a:t>ryan Buss, CFSPH, Iowa State University; (bottom) cleaning and disinfecting boots, </a:t>
            </a:r>
            <a:r>
              <a:rPr lang="en-US" dirty="0" smtClean="0"/>
              <a:t>Sandy Amass, Purdue University]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49025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81210-43F7-423E-9D18-4B3B3763251C}" type="slidenum">
              <a:rPr lang="en-US"/>
              <a:pPr/>
              <a:t>12</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r>
              <a:rPr lang="en-US" dirty="0" smtClean="0"/>
              <a:t>To minimize aerosol transmission, maximize ventilation </a:t>
            </a:r>
            <a:r>
              <a:rPr lang="en-US" dirty="0"/>
              <a:t>so that fresh air is provided to all animals and humidity and odors do not build </a:t>
            </a:r>
            <a:r>
              <a:rPr lang="en-US" dirty="0" smtClean="0"/>
              <a:t>up. Control the amount of dust generated in animal housing areas. This can damage the protective cells in the respiratory tract, as well as result</a:t>
            </a:r>
            <a:r>
              <a:rPr lang="en-US" baseline="0" dirty="0" smtClean="0"/>
              <a:t> in exposure to contaminated particles that can c</a:t>
            </a:r>
            <a:r>
              <a:rPr lang="en-US" dirty="0" smtClean="0"/>
              <a:t>ause disease. Responders should wear</a:t>
            </a:r>
            <a:r>
              <a:rPr lang="en-US" baseline="0" dirty="0" smtClean="0"/>
              <a:t> respiratory protection, especially when there is a zoonotic disease concern. </a:t>
            </a:r>
            <a:endParaRPr lang="en-US" dirty="0" smtClean="0"/>
          </a:p>
          <a:p>
            <a:endParaRPr lang="en-US" dirty="0" smtClean="0"/>
          </a:p>
          <a:p>
            <a:r>
              <a:rPr lang="en-US" dirty="0" smtClean="0"/>
              <a:t>[Photos: (top)</a:t>
            </a:r>
            <a:r>
              <a:rPr lang="en-US" baseline="0" dirty="0" smtClean="0"/>
              <a:t> </a:t>
            </a:r>
            <a:r>
              <a:rPr lang="en-US" dirty="0" smtClean="0"/>
              <a:t>Ventilation fans in a poultry facility, USDA; (bottom) stirred</a:t>
            </a:r>
            <a:r>
              <a:rPr lang="en-US" baseline="0" dirty="0" smtClean="0"/>
              <a:t> up dust, </a:t>
            </a:r>
            <a:r>
              <a:rPr lang="en-US" dirty="0" smtClean="0"/>
              <a:t>The Animal Photo Archive]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feed and water clean by minimizing fecal and urine contamination is extremely important. </a:t>
            </a:r>
            <a:r>
              <a:rPr lang="en-US" baseline="0" dirty="0" smtClean="0"/>
              <a:t>Prevent rodent and bird access to feed and water to prevent contamination by these vectors. Proper waste management procedures can help to keep the environment clean and dry. Cleaning and disinfection procedures for feed bunks or waterer can help minimize transmission between animals.</a:t>
            </a:r>
            <a:endParaRPr lang="en-US" dirty="0" smtClean="0"/>
          </a:p>
          <a:p>
            <a:endParaRPr lang="en-US" dirty="0" smtClean="0"/>
          </a:p>
          <a:p>
            <a:pPr defTabSz="956097">
              <a:defRPr/>
            </a:pPr>
            <a:r>
              <a:rPr lang="en-US" dirty="0" smtClean="0"/>
              <a:t>[Photos: (top) Feedlot cow at a</a:t>
            </a:r>
            <a:r>
              <a:rPr lang="en-US" baseline="0" dirty="0" smtClean="0"/>
              <a:t> waterer, Renee </a:t>
            </a:r>
            <a:r>
              <a:rPr lang="en-US" baseline="0" dirty="0" err="1" smtClean="0"/>
              <a:t>Dewell</a:t>
            </a:r>
            <a:r>
              <a:rPr lang="en-US" sz="1300" dirty="0"/>
              <a:t>, CFSPH, Iowa State University; (bottom) cows at a </a:t>
            </a:r>
            <a:r>
              <a:rPr lang="en-US" sz="1300" dirty="0" err="1"/>
              <a:t>feedbunk</a:t>
            </a:r>
            <a:r>
              <a:rPr lang="en-US" sz="1300" dirty="0"/>
              <a:t>, Mykel </a:t>
            </a:r>
            <a:r>
              <a:rPr lang="en-US" sz="1300" dirty="0" err="1"/>
              <a:t>Weding</a:t>
            </a:r>
            <a:r>
              <a:rPr lang="en-US" sz="1300" dirty="0"/>
              <a:t>, CFSPH Iowa State University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24725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BFA20-4068-4D89-ABED-0C722A9C1497}" type="slidenum">
              <a:rPr lang="en-US"/>
              <a:pPr/>
              <a:t>14</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a:lnSpc>
                <a:spcPct val="90000"/>
              </a:lnSpc>
            </a:pPr>
            <a:r>
              <a:rPr lang="en-US" dirty="0"/>
              <a:t>Vector control begins with an understanding of the insect’s life cycle. Insect life stages vary and so do the specific, effective control measures. </a:t>
            </a:r>
            <a:r>
              <a:rPr lang="en-US" dirty="0" smtClean="0"/>
              <a:t>For instance, the egg laying grounds for flies are different than that of mosquitoes and midges, and one approach will not necessarily work for all. Source reduction consists</a:t>
            </a:r>
            <a:r>
              <a:rPr lang="en-US" baseline="0" dirty="0" smtClean="0"/>
              <a:t> of eliminating potential insect breeding areas and larval habitats. </a:t>
            </a:r>
            <a:r>
              <a:rPr lang="en-US" dirty="0" smtClean="0"/>
              <a:t>Generally this involves removing</a:t>
            </a:r>
            <a:r>
              <a:rPr lang="en-US" baseline="0" dirty="0" smtClean="0"/>
              <a:t> standing water sources, such as tree holes or old tires or agitating any water sources, such as stock tanks or water troughs. Some insects require manure or organic material for development, so cleaning animal feeding areas, yards and barns can minimize these vectors. Sometimes, parasitic or predatory insects may be used to control the larval stages of other insects. </a:t>
            </a:r>
            <a:r>
              <a:rPr lang="en-US" dirty="0" smtClean="0"/>
              <a:t>Controlling </a:t>
            </a:r>
            <a:r>
              <a:rPr lang="en-US" dirty="0"/>
              <a:t>adult insects, </a:t>
            </a:r>
            <a:r>
              <a:rPr lang="en-US" dirty="0" smtClean="0"/>
              <a:t>often </a:t>
            </a:r>
            <a:r>
              <a:rPr lang="en-US" dirty="0"/>
              <a:t>involves the use of </a:t>
            </a:r>
            <a:r>
              <a:rPr lang="en-US" dirty="0" smtClean="0"/>
              <a:t>insecticides, either as a knockdow</a:t>
            </a:r>
            <a:r>
              <a:rPr lang="en-US" baseline="0" dirty="0" smtClean="0"/>
              <a:t>n or residual treatment</a:t>
            </a:r>
            <a:r>
              <a:rPr lang="en-US" dirty="0" smtClean="0"/>
              <a:t>. These methods are often less effective compared</a:t>
            </a:r>
            <a:r>
              <a:rPr lang="en-US" baseline="0" dirty="0" smtClean="0"/>
              <a:t> to habitat reduction methods. </a:t>
            </a:r>
            <a:r>
              <a:rPr lang="en-US" dirty="0" smtClean="0"/>
              <a:t>Baits and</a:t>
            </a:r>
            <a:r>
              <a:rPr lang="en-US" baseline="0" dirty="0" smtClean="0"/>
              <a:t> fly traps may aid efforts, but should not be used as the sole method of control. Sheltering animals indoors, can minimize </a:t>
            </a:r>
            <a:r>
              <a:rPr lang="en-US" dirty="0" smtClean="0"/>
              <a:t>the </a:t>
            </a:r>
            <a:r>
              <a:rPr lang="en-US" dirty="0"/>
              <a:t>opportunities for insects to </a:t>
            </a:r>
            <a:r>
              <a:rPr lang="en-US" dirty="0" smtClean="0"/>
              <a:t>interact </a:t>
            </a:r>
            <a:r>
              <a:rPr lang="en-US" dirty="0"/>
              <a:t>with </a:t>
            </a:r>
            <a:r>
              <a:rPr lang="en-US" dirty="0" smtClean="0"/>
              <a:t>animals. Additional information on vector control can be found in the corresponding Just-In-Time training</a:t>
            </a:r>
            <a:r>
              <a:rPr lang="en-US" baseline="0" dirty="0" smtClean="0"/>
              <a:t> presentation.</a:t>
            </a:r>
          </a:p>
          <a:p>
            <a:pPr>
              <a:lnSpc>
                <a:spcPct val="90000"/>
              </a:lnSpc>
            </a:pPr>
            <a:endParaRPr lang="en-US" baseline="0" dirty="0" smtClean="0"/>
          </a:p>
          <a:p>
            <a:pPr>
              <a:lnSpc>
                <a:spcPct val="90000"/>
              </a:lnSpc>
            </a:pPr>
            <a:r>
              <a:rPr lang="en-US" baseline="0" dirty="0" smtClean="0"/>
              <a:t>[Photo: A rodent bait trap, </a:t>
            </a:r>
            <a:r>
              <a:rPr lang="en-US" baseline="0" dirty="0" err="1" smtClean="0"/>
              <a:t>Danelle</a:t>
            </a:r>
            <a:r>
              <a:rPr lang="en-US" baseline="0" dirty="0" smtClean="0"/>
              <a:t> </a:t>
            </a:r>
            <a:r>
              <a:rPr lang="en-US" baseline="0" dirty="0" err="1" smtClean="0"/>
              <a:t>Bickett</a:t>
            </a:r>
            <a:r>
              <a:rPr lang="en-US" baseline="0" dirty="0" smtClean="0"/>
              <a:t>-Weddle, CFSPH, Iowa State University]</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9B7FE-D415-45EB-8CA8-4DEE641718A6}" type="slidenum">
              <a:rPr lang="en-US"/>
              <a:pPr/>
              <a:t>15</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pPr defTabSz="956097">
              <a:defRPr/>
            </a:pPr>
            <a:r>
              <a:rPr lang="en-US" sz="1300" dirty="0"/>
              <a:t>The use of personal protective equipment, such as gloves, coveralls, and boots, can help reduce exposure and transfer of pathogens. Gloves should be worn when working with sick animals and those that you are unaware of their health status (remember that infected animals do not always appear sick). This is especially important if hands have cuts, abrasions or are severely chapped because areas of broken skin provide an entrance for disease agents. Wearing gloves does not replace good hand washing habits – wash hands in warm water and soap after removing gloves. Coveralls will help keep your clothes clean and cover your arms to minimize disease exposure when handling tissues or animals. Protective footwear (e.g., rubber boots) will protect your shoes from contamination and minimize spread to other areas of the farm. Wear masks in certain situations to prevent inhaling contaminated particles. Additional information on PPE can be found in the corresponding Just-In-Time training presentation.</a:t>
            </a:r>
          </a:p>
          <a:p>
            <a:pPr defTabSz="956097">
              <a:defRPr/>
            </a:pPr>
            <a:endParaRPr lang="en-US" sz="1300" dirty="0"/>
          </a:p>
          <a:p>
            <a:pPr defTabSz="956097">
              <a:defRPr/>
            </a:pPr>
            <a:r>
              <a:rPr lang="en-US" sz="1300" dirty="0"/>
              <a:t>[Photos: Responder in PPE, Travis </a:t>
            </a:r>
            <a:r>
              <a:rPr lang="en-US" sz="1300" dirty="0" err="1"/>
              <a:t>Engelhaupt</a:t>
            </a:r>
            <a:r>
              <a:rPr lang="en-US" sz="1300" dirty="0"/>
              <a:t>, CFSPH, Iowa State University</a:t>
            </a:r>
            <a:r>
              <a:rPr lang="en-US" sz="1300" dirty="0">
                <a:cs typeface="Times New Roman" pitchFamily="18" charset="0"/>
              </a:rPr>
              <a:t>]</a:t>
            </a:r>
            <a:endParaRPr 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For more</a:t>
            </a:r>
            <a:r>
              <a:rPr lang="en-US" baseline="0" dirty="0" smtClean="0"/>
              <a:t> information </a:t>
            </a:r>
            <a:r>
              <a:rPr lang="en-US" dirty="0" smtClean="0"/>
              <a:t>on biosecurity </a:t>
            </a:r>
            <a:r>
              <a:rPr lang="en-US" baseline="0" dirty="0" smtClean="0"/>
              <a:t>issues during an animal health emergency response, consult the USDA FAD </a:t>
            </a:r>
            <a:r>
              <a:rPr lang="en-US" baseline="0" dirty="0" err="1" smtClean="0"/>
              <a:t>PReP</a:t>
            </a:r>
            <a:r>
              <a:rPr lang="en-US" baseline="0" dirty="0" smtClean="0"/>
              <a:t> Biosecurity Guidelines. Additional training presentations, including a biosecurity overview, personal protective equipment, cleaning and disinfection, and wildlife and vector control, can be found on the Just-in-Time training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41014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17</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609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 can be exposed to diseases </a:t>
            </a:r>
            <a:r>
              <a:rPr lang="en-US" baseline="0" dirty="0" smtClean="0"/>
              <a:t>from a variety of sources. Most occur between animals, but transfer can also occur from the environment, such as soil, water, or feed. Some diseases can also be transferred between animals and people. Diseases of animals transferred to people are referred to as zoonotic diseases, while diseases of humans transferred to animals are referred to as reverse zoonoses. Zoonotic diseases of concern for responders during animal health emergencies are addressed further in the </a:t>
            </a:r>
            <a:r>
              <a:rPr lang="en-US" i="1" baseline="0" dirty="0" smtClean="0"/>
              <a:t>Health and Safety: Zoonoses Risks and Prevention </a:t>
            </a:r>
            <a:r>
              <a:rPr lang="en-US" baseline="0" dirty="0" smtClean="0"/>
              <a:t>Just-In-Time training presentation.</a:t>
            </a:r>
          </a:p>
          <a:p>
            <a:endParaRPr lang="en-US" baseline="0" dirty="0" smtClean="0"/>
          </a:p>
          <a:p>
            <a:r>
              <a:rPr lang="en-US" baseline="0" dirty="0" smtClean="0"/>
              <a:t>[Photos: (Top) Cattleman herding cattle through a ravine; (Bottom) oral examination of a dairy cow, Source: </a:t>
            </a:r>
            <a:r>
              <a:rPr lang="en-US" baseline="0" dirty="0" err="1" smtClean="0"/>
              <a:t>Danelle</a:t>
            </a:r>
            <a:r>
              <a:rPr lang="en-US" baseline="0" dirty="0" smtClean="0"/>
              <a:t> </a:t>
            </a:r>
            <a:r>
              <a:rPr lang="en-US" baseline="0" dirty="0" err="1" smtClean="0"/>
              <a:t>Bickett</a:t>
            </a:r>
            <a:r>
              <a:rPr lang="en-US" baseline="0" dirty="0" smtClean="0"/>
              <a:t>-Weddle, Iowa State University]</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66402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Regardless</a:t>
            </a:r>
            <a:r>
              <a:rPr lang="en-US" baseline="0" dirty="0" smtClean="0"/>
              <a:t> of the source, a</a:t>
            </a:r>
            <a:r>
              <a:rPr lang="en-US" dirty="0" smtClean="0"/>
              <a:t>nimal diseases, much like human diseases, are then spread</a:t>
            </a:r>
            <a:r>
              <a:rPr lang="en-US" baseline="0" dirty="0" smtClean="0"/>
              <a:t> (or transmitted) through a variety of ways. These can vary with the disease of concern. </a:t>
            </a:r>
          </a:p>
          <a:p>
            <a:r>
              <a:rPr lang="en-US" baseline="0" dirty="0" smtClean="0"/>
              <a:t>Animal diseases can be spread by 5 main routes of transmission: direct contact; inhalation of aerosols; ingestion; indirect transfer by fomites, such as equipment, footwear or vehicles; or vector transmission. </a:t>
            </a:r>
          </a:p>
          <a:p>
            <a:pPr lvl="0">
              <a:buFont typeface="Arial" pitchFamily="34" charset="0"/>
              <a:buNone/>
            </a:pPr>
            <a:endParaRPr lang="en-US" baseline="0" dirty="0" smtClean="0"/>
          </a:p>
          <a:p>
            <a:pPr lvl="0">
              <a:buFont typeface="Arial" pitchFamily="34" charset="0"/>
              <a:buNone/>
            </a:pPr>
            <a:r>
              <a:rPr lang="en-US" baseline="0" dirty="0" smtClean="0"/>
              <a:t>[Photos (Top): Feedlot cattle in close contact, Renee Dewell, Iowa State University; (Bottom) mosquito and tick, Centers for Disease Control and Prevention Public Health Image Library]</a:t>
            </a:r>
          </a:p>
        </p:txBody>
      </p:sp>
      <p:sp>
        <p:nvSpPr>
          <p:cNvPr id="4" name="Slide Number Placeholder 3"/>
          <p:cNvSpPr>
            <a:spLocks noGrp="1"/>
          </p:cNvSpPr>
          <p:nvPr>
            <p:ph type="sldNum" sz="quarter" idx="10"/>
          </p:nvPr>
        </p:nvSpPr>
        <p:spPr/>
        <p:txBody>
          <a:bodyPr/>
          <a:lstStyle/>
          <a:p>
            <a:fld id="{20664F08-BEFB-4743-9DF7-B49E8F272EE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Direct contact is one of the main</a:t>
            </a:r>
            <a:r>
              <a:rPr lang="en-US" baseline="0" dirty="0" smtClean="0"/>
              <a:t> methods of disease spread between animals. It occurs when a susceptible animal comes in direct contact with an infected animal, its body fluids or tissues. Depending on the microorganism, it may be transferred directly by blood, saliva, urine, </a:t>
            </a:r>
            <a:r>
              <a:rPr lang="en-US" baseline="0" dirty="0" smtClean="0"/>
              <a:t>or feces. </a:t>
            </a:r>
            <a:r>
              <a:rPr lang="en-US" baseline="0" dirty="0" smtClean="0"/>
              <a:t>It may also be spread through contact with infected animal lesions or tissues. Entry into the susceptible animal generally occurs through contact with the mucous membranes, such as the eyes, nose, or mouth but can also enter through </a:t>
            </a:r>
            <a:r>
              <a:rPr lang="en-US" dirty="0" smtClean="0"/>
              <a:t>open wounds or breaks in the skin. So, possible exposures can occur</a:t>
            </a:r>
            <a:r>
              <a:rPr lang="en-US" baseline="0" dirty="0" smtClean="0"/>
              <a:t> from nose-to-nose contact, biting or rubbing against each other. </a:t>
            </a:r>
            <a:r>
              <a:rPr lang="en-US" dirty="0" smtClean="0"/>
              <a:t>Some diseases of</a:t>
            </a:r>
            <a:r>
              <a:rPr lang="en-US" baseline="0" dirty="0" smtClean="0"/>
              <a:t> animals can also be spread during breeding as well as from mother-to-offspring, during gestation or through milk when nursing.</a:t>
            </a:r>
          </a:p>
          <a:p>
            <a:pPr defTabSz="956097">
              <a:defRPr/>
            </a:pPr>
            <a:endParaRPr lang="en-US" baseline="0" dirty="0" smtClean="0">
              <a:cs typeface="Times New Roman" pitchFamily="18" charset="0"/>
            </a:endParaRPr>
          </a:p>
          <a:p>
            <a:pPr defTabSz="956097">
              <a:defRPr/>
            </a:pPr>
            <a:r>
              <a:rPr lang="en-US" dirty="0" smtClean="0">
                <a:cs typeface="Times New Roman" pitchFamily="18" charset="0"/>
              </a:rPr>
              <a:t>[Photo: A flock of turkeys, USDA]</a:t>
            </a:r>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197694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113AD-0A1D-43A6-97E6-F96395F68256}" type="slidenum">
              <a:rPr lang="en-US"/>
              <a:pPr/>
              <a:t>5</a:t>
            </a:fld>
            <a:endParaRPr lang="en-US"/>
          </a:p>
        </p:txBody>
      </p:sp>
      <p:sp>
        <p:nvSpPr>
          <p:cNvPr id="449538" name="Rectangle 2"/>
          <p:cNvSpPr>
            <a:spLocks noGrp="1" noRot="1" noChangeAspect="1" noChangeArrowheads="1" noTextEdit="1"/>
          </p:cNvSpPr>
          <p:nvPr>
            <p:ph type="sldImg"/>
          </p:nvPr>
        </p:nvSpPr>
        <p:spPr>
          <a:xfrm>
            <a:off x="1257300" y="717550"/>
            <a:ext cx="4800600" cy="3600450"/>
          </a:xfrm>
          <a:ln/>
        </p:spPr>
      </p:sp>
      <p:sp>
        <p:nvSpPr>
          <p:cNvPr id="449539" name="Rectangle 3"/>
          <p:cNvSpPr>
            <a:spLocks noGrp="1" noChangeArrowheads="1"/>
          </p:cNvSpPr>
          <p:nvPr>
            <p:ph type="body" idx="1"/>
          </p:nvPr>
        </p:nvSpPr>
        <p:spPr>
          <a:xfrm>
            <a:off x="731521" y="4561226"/>
            <a:ext cx="5852160" cy="4321852"/>
          </a:xfrm>
        </p:spPr>
        <p:txBody>
          <a:bodyPr/>
          <a:lstStyle/>
          <a:p>
            <a:pPr defTabSz="956097">
              <a:defRPr/>
            </a:pPr>
            <a:r>
              <a:rPr lang="en-US" b="0" dirty="0" smtClean="0"/>
              <a:t>Aerosol</a:t>
            </a:r>
            <a:r>
              <a:rPr lang="en-US" b="0" baseline="0" dirty="0" smtClean="0"/>
              <a:t> transmission is another means of disease spread. This involves the transfer of disease agents in droplets spread through the air, which are then inhaled by another animal. </a:t>
            </a:r>
            <a:r>
              <a:rPr lang="en-US" dirty="0" smtClean="0">
                <a:cs typeface="Times New Roman" pitchFamily="18" charset="0"/>
              </a:rPr>
              <a:t>Most microorganisms are not able to survive </a:t>
            </a:r>
            <a:r>
              <a:rPr lang="en-US" dirty="0">
                <a:cs typeface="Times New Roman" pitchFamily="18" charset="0"/>
              </a:rPr>
              <a:t>for extended periods of time within the aerosol droplets, and as a result, close proximity of infected and susceptible animals is required for disease transmission. </a:t>
            </a:r>
            <a:r>
              <a:rPr lang="en-US" dirty="0" smtClean="0">
                <a:cs typeface="Times New Roman" pitchFamily="18" charset="0"/>
              </a:rPr>
              <a:t>A</a:t>
            </a:r>
            <a:r>
              <a:rPr lang="en-US" dirty="0" smtClean="0"/>
              <a:t>erosol transmission</a:t>
            </a:r>
            <a:r>
              <a:rPr lang="en-US" baseline="0" dirty="0" smtClean="0"/>
              <a:t> can also </a:t>
            </a:r>
            <a:r>
              <a:rPr lang="en-US" dirty="0" smtClean="0"/>
              <a:t>occur when infected droplets from urine,</a:t>
            </a:r>
            <a:r>
              <a:rPr lang="en-US" baseline="0" dirty="0" smtClean="0"/>
              <a:t> feces, or birthing material</a:t>
            </a:r>
            <a:r>
              <a:rPr lang="en-US" dirty="0" smtClean="0"/>
              <a:t> get stirred up from contaminated</a:t>
            </a:r>
            <a:r>
              <a:rPr lang="en-US" baseline="0" dirty="0" smtClean="0"/>
              <a:t> soil or dust and inhaled.</a:t>
            </a:r>
            <a:r>
              <a:rPr lang="en-US" dirty="0" smtClean="0"/>
              <a:t> </a:t>
            </a:r>
          </a:p>
          <a:p>
            <a:pPr defTabSz="956097">
              <a:defRPr/>
            </a:pPr>
            <a:endParaRPr lang="en-US" dirty="0" smtClean="0">
              <a:cs typeface="Times New Roman" pitchFamily="18" charset="0"/>
            </a:endParaRPr>
          </a:p>
          <a:p>
            <a:pPr defTabSz="956097">
              <a:defRPr/>
            </a:pPr>
            <a:r>
              <a:rPr lang="en-US" dirty="0" smtClean="0">
                <a:cs typeface="Times New Roman" pitchFamily="18" charset="0"/>
              </a:rPr>
              <a:t>[Photo: Depiction</a:t>
            </a:r>
            <a:r>
              <a:rPr lang="en-US" baseline="0" dirty="0" smtClean="0">
                <a:cs typeface="Times New Roman" pitchFamily="18" charset="0"/>
              </a:rPr>
              <a:t> of aerosol spread from a cow, C</a:t>
            </a:r>
            <a:r>
              <a:rPr lang="en-US" dirty="0" smtClean="0">
                <a:cs typeface="Times New Roman" pitchFamily="18" charset="0"/>
              </a:rPr>
              <a:t>lint</a:t>
            </a:r>
            <a:r>
              <a:rPr lang="en-US" baseline="0" dirty="0" smtClean="0">
                <a:cs typeface="Times New Roman" pitchFamily="18" charset="0"/>
              </a:rPr>
              <a:t> May, CFSPH, Iowa State University]</a:t>
            </a:r>
            <a:endParaRPr lang="en-US" dirty="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E549A-B3D7-4B88-B879-EB24A5C47167}" type="slidenum">
              <a:rPr lang="en-US"/>
              <a:pPr/>
              <a:t>6</a:t>
            </a:fld>
            <a:endParaRPr lang="en-US"/>
          </a:p>
        </p:txBody>
      </p:sp>
      <p:sp>
        <p:nvSpPr>
          <p:cNvPr id="471042" name="Rectangle 2"/>
          <p:cNvSpPr>
            <a:spLocks noGrp="1" noRot="1" noChangeAspect="1" noChangeArrowheads="1" noTextEdit="1"/>
          </p:cNvSpPr>
          <p:nvPr>
            <p:ph type="sldImg"/>
          </p:nvPr>
        </p:nvSpPr>
        <p:spPr>
          <a:xfrm>
            <a:off x="1257300" y="717550"/>
            <a:ext cx="4800600" cy="3600450"/>
          </a:xfrm>
          <a:ln/>
        </p:spPr>
      </p:sp>
      <p:sp>
        <p:nvSpPr>
          <p:cNvPr id="471043" name="Rectangle 3"/>
          <p:cNvSpPr>
            <a:spLocks noGrp="1" noChangeArrowheads="1"/>
          </p:cNvSpPr>
          <p:nvPr>
            <p:ph type="body" idx="1"/>
          </p:nvPr>
        </p:nvSpPr>
        <p:spPr>
          <a:xfrm>
            <a:off x="731521" y="4561226"/>
            <a:ext cx="5852160" cy="4321852"/>
          </a:xfrm>
        </p:spPr>
        <p:txBody>
          <a:bodyPr/>
          <a:lstStyle/>
          <a:p>
            <a:r>
              <a:rPr lang="en-US" dirty="0" smtClean="0">
                <a:cs typeface="Times New Roman" pitchFamily="18" charset="0"/>
              </a:rPr>
              <a:t>Oral transmission of disease causing organisms involves ingestion through the consumption </a:t>
            </a:r>
            <a:r>
              <a:rPr lang="en-US" dirty="0">
                <a:cs typeface="Times New Roman" pitchFamily="18" charset="0"/>
              </a:rPr>
              <a:t>of contaminated </a:t>
            </a:r>
            <a:r>
              <a:rPr lang="en-US" dirty="0" smtClean="0">
                <a:cs typeface="Times New Roman" pitchFamily="18" charset="0"/>
              </a:rPr>
              <a:t>feed or water, or by licking/chewing </a:t>
            </a:r>
            <a:r>
              <a:rPr lang="en-US" dirty="0">
                <a:cs typeface="Times New Roman" pitchFamily="18" charset="0"/>
              </a:rPr>
              <a:t>on contaminated environmental objects. Feed and water contaminated with feces, urine or saliva are frequently the cause of oral transmission of disease agents. </a:t>
            </a:r>
            <a:r>
              <a:rPr lang="en-US" dirty="0" smtClean="0">
                <a:cs typeface="Times New Roman" pitchFamily="18" charset="0"/>
              </a:rPr>
              <a:t>Fecal-oral transmission of diseases is a common means of infection in animals (and people). Shared feed and water</a:t>
            </a:r>
            <a:r>
              <a:rPr lang="en-US" baseline="0" dirty="0" smtClean="0">
                <a:cs typeface="Times New Roman" pitchFamily="18" charset="0"/>
              </a:rPr>
              <a:t> sources can contribute to the spread of the disease. </a:t>
            </a:r>
          </a:p>
          <a:p>
            <a:endParaRPr lang="en-US" baseline="0" dirty="0" smtClean="0">
              <a:cs typeface="Times New Roman" pitchFamily="18" charset="0"/>
            </a:endParaRPr>
          </a:p>
          <a:p>
            <a:r>
              <a:rPr lang="en-US" baseline="0" dirty="0" smtClean="0">
                <a:cs typeface="Times New Roman" pitchFamily="18" charset="0"/>
              </a:rPr>
              <a:t>[Photos: (top): Cattle eating at a </a:t>
            </a:r>
            <a:r>
              <a:rPr lang="en-US" baseline="0" dirty="0" err="1" smtClean="0">
                <a:cs typeface="Times New Roman" pitchFamily="18" charset="0"/>
              </a:rPr>
              <a:t>feedbunk</a:t>
            </a:r>
            <a:r>
              <a:rPr lang="en-US" baseline="0" dirty="0" smtClean="0">
                <a:cs typeface="Times New Roman" pitchFamily="18" charset="0"/>
              </a:rPr>
              <a:t>, </a:t>
            </a:r>
            <a:r>
              <a:rPr lang="en-US" baseline="0" dirty="0" err="1" smtClean="0"/>
              <a:t>Danelle</a:t>
            </a:r>
            <a:r>
              <a:rPr lang="en-US" baseline="0" dirty="0" smtClean="0"/>
              <a:t> </a:t>
            </a:r>
            <a:r>
              <a:rPr lang="en-US" baseline="0" dirty="0" err="1" smtClean="0"/>
              <a:t>Bickett</a:t>
            </a:r>
            <a:r>
              <a:rPr lang="en-US" baseline="0" dirty="0" smtClean="0"/>
              <a:t>-Weddle</a:t>
            </a:r>
            <a:r>
              <a:rPr lang="en-US" dirty="0" smtClean="0">
                <a:cs typeface="Times New Roman" pitchFamily="18" charset="0"/>
              </a:rPr>
              <a:t>, CFSPH, Iowa State University;</a:t>
            </a:r>
            <a:r>
              <a:rPr lang="en-US" baseline="0" dirty="0" smtClean="0">
                <a:cs typeface="Times New Roman" pitchFamily="18" charset="0"/>
              </a:rPr>
              <a:t> (bottom) cattle sharing a </a:t>
            </a:r>
            <a:r>
              <a:rPr lang="en-US" dirty="0" smtClean="0">
                <a:cs typeface="Times New Roman" pitchFamily="18" charset="0"/>
              </a:rPr>
              <a:t>water tank, </a:t>
            </a:r>
            <a:r>
              <a:rPr lang="en-US" baseline="0" dirty="0" err="1" smtClean="0"/>
              <a:t>Danelle</a:t>
            </a:r>
            <a:r>
              <a:rPr lang="en-US" baseline="0" dirty="0" smtClean="0"/>
              <a:t> </a:t>
            </a:r>
            <a:r>
              <a:rPr lang="en-US" baseline="0" dirty="0" err="1" smtClean="0"/>
              <a:t>Bickett</a:t>
            </a:r>
            <a:r>
              <a:rPr lang="en-US" baseline="0" dirty="0" smtClean="0"/>
              <a:t>-Weddle</a:t>
            </a:r>
            <a:r>
              <a:rPr lang="en-US" dirty="0" smtClean="0">
                <a:cs typeface="Times New Roman" pitchFamily="18" charset="0"/>
              </a:rPr>
              <a:t>, CFSPH, Iowa State University]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82388-3EE7-4EA0-904F-67B1BF47AB26}" type="slidenum">
              <a:rPr lang="en-US"/>
              <a:pPr/>
              <a:t>7</a:t>
            </a:fld>
            <a:endParaRPr lang="en-US"/>
          </a:p>
        </p:txBody>
      </p:sp>
      <p:sp>
        <p:nvSpPr>
          <p:cNvPr id="539650" name="Rectangle 2"/>
          <p:cNvSpPr>
            <a:spLocks noGrp="1" noRot="1" noChangeAspect="1" noChangeArrowheads="1" noTextEdit="1"/>
          </p:cNvSpPr>
          <p:nvPr>
            <p:ph type="sldImg"/>
          </p:nvPr>
        </p:nvSpPr>
        <p:spPr>
          <a:xfrm>
            <a:off x="1257300" y="717550"/>
            <a:ext cx="4800600" cy="3600450"/>
          </a:xfrm>
          <a:ln/>
        </p:spPr>
      </p:sp>
      <p:sp>
        <p:nvSpPr>
          <p:cNvPr id="539651" name="Rectangle 3"/>
          <p:cNvSpPr>
            <a:spLocks noGrp="1" noChangeArrowheads="1"/>
          </p:cNvSpPr>
          <p:nvPr>
            <p:ph type="body" idx="1"/>
          </p:nvPr>
        </p:nvSpPr>
        <p:spPr>
          <a:xfrm>
            <a:off x="731521" y="4561226"/>
            <a:ext cx="5852160" cy="4321852"/>
          </a:xfrm>
        </p:spPr>
        <p:txBody>
          <a:bodyPr/>
          <a:lstStyle/>
          <a:p>
            <a:r>
              <a:rPr lang="en-US" dirty="0" smtClean="0">
                <a:cs typeface="Times New Roman" pitchFamily="18" charset="0"/>
              </a:rPr>
              <a:t>Indirect transmission may occur by fomites. These are inanimate objects, such as equipment, clothing,</a:t>
            </a:r>
            <a:r>
              <a:rPr lang="en-US" baseline="0" dirty="0" smtClean="0">
                <a:cs typeface="Times New Roman" pitchFamily="18" charset="0"/>
              </a:rPr>
              <a:t> footwear or vehicles, </a:t>
            </a:r>
            <a:r>
              <a:rPr lang="en-US" dirty="0" smtClean="0">
                <a:cs typeface="Times New Roman" pitchFamily="18" charset="0"/>
              </a:rPr>
              <a:t> that can transfer microorganisms from an infected animal to another animal or</a:t>
            </a:r>
            <a:r>
              <a:rPr lang="en-US" baseline="0" dirty="0" smtClean="0">
                <a:cs typeface="Times New Roman" pitchFamily="18" charset="0"/>
              </a:rPr>
              <a:t> person</a:t>
            </a:r>
            <a:r>
              <a:rPr lang="en-US" dirty="0" smtClean="0">
                <a:cs typeface="Times New Roman" pitchFamily="18" charset="0"/>
              </a:rPr>
              <a:t>. Examples of fomites that may be present during a response include</a:t>
            </a:r>
            <a:r>
              <a:rPr lang="en-US" baseline="0" dirty="0" smtClean="0">
                <a:cs typeface="Times New Roman" pitchFamily="18" charset="0"/>
              </a:rPr>
              <a:t> needles, balling guns (used to dispense medication to cattle), feed or water buckets, bedding and shovels. Even items such as clothing or vehicles may become contaminated and serve to spread pathogens. </a:t>
            </a:r>
          </a:p>
          <a:p>
            <a:endParaRPr lang="en-US" baseline="0" dirty="0" smtClean="0">
              <a:cs typeface="Times New Roman" pitchFamily="18" charset="0"/>
            </a:endParaRPr>
          </a:p>
          <a:p>
            <a:r>
              <a:rPr lang="en-US" dirty="0" smtClean="0">
                <a:cs typeface="Times New Roman" pitchFamily="18" charset="0"/>
              </a:rPr>
              <a:t>[Photos: (top) Syringe and balling gun. </a:t>
            </a:r>
            <a:r>
              <a:rPr lang="en-US" baseline="0" dirty="0" err="1" smtClean="0"/>
              <a:t>Danelle</a:t>
            </a:r>
            <a:r>
              <a:rPr lang="en-US" baseline="0" dirty="0" smtClean="0"/>
              <a:t> </a:t>
            </a:r>
            <a:r>
              <a:rPr lang="en-US" baseline="0" dirty="0" err="1" smtClean="0"/>
              <a:t>Bickett</a:t>
            </a:r>
            <a:r>
              <a:rPr lang="en-US" baseline="0" dirty="0" smtClean="0"/>
              <a:t>-Weddle</a:t>
            </a:r>
            <a:r>
              <a:rPr lang="en-US" baseline="0" dirty="0" smtClean="0">
                <a:cs typeface="Times New Roman" pitchFamily="18" charset="0"/>
              </a:rPr>
              <a:t>, CFSPH, Iowa State University; (bottom): p</a:t>
            </a:r>
            <a:r>
              <a:rPr lang="en-US" dirty="0" smtClean="0"/>
              <a:t>ickup </a:t>
            </a:r>
            <a:r>
              <a:rPr lang="en-US" dirty="0"/>
              <a:t>and </a:t>
            </a:r>
            <a:r>
              <a:rPr lang="en-US" dirty="0" smtClean="0"/>
              <a:t>trailer, Bryan </a:t>
            </a:r>
            <a:r>
              <a:rPr lang="en-US" dirty="0"/>
              <a:t>Buss, </a:t>
            </a:r>
            <a:r>
              <a:rPr lang="en-US" dirty="0" smtClean="0"/>
              <a:t>CFSPH, Iowa State University]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BEC1B-D6F2-42DF-985E-C806956B3D85}" type="slidenum">
              <a:rPr lang="en-US"/>
              <a:pPr/>
              <a:t>8</a:t>
            </a:fld>
            <a:endParaRPr lang="en-US"/>
          </a:p>
        </p:txBody>
      </p:sp>
      <p:sp>
        <p:nvSpPr>
          <p:cNvPr id="293890" name="Rectangle 2"/>
          <p:cNvSpPr>
            <a:spLocks noGrp="1" noRot="1" noChangeAspect="1" noChangeArrowheads="1" noTextEdit="1"/>
          </p:cNvSpPr>
          <p:nvPr>
            <p:ph type="sldImg"/>
          </p:nvPr>
        </p:nvSpPr>
        <p:spPr>
          <a:xfrm>
            <a:off x="1258888" y="717550"/>
            <a:ext cx="4800600" cy="3600450"/>
          </a:xfrm>
          <a:ln/>
        </p:spPr>
      </p:sp>
      <p:sp>
        <p:nvSpPr>
          <p:cNvPr id="293891" name="Rectangle 3"/>
          <p:cNvSpPr>
            <a:spLocks noGrp="1" noChangeArrowheads="1"/>
          </p:cNvSpPr>
          <p:nvPr>
            <p:ph type="body" idx="1"/>
          </p:nvPr>
        </p:nvSpPr>
        <p:spPr>
          <a:xfrm>
            <a:off x="731521" y="4561226"/>
            <a:ext cx="5852160" cy="4321852"/>
          </a:xfrm>
        </p:spPr>
        <p:txBody>
          <a:bodyPr/>
          <a:lstStyle/>
          <a:p>
            <a:r>
              <a:rPr lang="en-US" b="0" dirty="0" smtClean="0">
                <a:cs typeface="Times New Roman" pitchFamily="18" charset="0"/>
              </a:rPr>
              <a:t>Lastly, some diseases are spread by vectors – l</a:t>
            </a:r>
            <a:r>
              <a:rPr lang="en-US" baseline="0" dirty="0" smtClean="0"/>
              <a:t>iving organisms – able to transfer microorganisms from an infected animal to another. </a:t>
            </a:r>
            <a:r>
              <a:rPr lang="en-US" b="0" dirty="0" smtClean="0">
                <a:cs typeface="Times New Roman" pitchFamily="18" charset="0"/>
              </a:rPr>
              <a:t>M</a:t>
            </a:r>
            <a:r>
              <a:rPr lang="en-US" b="0" baseline="0" dirty="0" smtClean="0">
                <a:cs typeface="Times New Roman" pitchFamily="18" charset="0"/>
              </a:rPr>
              <a:t>osquitoes, ticks, </a:t>
            </a:r>
            <a:r>
              <a:rPr lang="en-US" b="0" baseline="0" dirty="0" smtClean="0">
                <a:cs typeface="Times New Roman" pitchFamily="18" charset="0"/>
              </a:rPr>
              <a:t>biting midges </a:t>
            </a:r>
            <a:r>
              <a:rPr lang="en-US" b="0" baseline="0" dirty="0" smtClean="0">
                <a:cs typeface="Times New Roman" pitchFamily="18" charset="0"/>
              </a:rPr>
              <a:t>and flies are common disease carrying vectors, but sometimes rodents or birds can serve as disease vectors.</a:t>
            </a:r>
            <a:r>
              <a:rPr lang="en-US" baseline="0" dirty="0" smtClean="0"/>
              <a:t> </a:t>
            </a:r>
          </a:p>
          <a:p>
            <a:endParaRPr lang="en-US" baseline="0" dirty="0" smtClean="0"/>
          </a:p>
          <a:p>
            <a:r>
              <a:rPr lang="en-US" baseline="0" dirty="0" smtClean="0"/>
              <a:t>[Photos: (top): Calf with numerous face flies, USDA; (bottom): mosquito (left) and tick (right), CDC Public Health Image Library]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4AD02-E2E4-4C1C-8D1E-414FDDFE7B25}" type="slidenum">
              <a:rPr lang="en-US"/>
              <a:pPr/>
              <a:t>9</a:t>
            </a:fld>
            <a:endParaRPr lang="en-US"/>
          </a:p>
        </p:txBody>
      </p:sp>
      <p:sp>
        <p:nvSpPr>
          <p:cNvPr id="517122" name="Rectangle 2"/>
          <p:cNvSpPr>
            <a:spLocks noGrp="1" noRot="1" noChangeAspect="1" noChangeArrowheads="1" noTextEdit="1"/>
          </p:cNvSpPr>
          <p:nvPr>
            <p:ph type="sldImg"/>
          </p:nvPr>
        </p:nvSpPr>
        <p:spPr>
          <a:xfrm>
            <a:off x="1257300" y="717550"/>
            <a:ext cx="4800600" cy="3600450"/>
          </a:xfrm>
          <a:ln/>
        </p:spPr>
      </p:sp>
      <p:sp>
        <p:nvSpPr>
          <p:cNvPr id="517123" name="Rectangle 3"/>
          <p:cNvSpPr>
            <a:spLocks noGrp="1" noChangeArrowheads="1"/>
          </p:cNvSpPr>
          <p:nvPr>
            <p:ph type="body" idx="1"/>
          </p:nvPr>
        </p:nvSpPr>
        <p:spPr>
          <a:xfrm>
            <a:off x="731521" y="4561226"/>
            <a:ext cx="5852160" cy="4321852"/>
          </a:xfrm>
        </p:spPr>
        <p:txBody>
          <a:bodyPr/>
          <a:lstStyle/>
          <a:p>
            <a:pPr defTabSz="956097">
              <a:defRPr/>
            </a:pPr>
            <a:r>
              <a:rPr lang="en-US" dirty="0">
                <a:cs typeface="Times New Roman" pitchFamily="18" charset="0"/>
              </a:rPr>
              <a:t>It is important to remember that </a:t>
            </a:r>
            <a:r>
              <a:rPr lang="en-US" dirty="0" smtClean="0">
                <a:cs typeface="Times New Roman" pitchFamily="18" charset="0"/>
              </a:rPr>
              <a:t>transmission varies with the disease</a:t>
            </a:r>
            <a:r>
              <a:rPr lang="en-US" baseline="0" dirty="0" smtClean="0">
                <a:cs typeface="Times New Roman" pitchFamily="18" charset="0"/>
              </a:rPr>
              <a:t> of concern. Multiple routes of transmission may be possible for some diseases, while others may be limited to a single means of transfer. Equally important is knowing that transmission may occur without animals exhibiting obvious signs of disease. </a:t>
            </a:r>
            <a:r>
              <a:rPr lang="en-US" dirty="0" smtClean="0">
                <a:cs typeface="Times New Roman" pitchFamily="18" charset="0"/>
              </a:rPr>
              <a:t>That </a:t>
            </a:r>
            <a:r>
              <a:rPr lang="en-US" dirty="0">
                <a:cs typeface="Times New Roman" pitchFamily="18" charset="0"/>
              </a:rPr>
              <a:t>is why awareness of the various routes of transmission becomes so essential when </a:t>
            </a:r>
            <a:r>
              <a:rPr lang="en-US" dirty="0" smtClean="0">
                <a:cs typeface="Times New Roman" pitchFamily="18" charset="0"/>
              </a:rPr>
              <a:t>implementing a </a:t>
            </a:r>
            <a:r>
              <a:rPr lang="en-US" dirty="0">
                <a:cs typeface="Times New Roman" pitchFamily="18" charset="0"/>
              </a:rPr>
              <a:t>strategy to minimize </a:t>
            </a:r>
            <a:r>
              <a:rPr lang="en-US" dirty="0" smtClean="0">
                <a:cs typeface="Times New Roman" pitchFamily="18" charset="0"/>
              </a:rPr>
              <a:t>disease spread during</a:t>
            </a:r>
            <a:r>
              <a:rPr lang="en-US" baseline="0" dirty="0" smtClean="0">
                <a:cs typeface="Times New Roman" pitchFamily="18" charset="0"/>
              </a:rPr>
              <a:t> a response. Finally, remain aware that m</a:t>
            </a:r>
            <a:r>
              <a:rPr lang="en-US" dirty="0" smtClean="0">
                <a:cs typeface="Times New Roman" pitchFamily="18" charset="0"/>
              </a:rPr>
              <a:t>any disease agents can survive for extended periods of time in the environment or on objects; therefore,</a:t>
            </a:r>
            <a:r>
              <a:rPr lang="en-US" b="1" dirty="0" smtClean="0">
                <a:cs typeface="Times New Roman" pitchFamily="18" charset="0"/>
              </a:rPr>
              <a:t> </a:t>
            </a:r>
            <a:r>
              <a:rPr lang="en-US" b="0" dirty="0" smtClean="0">
                <a:cs typeface="Times New Roman" pitchFamily="18" charset="0"/>
              </a:rPr>
              <a:t>environmental contamination </a:t>
            </a:r>
            <a:r>
              <a:rPr lang="en-US" dirty="0" smtClean="0">
                <a:cs typeface="Times New Roman" pitchFamily="18" charset="0"/>
              </a:rPr>
              <a:t>should not be ignored. </a:t>
            </a:r>
          </a:p>
          <a:p>
            <a:pPr defTabSz="956097">
              <a:defRPr/>
            </a:pPr>
            <a:endParaRPr lang="en-US" dirty="0" smtClean="0">
              <a:cs typeface="Times New Roman" pitchFamily="18" charset="0"/>
            </a:endParaRPr>
          </a:p>
          <a:p>
            <a:pPr defTabSz="956097">
              <a:defRPr/>
            </a:pPr>
            <a:r>
              <a:rPr lang="en-US" dirty="0" smtClean="0">
                <a:cs typeface="Times New Roman" pitchFamily="18" charset="0"/>
              </a:rPr>
              <a:t>[Photo: Outdoor swine shed and pen, VDPAM,</a:t>
            </a:r>
            <a:r>
              <a:rPr lang="en-US" baseline="0" dirty="0" smtClean="0">
                <a:cs typeface="Times New Roman" pitchFamily="18" charset="0"/>
              </a:rPr>
              <a:t> Iowa State University]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Biosecurity: Disease Transmission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Biosecurity: Disease Transmission</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Disease Transmission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phis.usda.gov/animal_health/emrs/nahems.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fsph.iastate.edu/Emergency-Response/just-in-time-training.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Biosecurity</a:t>
            </a:r>
            <a:endParaRPr lang="en-US" dirty="0"/>
          </a:p>
        </p:txBody>
      </p:sp>
      <p:sp>
        <p:nvSpPr>
          <p:cNvPr id="3" name="Subtitle 2"/>
          <p:cNvSpPr>
            <a:spLocks noGrp="1"/>
          </p:cNvSpPr>
          <p:nvPr>
            <p:ph type="subTitle" idx="1"/>
          </p:nvPr>
        </p:nvSpPr>
        <p:spPr/>
        <p:txBody>
          <a:bodyPr>
            <a:normAutofit/>
          </a:bodyPr>
          <a:lstStyle/>
          <a:p>
            <a:r>
              <a:rPr lang="en-US" i="1" dirty="0" smtClean="0"/>
              <a:t>Routes of Disease Transmission</a:t>
            </a:r>
          </a:p>
        </p:txBody>
      </p:sp>
    </p:spTree>
    <p:extLst>
      <p:ext uri="{BB962C8B-B14F-4D97-AF65-F5344CB8AC3E}">
        <p14:creationId xmlns:p14="http://schemas.microsoft.com/office/powerpoint/2010/main" val="4023651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Biosecurity Measures for Transmission Routes</a:t>
            </a:r>
            <a:endParaRPr lang="en-US" dirty="0"/>
          </a:p>
        </p:txBody>
      </p:sp>
      <p:graphicFrame>
        <p:nvGraphicFramePr>
          <p:cNvPr id="9" name="Content Placeholder 8"/>
          <p:cNvGraphicFramePr>
            <a:graphicFrameLocks noGrp="1"/>
          </p:cNvGraphicFramePr>
          <p:nvPr>
            <p:ph idx="1"/>
          </p:nvPr>
        </p:nvGraphicFramePr>
        <p:xfrm>
          <a:off x="457200" y="1600200"/>
          <a:ext cx="8229600" cy="4739640"/>
        </p:xfrm>
        <a:graphic>
          <a:graphicData uri="http://schemas.openxmlformats.org/drawingml/2006/table">
            <a:tbl>
              <a:tblPr firstRow="1" bandRow="1">
                <a:tableStyleId>{5C22544A-7EE6-4342-B048-85BDC9FD1C3A}</a:tableStyleId>
              </a:tblPr>
              <a:tblGrid>
                <a:gridCol w="2743200"/>
                <a:gridCol w="5486400"/>
              </a:tblGrid>
              <a:tr h="370840">
                <a:tc>
                  <a:txBody>
                    <a:bodyPr/>
                    <a:lstStyle/>
                    <a:p>
                      <a:r>
                        <a:rPr lang="en-US" sz="2500" dirty="0" smtClean="0"/>
                        <a:t>Route of Transmission</a:t>
                      </a:r>
                      <a:endParaRPr lang="en-US" sz="2500" dirty="0"/>
                    </a:p>
                  </a:txBody>
                  <a:tcPr/>
                </a:tc>
                <a:tc>
                  <a:txBody>
                    <a:bodyPr/>
                    <a:lstStyle/>
                    <a:p>
                      <a:r>
                        <a:rPr lang="en-US" sz="2500" dirty="0" smtClean="0"/>
                        <a:t>Possible Biosecurity</a:t>
                      </a:r>
                      <a:r>
                        <a:rPr lang="en-US" sz="2500" baseline="0" dirty="0" smtClean="0"/>
                        <a:t> Measures</a:t>
                      </a:r>
                      <a:endParaRPr lang="en-US" sz="2500" dirty="0"/>
                    </a:p>
                  </a:txBody>
                  <a:tcPr/>
                </a:tc>
              </a:tr>
              <a:tr h="370840">
                <a:tc>
                  <a:txBody>
                    <a:bodyPr/>
                    <a:lstStyle/>
                    <a:p>
                      <a:r>
                        <a:rPr lang="en-US" sz="2500" dirty="0" smtClean="0"/>
                        <a:t>Direct Contact</a:t>
                      </a:r>
                      <a:endParaRPr lang="en-US" sz="2500" dirty="0"/>
                    </a:p>
                  </a:txBody>
                  <a:tcPr/>
                </a:tc>
                <a:tc>
                  <a:txBody>
                    <a:bodyPr/>
                    <a:lstStyle/>
                    <a:p>
                      <a:r>
                        <a:rPr lang="en-US" sz="2500" dirty="0" smtClean="0"/>
                        <a:t>Isolation</a:t>
                      </a:r>
                      <a:r>
                        <a:rPr lang="en-US" sz="2500" baseline="0" dirty="0" smtClean="0"/>
                        <a:t> of infected animals; personal protective equipment</a:t>
                      </a:r>
                      <a:endParaRPr lang="en-US" sz="2500" dirty="0"/>
                    </a:p>
                  </a:txBody>
                  <a:tcPr/>
                </a:tc>
              </a:tr>
              <a:tr h="370840">
                <a:tc>
                  <a:txBody>
                    <a:bodyPr/>
                    <a:lstStyle/>
                    <a:p>
                      <a:r>
                        <a:rPr lang="en-US" sz="2500" dirty="0" smtClean="0"/>
                        <a:t>Fomites </a:t>
                      </a:r>
                      <a:endParaRPr lang="en-US" sz="2500" dirty="0"/>
                    </a:p>
                  </a:txBody>
                  <a:tcPr/>
                </a:tc>
                <a:tc>
                  <a:txBody>
                    <a:bodyPr/>
                    <a:lstStyle/>
                    <a:p>
                      <a:r>
                        <a:rPr lang="en-US" sz="2500" dirty="0" smtClean="0"/>
                        <a:t>C</a:t>
                      </a:r>
                      <a:r>
                        <a:rPr lang="en-US" sz="2500" baseline="0" dirty="0" smtClean="0"/>
                        <a:t>leaning and disinfection procedures; personal protective equipment</a:t>
                      </a:r>
                      <a:endParaRPr lang="en-US" sz="2500" dirty="0"/>
                    </a:p>
                  </a:txBody>
                  <a:tcPr/>
                </a:tc>
              </a:tr>
              <a:tr h="370840">
                <a:tc>
                  <a:txBody>
                    <a:bodyPr/>
                    <a:lstStyle/>
                    <a:p>
                      <a:r>
                        <a:rPr lang="en-US" sz="2500" dirty="0" smtClean="0"/>
                        <a:t>Aerosol</a:t>
                      </a:r>
                      <a:endParaRPr lang="en-US" sz="2500" dirty="0"/>
                    </a:p>
                  </a:txBody>
                  <a:tcPr/>
                </a:tc>
                <a:tc>
                  <a:txBody>
                    <a:bodyPr/>
                    <a:lstStyle/>
                    <a:p>
                      <a:r>
                        <a:rPr lang="en-US" sz="2500" dirty="0" smtClean="0"/>
                        <a:t>Isolation of infected animals; personal protective equipment</a:t>
                      </a:r>
                      <a:endParaRPr lang="en-US" sz="2500" dirty="0"/>
                    </a:p>
                  </a:txBody>
                  <a:tcPr/>
                </a:tc>
              </a:tr>
              <a:tr h="370840">
                <a:tc>
                  <a:txBody>
                    <a:bodyPr/>
                    <a:lstStyle/>
                    <a:p>
                      <a:r>
                        <a:rPr lang="en-US" sz="2500" dirty="0" smtClean="0"/>
                        <a:t>Ingestion</a:t>
                      </a:r>
                      <a:endParaRPr lang="en-US" sz="2500" dirty="0"/>
                    </a:p>
                  </a:txBody>
                  <a:tcPr/>
                </a:tc>
                <a:tc>
                  <a:txBody>
                    <a:bodyPr/>
                    <a:lstStyle/>
                    <a:p>
                      <a:r>
                        <a:rPr lang="en-US" sz="2500" dirty="0" smtClean="0"/>
                        <a:t>Cleaning</a:t>
                      </a:r>
                      <a:r>
                        <a:rPr lang="en-US" sz="2500" baseline="0" dirty="0" smtClean="0"/>
                        <a:t> and disinfection procedures</a:t>
                      </a:r>
                      <a:endParaRPr lang="en-US" sz="2500" dirty="0"/>
                    </a:p>
                  </a:txBody>
                  <a:tcPr/>
                </a:tc>
              </a:tr>
              <a:tr h="370840">
                <a:tc>
                  <a:txBody>
                    <a:bodyPr/>
                    <a:lstStyle/>
                    <a:p>
                      <a:r>
                        <a:rPr lang="en-US" sz="2500" dirty="0" smtClean="0"/>
                        <a:t>Vectors </a:t>
                      </a:r>
                      <a:br>
                        <a:rPr lang="en-US" sz="2500" dirty="0" smtClean="0"/>
                      </a:br>
                      <a:r>
                        <a:rPr lang="en-US" sz="2500" dirty="0" smtClean="0"/>
                        <a:t>(e.g., insects)</a:t>
                      </a:r>
                      <a:endParaRPr lang="en-US" sz="2500" dirty="0"/>
                    </a:p>
                  </a:txBody>
                  <a:tcPr/>
                </a:tc>
                <a:tc>
                  <a:txBody>
                    <a:bodyPr/>
                    <a:lstStyle/>
                    <a:p>
                      <a:r>
                        <a:rPr lang="en-US" sz="2500" dirty="0" smtClean="0"/>
                        <a:t>Pest management</a:t>
                      </a:r>
                      <a:r>
                        <a:rPr lang="en-US" sz="2500" baseline="0" dirty="0" smtClean="0"/>
                        <a:t> procedures</a:t>
                      </a:r>
                      <a:endParaRPr lang="en-US" sz="2500" dirty="0"/>
                    </a:p>
                  </a:txBody>
                  <a:tcPr/>
                </a:tc>
              </a:tr>
            </a:tbl>
          </a:graphicData>
        </a:graphic>
      </p:graphicFrame>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2506641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Prevention: Direct Contact</a:t>
            </a:r>
            <a:endParaRPr lang="en-US" dirty="0"/>
          </a:p>
        </p:txBody>
      </p:sp>
      <p:sp>
        <p:nvSpPr>
          <p:cNvPr id="7" name="Content Placeholder 6"/>
          <p:cNvSpPr>
            <a:spLocks noGrp="1"/>
          </p:cNvSpPr>
          <p:nvPr>
            <p:ph idx="1"/>
          </p:nvPr>
        </p:nvSpPr>
        <p:spPr/>
        <p:txBody>
          <a:bodyPr/>
          <a:lstStyle/>
          <a:p>
            <a:r>
              <a:rPr lang="en-US" dirty="0" smtClean="0"/>
              <a:t>Isolation/quarantine</a:t>
            </a:r>
          </a:p>
          <a:p>
            <a:pPr lvl="1"/>
            <a:r>
              <a:rPr lang="en-US" dirty="0" smtClean="0"/>
              <a:t>Increase distance </a:t>
            </a:r>
            <a:br>
              <a:rPr lang="en-US" dirty="0" smtClean="0"/>
            </a:br>
            <a:r>
              <a:rPr lang="en-US" dirty="0" smtClean="0"/>
              <a:t>between sick and</a:t>
            </a:r>
            <a:br>
              <a:rPr lang="en-US" dirty="0" smtClean="0"/>
            </a:br>
            <a:r>
              <a:rPr lang="en-US" dirty="0" smtClean="0"/>
              <a:t>well animals</a:t>
            </a:r>
          </a:p>
          <a:p>
            <a:r>
              <a:rPr lang="en-US" dirty="0" smtClean="0"/>
              <a:t>Dedicated equipment</a:t>
            </a:r>
            <a:br>
              <a:rPr lang="en-US" dirty="0" smtClean="0"/>
            </a:br>
            <a:r>
              <a:rPr lang="en-US" dirty="0" smtClean="0"/>
              <a:t>to prevent spread from</a:t>
            </a:r>
            <a:br>
              <a:rPr lang="en-US" dirty="0" smtClean="0"/>
            </a:br>
            <a:r>
              <a:rPr lang="en-US" dirty="0" smtClean="0"/>
              <a:t>isolation area</a:t>
            </a:r>
          </a:p>
          <a:p>
            <a:r>
              <a:rPr lang="en-US" dirty="0" smtClean="0"/>
              <a:t>Cleaning and disinfection</a:t>
            </a:r>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Disease Transmission</a:t>
            </a:r>
            <a:endParaRPr lang="en-US" dirty="0"/>
          </a:p>
        </p:txBody>
      </p:sp>
      <p:pic>
        <p:nvPicPr>
          <p:cNvPr id="9" name="Picture 2" descr="H:\CFSPH\Communal Files\Photo Library\Bovine photos\Beef\BeefIsolation.Buss.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03442" y="1600200"/>
            <a:ext cx="2783358" cy="3048000"/>
          </a:xfrm>
          <a:prstGeom prst="rect">
            <a:avLst/>
          </a:prstGeom>
          <a:noFill/>
          <a:ln w="28575">
            <a:solidFill>
              <a:srgbClr val="F26336"/>
            </a:solidFill>
          </a:ln>
        </p:spPr>
      </p:pic>
    </p:spTree>
    <p:extLst>
      <p:ext uri="{BB962C8B-B14F-4D97-AF65-F5344CB8AC3E}">
        <p14:creationId xmlns:p14="http://schemas.microsoft.com/office/powerpoint/2010/main" val="252553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owboy-InTheDust-Horse-154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657600"/>
            <a:ext cx="1798740" cy="265176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
        <p:nvSpPr>
          <p:cNvPr id="549890" name="Rectangle 2"/>
          <p:cNvSpPr>
            <a:spLocks noGrp="1" noChangeArrowheads="1"/>
          </p:cNvSpPr>
          <p:nvPr>
            <p:ph type="title"/>
          </p:nvPr>
        </p:nvSpPr>
        <p:spPr/>
        <p:txBody>
          <a:bodyPr>
            <a:normAutofit/>
          </a:bodyPr>
          <a:lstStyle/>
          <a:p>
            <a:pPr defTabSz="966788"/>
            <a:r>
              <a:rPr lang="en-US" sz="4100" dirty="0" smtClean="0"/>
              <a:t>Prevention: Aerosol</a:t>
            </a:r>
            <a:endParaRPr lang="en-US" sz="4100" dirty="0"/>
          </a:p>
        </p:txBody>
      </p:sp>
      <p:sp>
        <p:nvSpPr>
          <p:cNvPr id="549891" name="Rectangle 3"/>
          <p:cNvSpPr>
            <a:spLocks noGrp="1" noChangeArrowheads="1"/>
          </p:cNvSpPr>
          <p:nvPr>
            <p:ph idx="1"/>
          </p:nvPr>
        </p:nvSpPr>
        <p:spPr>
          <a:xfrm>
            <a:off x="457200" y="1600200"/>
            <a:ext cx="5334000" cy="4648200"/>
          </a:xfrm>
        </p:spPr>
        <p:txBody>
          <a:bodyPr>
            <a:normAutofit/>
          </a:bodyPr>
          <a:lstStyle/>
          <a:p>
            <a:pPr marL="384176" indent="-303213" defTabSz="966788"/>
            <a:r>
              <a:rPr lang="en-US" dirty="0"/>
              <a:t>Adequate </a:t>
            </a:r>
            <a:r>
              <a:rPr lang="en-US" dirty="0" smtClean="0"/>
              <a:t>ventilation</a:t>
            </a:r>
            <a:endParaRPr lang="en-US" dirty="0"/>
          </a:p>
          <a:p>
            <a:pPr marL="808038" lvl="1" indent="-241300" defTabSz="966788"/>
            <a:r>
              <a:rPr lang="en-US" dirty="0"/>
              <a:t>Provide fresh air to </a:t>
            </a:r>
            <a:r>
              <a:rPr lang="en-US" dirty="0" smtClean="0"/>
              <a:t/>
            </a:r>
            <a:br>
              <a:rPr lang="en-US" dirty="0" smtClean="0"/>
            </a:br>
            <a:r>
              <a:rPr lang="en-US" dirty="0" smtClean="0"/>
              <a:t>all </a:t>
            </a:r>
            <a:r>
              <a:rPr lang="en-US" dirty="0"/>
              <a:t>animals</a:t>
            </a:r>
          </a:p>
          <a:p>
            <a:pPr marL="808038" lvl="1" indent="-241300" defTabSz="966788"/>
            <a:r>
              <a:rPr lang="en-US" dirty="0"/>
              <a:t>Decrease humidity </a:t>
            </a:r>
            <a:r>
              <a:rPr lang="en-US" dirty="0" smtClean="0"/>
              <a:t/>
            </a:r>
            <a:br>
              <a:rPr lang="en-US" dirty="0" smtClean="0"/>
            </a:br>
            <a:r>
              <a:rPr lang="en-US" dirty="0" smtClean="0"/>
              <a:t>and </a:t>
            </a:r>
            <a:r>
              <a:rPr lang="en-US" dirty="0"/>
              <a:t>odor build </a:t>
            </a:r>
            <a:r>
              <a:rPr lang="en-US" dirty="0" smtClean="0"/>
              <a:t>up</a:t>
            </a:r>
          </a:p>
          <a:p>
            <a:pPr marL="384176" indent="-303213" defTabSz="966788"/>
            <a:r>
              <a:rPr lang="en-US" dirty="0" smtClean="0"/>
              <a:t>Control </a:t>
            </a:r>
            <a:r>
              <a:rPr lang="en-US" dirty="0"/>
              <a:t>dust</a:t>
            </a:r>
          </a:p>
          <a:p>
            <a:pPr marL="785813" lvl="1" indent="-303213" defTabSz="966788"/>
            <a:r>
              <a:rPr lang="en-US" dirty="0" smtClean="0"/>
              <a:t>Wear respiratory protection in </a:t>
            </a:r>
            <a:br>
              <a:rPr lang="en-US" dirty="0" smtClean="0"/>
            </a:br>
            <a:r>
              <a:rPr lang="en-US" dirty="0" smtClean="0"/>
              <a:t>certain </a:t>
            </a:r>
            <a:r>
              <a:rPr lang="en-US" dirty="0"/>
              <a:t>situations</a:t>
            </a:r>
          </a:p>
          <a:p>
            <a:pPr marL="808038" lvl="1" indent="-241300" defTabSz="966788"/>
            <a:endParaRPr lang="en-US" dirty="0"/>
          </a:p>
        </p:txBody>
      </p:sp>
      <p:sp>
        <p:nvSpPr>
          <p:cNvPr id="3" name="Date Placeholder 2"/>
          <p:cNvSpPr>
            <a:spLocks noGrp="1"/>
          </p:cNvSpPr>
          <p:nvPr>
            <p:ph type="dt" sz="half" idx="2"/>
          </p:nvPr>
        </p:nvSpPr>
        <p:spPr/>
        <p:txBody>
          <a:bodyPr/>
          <a:lstStyle/>
          <a:p>
            <a:r>
              <a:rPr lang="en-US" smtClean="0"/>
              <a:t>Just In Time Training</a:t>
            </a:r>
            <a:endParaRPr lang="en-US" dirty="0"/>
          </a:p>
        </p:txBody>
      </p:sp>
      <p:sp>
        <p:nvSpPr>
          <p:cNvPr id="5" name="Footer Placeholder 5"/>
          <p:cNvSpPr>
            <a:spLocks noGrp="1"/>
          </p:cNvSpPr>
          <p:nvPr>
            <p:ph type="ftr" sz="quarter" idx="3"/>
          </p:nvPr>
        </p:nvSpPr>
        <p:spPr/>
        <p:txBody>
          <a:bodyPr/>
          <a:lstStyle/>
          <a:p>
            <a:pPr algn="r"/>
            <a:r>
              <a:rPr lang="en-US" dirty="0" smtClean="0"/>
              <a:t>Biosecurity: Disease Transmission</a:t>
            </a:r>
            <a:endParaRPr lang="en-US" dirty="0"/>
          </a:p>
        </p:txBody>
      </p:sp>
      <p:pic>
        <p:nvPicPr>
          <p:cNvPr id="7" name="Picture 2" descr="H:\CFSPH\AllGraphicsIllustrationsFlashFiles\NPIP_National_Poultry_Improvement_Plan\NPIP_0310\NPIP_0310_Broilers.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507279" y="1600200"/>
            <a:ext cx="2185094" cy="2362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38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 Ingestion</a:t>
            </a:r>
            <a:endParaRPr lang="en-US" dirty="0"/>
          </a:p>
        </p:txBody>
      </p:sp>
      <p:sp>
        <p:nvSpPr>
          <p:cNvPr id="3" name="Content Placeholder 2"/>
          <p:cNvSpPr>
            <a:spLocks noGrp="1"/>
          </p:cNvSpPr>
          <p:nvPr>
            <p:ph idx="1"/>
          </p:nvPr>
        </p:nvSpPr>
        <p:spPr>
          <a:xfrm>
            <a:off x="457200" y="1600200"/>
            <a:ext cx="5638800" cy="4648200"/>
          </a:xfrm>
        </p:spPr>
        <p:txBody>
          <a:bodyPr>
            <a:normAutofit fontScale="92500"/>
          </a:bodyPr>
          <a:lstStyle/>
          <a:p>
            <a:r>
              <a:rPr lang="en-US" dirty="0" smtClean="0"/>
              <a:t>Keep feed and water clean</a:t>
            </a:r>
          </a:p>
          <a:p>
            <a:r>
              <a:rPr lang="en-US" dirty="0" smtClean="0"/>
              <a:t>Prevent rodent and</a:t>
            </a:r>
            <a:br>
              <a:rPr lang="en-US" dirty="0" smtClean="0"/>
            </a:br>
            <a:r>
              <a:rPr lang="en-US" dirty="0" smtClean="0"/>
              <a:t>bird access</a:t>
            </a:r>
          </a:p>
          <a:p>
            <a:r>
              <a:rPr lang="en-US" dirty="0" smtClean="0"/>
              <a:t>Proper waste management</a:t>
            </a:r>
          </a:p>
          <a:p>
            <a:pPr lvl="1"/>
            <a:r>
              <a:rPr lang="en-US" dirty="0" smtClean="0"/>
              <a:t>Keep environment clean and dry</a:t>
            </a:r>
          </a:p>
          <a:p>
            <a:r>
              <a:rPr lang="en-US" dirty="0" smtClean="0"/>
              <a:t>Cleaning and disinfection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Biosecurity: Disease Transmission</a:t>
            </a:r>
            <a:endParaRPr lang="en-US" dirty="0"/>
          </a:p>
        </p:txBody>
      </p:sp>
      <p:pic>
        <p:nvPicPr>
          <p:cNvPr id="1027" name="Picture 3" descr="H:\CFSPH\Communal Files\Photo Library\Bovine photos\Beef\Feedlot Photos - Renee Dewell\feedlot cattle at waterer  - Renee Dewell.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248400" y="1676400"/>
            <a:ext cx="2438400" cy="1828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H:\CFSPH\Communal Files\Photo Library\Bovine photos\Beef\Feedlot_Mykel_Wedig\IMG_753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245352" y="3733800"/>
            <a:ext cx="2441448" cy="1709738"/>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56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dirty="0" smtClean="0"/>
              <a:t>Prevention: Vector Control</a:t>
            </a:r>
            <a:endParaRPr lang="en-US" dirty="0"/>
          </a:p>
        </p:txBody>
      </p:sp>
      <p:sp>
        <p:nvSpPr>
          <p:cNvPr id="329731" name="Rectangle 3"/>
          <p:cNvSpPr>
            <a:spLocks noGrp="1" noChangeArrowheads="1"/>
          </p:cNvSpPr>
          <p:nvPr>
            <p:ph idx="1"/>
          </p:nvPr>
        </p:nvSpPr>
        <p:spPr>
          <a:xfrm>
            <a:off x="457200" y="1600200"/>
            <a:ext cx="5505450" cy="4648200"/>
          </a:xfrm>
        </p:spPr>
        <p:txBody>
          <a:bodyPr>
            <a:normAutofit fontScale="92500" lnSpcReduction="20000"/>
          </a:bodyPr>
          <a:lstStyle/>
          <a:p>
            <a:r>
              <a:rPr lang="en-US" dirty="0" smtClean="0"/>
              <a:t>Source reduction</a:t>
            </a:r>
          </a:p>
          <a:p>
            <a:pPr lvl="1"/>
            <a:r>
              <a:rPr lang="en-US" dirty="0" smtClean="0"/>
              <a:t>Habitat reduction/elimination</a:t>
            </a:r>
          </a:p>
          <a:p>
            <a:pPr lvl="1"/>
            <a:r>
              <a:rPr lang="en-US" dirty="0" smtClean="0"/>
              <a:t>Parasitic or predatory insects</a:t>
            </a:r>
          </a:p>
          <a:p>
            <a:r>
              <a:rPr lang="en-US" dirty="0" smtClean="0"/>
              <a:t>Control adults</a:t>
            </a:r>
          </a:p>
          <a:p>
            <a:pPr lvl="1"/>
            <a:r>
              <a:rPr lang="en-US" dirty="0" smtClean="0"/>
              <a:t>Insecticides</a:t>
            </a:r>
          </a:p>
          <a:p>
            <a:pPr lvl="2"/>
            <a:r>
              <a:rPr lang="en-US" dirty="0" smtClean="0"/>
              <a:t>Knockdown and residual sprays</a:t>
            </a:r>
          </a:p>
          <a:p>
            <a:pPr lvl="2"/>
            <a:r>
              <a:rPr lang="en-US" dirty="0" smtClean="0"/>
              <a:t>Baits, fly traps</a:t>
            </a:r>
          </a:p>
          <a:p>
            <a:r>
              <a:rPr lang="en-US" dirty="0" smtClean="0"/>
              <a:t>Minimize interaction</a:t>
            </a:r>
          </a:p>
          <a:p>
            <a:pPr lvl="1"/>
            <a:r>
              <a:rPr lang="en-US" dirty="0" smtClean="0"/>
              <a:t>Sheltering of animals </a:t>
            </a:r>
          </a:p>
          <a:p>
            <a:endParaRPr lang="en-US" dirty="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4" name="Footer Placeholder 4"/>
          <p:cNvSpPr>
            <a:spLocks noGrp="1"/>
          </p:cNvSpPr>
          <p:nvPr>
            <p:ph type="ftr" sz="quarter" idx="3"/>
          </p:nvPr>
        </p:nvSpPr>
        <p:spPr/>
        <p:txBody>
          <a:bodyPr/>
          <a:lstStyle/>
          <a:p>
            <a:pPr algn="r"/>
            <a:r>
              <a:rPr lang="en-US" dirty="0" smtClean="0"/>
              <a:t>Biosecurity: Disease Transmission</a:t>
            </a:r>
            <a:endParaRPr lang="en-US" dirty="0"/>
          </a:p>
        </p:txBody>
      </p:sp>
      <p:pic>
        <p:nvPicPr>
          <p:cNvPr id="4098" name="Picture 2" descr="H:\CFSPH\Communal Files\Photo Library\Biosecurity - PPE photos\Birds Rodents Flies\Rodent bait gravel perimeter (3)_DBW.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400" y="1981200"/>
            <a:ext cx="2800350" cy="3733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56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r>
              <a:rPr lang="en-US" dirty="0" smtClean="0"/>
              <a:t>Personal Protective Equipment</a:t>
            </a:r>
            <a:endParaRPr lang="en-US" dirty="0"/>
          </a:p>
        </p:txBody>
      </p:sp>
      <p:sp>
        <p:nvSpPr>
          <p:cNvPr id="804867" name="Rectangle 3"/>
          <p:cNvSpPr>
            <a:spLocks noGrp="1" noChangeArrowheads="1"/>
          </p:cNvSpPr>
          <p:nvPr>
            <p:ph idx="1"/>
          </p:nvPr>
        </p:nvSpPr>
        <p:spPr>
          <a:xfrm>
            <a:off x="457200" y="1600200"/>
            <a:ext cx="8229600" cy="4800600"/>
          </a:xfrm>
        </p:spPr>
        <p:txBody>
          <a:bodyPr>
            <a:normAutofit lnSpcReduction="10000"/>
          </a:bodyPr>
          <a:lstStyle/>
          <a:p>
            <a:r>
              <a:rPr lang="en-US" dirty="0" smtClean="0"/>
              <a:t>Gloves</a:t>
            </a:r>
          </a:p>
          <a:p>
            <a:pPr lvl="1"/>
            <a:r>
              <a:rPr lang="en-US" dirty="0" smtClean="0"/>
              <a:t>Creates barrier between you and pathogen</a:t>
            </a:r>
          </a:p>
          <a:p>
            <a:pPr lvl="1"/>
            <a:r>
              <a:rPr lang="en-US" dirty="0" smtClean="0"/>
              <a:t>Especially hands with cuts, abrasions, chapped</a:t>
            </a:r>
          </a:p>
          <a:p>
            <a:pPr lvl="1"/>
            <a:r>
              <a:rPr lang="en-US" dirty="0" smtClean="0"/>
              <a:t>Wash hands after </a:t>
            </a:r>
            <a:br>
              <a:rPr lang="en-US" dirty="0" smtClean="0"/>
            </a:br>
            <a:r>
              <a:rPr lang="en-US" dirty="0" smtClean="0"/>
              <a:t>removing gloves</a:t>
            </a:r>
          </a:p>
          <a:p>
            <a:r>
              <a:rPr lang="en-US" dirty="0" smtClean="0"/>
              <a:t>Coveralls, footwear</a:t>
            </a:r>
          </a:p>
          <a:p>
            <a:r>
              <a:rPr lang="en-US" dirty="0" smtClean="0"/>
              <a:t>Respiratory and </a:t>
            </a:r>
            <a:br>
              <a:rPr lang="en-US" dirty="0" smtClean="0"/>
            </a:br>
            <a:r>
              <a:rPr lang="en-US" dirty="0" smtClean="0"/>
              <a:t>eye protection</a:t>
            </a:r>
            <a:endParaRPr lang="en-US" dirty="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Disease Transmission</a:t>
            </a:r>
            <a:endParaRPr lang="en-US" dirty="0"/>
          </a:p>
        </p:txBody>
      </p:sp>
      <p:pic>
        <p:nvPicPr>
          <p:cNvPr id="3074" name="Picture 2" descr="C:\Users\gdvorak\Pictures\CFSPH_Emergency Response-Disinfection\Donning PPE_Travis Engelhaup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3657600"/>
            <a:ext cx="3184071" cy="265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7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a:t>USDA Foreign Animal Disease Preparedness (FAD </a:t>
            </a:r>
            <a:r>
              <a:rPr lang="en-US" dirty="0" err="1"/>
              <a:t>PReP</a:t>
            </a:r>
            <a:r>
              <a:rPr lang="en-US" dirty="0"/>
              <a:t>) Guidelines: Biosecurity</a:t>
            </a:r>
          </a:p>
          <a:p>
            <a:pPr lvl="1"/>
            <a:r>
              <a:rPr lang="en-US" sz="1800" dirty="0">
                <a:solidFill>
                  <a:prstClr val="black"/>
                </a:solidFill>
                <a:hlinkClick r:id="rId3"/>
              </a:rPr>
              <a:t>http://www.aphis.usda.gov/animal_health/emrs/nahems.shtm</a:t>
            </a:r>
            <a:endParaRPr lang="en-US" dirty="0"/>
          </a:p>
          <a:p>
            <a:r>
              <a:rPr lang="en-US" dirty="0" smtClean="0"/>
              <a:t>Just-In-Time training presentations</a:t>
            </a:r>
          </a:p>
          <a:p>
            <a:pPr lvl="1"/>
            <a:r>
              <a:rPr lang="en-US" sz="1800" dirty="0">
                <a:hlinkClick r:id="rId4"/>
              </a:rPr>
              <a:t>http://</a:t>
            </a:r>
            <a:r>
              <a:rPr lang="en-US" sz="1800" dirty="0" smtClean="0">
                <a:hlinkClick r:id="rId4"/>
              </a:rPr>
              <a:t>www.cfsph.iastate.edu/Emergency-Response/just-in-time-training.php</a:t>
            </a:r>
            <a:r>
              <a:rPr lang="en-US" sz="1800" dirty="0" smtClean="0"/>
              <a:t> </a:t>
            </a:r>
            <a:endParaRPr lang="en-US" sz="1800"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Disease Transmission</a:t>
            </a:r>
            <a:endParaRPr lang="en-US" dirty="0"/>
          </a:p>
        </p:txBody>
      </p:sp>
    </p:spTree>
    <p:extLst>
      <p:ext uri="{BB962C8B-B14F-4D97-AF65-F5344CB8AC3E}">
        <p14:creationId xmlns:p14="http://schemas.microsoft.com/office/powerpoint/2010/main" val="1246123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325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5600" dirty="0" smtClean="0">
                <a:solidFill>
                  <a:prstClr val="black">
                    <a:lumMod val="85000"/>
                    <a:lumOff val="15000"/>
                  </a:prstClr>
                </a:solidFill>
                <a:latin typeface="Verdana" pitchFamily="34" charset="0"/>
              </a:rPr>
              <a:t>Author: Glenda Dvorak, DVM, MPH, DACVPM</a:t>
            </a:r>
          </a:p>
          <a:p>
            <a:pPr>
              <a:lnSpc>
                <a:spcPct val="170000"/>
              </a:lnSpc>
              <a:buClr>
                <a:srgbClr val="F47D5A"/>
              </a:buClr>
              <a:buSzPct val="100000"/>
              <a:buFont typeface="Verdana" pitchFamily="34" charset="0"/>
              <a:buNone/>
              <a:defRPr/>
            </a:pPr>
            <a:endParaRPr lang="en-US" sz="56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40947889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Transmission</a:t>
            </a:r>
            <a:endParaRPr lang="en-US" dirty="0"/>
          </a:p>
        </p:txBody>
      </p:sp>
      <p:sp>
        <p:nvSpPr>
          <p:cNvPr id="3" name="Content Placeholder 2"/>
          <p:cNvSpPr>
            <a:spLocks noGrp="1"/>
          </p:cNvSpPr>
          <p:nvPr>
            <p:ph idx="1"/>
          </p:nvPr>
        </p:nvSpPr>
        <p:spPr/>
        <p:txBody>
          <a:bodyPr/>
          <a:lstStyle/>
          <a:p>
            <a:pPr>
              <a:tabLst>
                <a:tab pos="1254125" algn="l"/>
              </a:tabLst>
            </a:pPr>
            <a:r>
              <a:rPr lang="en-US" dirty="0" smtClean="0"/>
              <a:t>Sources </a:t>
            </a:r>
          </a:p>
          <a:p>
            <a:pPr lvl="1">
              <a:tabLst>
                <a:tab pos="1254125" algn="l"/>
              </a:tabLst>
            </a:pPr>
            <a:r>
              <a:rPr lang="en-US" dirty="0" smtClean="0"/>
              <a:t>Animal to animal</a:t>
            </a:r>
          </a:p>
          <a:p>
            <a:pPr lvl="1">
              <a:tabLst>
                <a:tab pos="1254125" algn="l"/>
              </a:tabLst>
            </a:pPr>
            <a:r>
              <a:rPr lang="en-US" dirty="0" smtClean="0"/>
              <a:t>Environment</a:t>
            </a:r>
          </a:p>
          <a:p>
            <a:pPr lvl="2">
              <a:tabLst>
                <a:tab pos="1254125" algn="l"/>
              </a:tabLst>
            </a:pPr>
            <a:r>
              <a:rPr lang="en-US" dirty="0" smtClean="0"/>
              <a:t>soil, water, feed</a:t>
            </a:r>
          </a:p>
          <a:p>
            <a:pPr lvl="2">
              <a:tabLst>
                <a:tab pos="1254125" algn="l"/>
              </a:tabLst>
            </a:pPr>
            <a:r>
              <a:rPr lang="en-US" dirty="0" smtClean="0"/>
              <a:t>vectors</a:t>
            </a:r>
          </a:p>
          <a:p>
            <a:pPr lvl="1">
              <a:tabLst>
                <a:tab pos="1254125" algn="l"/>
              </a:tabLst>
            </a:pPr>
            <a:r>
              <a:rPr lang="en-US" dirty="0" smtClean="0"/>
              <a:t>Animal to human</a:t>
            </a:r>
          </a:p>
          <a:p>
            <a:pPr lvl="2">
              <a:tabLst>
                <a:tab pos="1254125" algn="l"/>
              </a:tabLst>
            </a:pPr>
            <a:r>
              <a:rPr lang="en-US" dirty="0" smtClean="0"/>
              <a:t>Zoonotic</a:t>
            </a:r>
          </a:p>
          <a:p>
            <a:pPr lvl="1">
              <a:tabLst>
                <a:tab pos="1254125" algn="l"/>
              </a:tabLst>
            </a:pPr>
            <a:r>
              <a:rPr lang="en-US" dirty="0"/>
              <a:t>Human to animal</a:t>
            </a:r>
          </a:p>
          <a:p>
            <a:pPr lvl="2">
              <a:tabLst>
                <a:tab pos="1254125" algn="l"/>
              </a:tabLst>
            </a:pPr>
            <a:endParaRPr lang="en-US" sz="1400"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Disease Transmission</a:t>
            </a:r>
            <a:endParaRPr lang="en-US" dirty="0"/>
          </a:p>
        </p:txBody>
      </p:sp>
      <p:pic>
        <p:nvPicPr>
          <p:cNvPr id="6" name="Picture 8" descr="Driving herd of cattle to winter ranage near Paisley, O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257800" y="1828800"/>
            <a:ext cx="3459005" cy="231255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7" name="Picture 3" descr="H:\CFSPH\Communal Files\Photo Library\Examination photos\oral exam Holstein_DBW.jpg"/>
          <p:cNvPicPr>
            <a:picLocks noChangeAspect="1" noChangeArrowheads="1"/>
          </p:cNvPicPr>
          <p:nvPr/>
        </p:nvPicPr>
        <p:blipFill>
          <a:blip r:embed="rId5" cstate="print"/>
          <a:srcRect/>
          <a:stretch>
            <a:fillRect/>
          </a:stretch>
        </p:blipFill>
        <p:spPr bwMode="auto">
          <a:xfrm>
            <a:off x="6172200" y="4267200"/>
            <a:ext cx="2540000" cy="1905000"/>
          </a:xfrm>
          <a:prstGeom prst="rect">
            <a:avLst/>
          </a:prstGeom>
          <a:noFill/>
          <a:ln w="28575">
            <a:solidFill>
              <a:srgbClr val="F26336"/>
            </a:solidFill>
          </a:ln>
        </p:spPr>
      </p:pic>
    </p:spTree>
    <p:extLst>
      <p:ext uri="{BB962C8B-B14F-4D97-AF65-F5344CB8AC3E}">
        <p14:creationId xmlns:p14="http://schemas.microsoft.com/office/powerpoint/2010/main" val="4132832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Transmission</a:t>
            </a:r>
            <a:endParaRPr lang="en-US" dirty="0"/>
          </a:p>
        </p:txBody>
      </p:sp>
      <p:sp>
        <p:nvSpPr>
          <p:cNvPr id="3" name="Content Placeholder 2"/>
          <p:cNvSpPr>
            <a:spLocks noGrp="1"/>
          </p:cNvSpPr>
          <p:nvPr>
            <p:ph idx="1"/>
          </p:nvPr>
        </p:nvSpPr>
        <p:spPr>
          <a:xfrm>
            <a:off x="457200" y="1600200"/>
            <a:ext cx="5410200" cy="4800600"/>
          </a:xfrm>
        </p:spPr>
        <p:txBody>
          <a:bodyPr>
            <a:noAutofit/>
          </a:bodyPr>
          <a:lstStyle/>
          <a:p>
            <a:r>
              <a:rPr lang="en-US" sz="2800" dirty="0" smtClean="0"/>
              <a:t>Direct contact</a:t>
            </a:r>
          </a:p>
          <a:p>
            <a:r>
              <a:rPr lang="en-US" sz="2800" dirty="0"/>
              <a:t>Inhalation (Aerosol)</a:t>
            </a:r>
          </a:p>
          <a:p>
            <a:r>
              <a:rPr lang="en-US" sz="2800" dirty="0"/>
              <a:t>Oral/Ingestion</a:t>
            </a:r>
          </a:p>
          <a:p>
            <a:r>
              <a:rPr lang="en-US" sz="2800" dirty="0" smtClean="0"/>
              <a:t>Fomites</a:t>
            </a:r>
          </a:p>
          <a:p>
            <a:pPr lvl="1"/>
            <a:r>
              <a:rPr lang="en-US" sz="2200" dirty="0" smtClean="0"/>
              <a:t>Inanimate objects</a:t>
            </a:r>
          </a:p>
          <a:p>
            <a:pPr lvl="1"/>
            <a:r>
              <a:rPr lang="en-US" sz="2200" dirty="0" smtClean="0"/>
              <a:t>Equipment, boots, vehicles</a:t>
            </a:r>
          </a:p>
          <a:p>
            <a:r>
              <a:rPr lang="en-US" sz="2800" dirty="0" smtClean="0"/>
              <a:t>Vectors</a:t>
            </a:r>
            <a:endParaRPr lang="en-US" sz="2800" dirty="0"/>
          </a:p>
          <a:p>
            <a:pPr lvl="1"/>
            <a:r>
              <a:rPr lang="en-US" sz="2200" dirty="0" smtClean="0"/>
              <a:t>Mosquitoes</a:t>
            </a:r>
            <a:r>
              <a:rPr lang="en-US" sz="2200" dirty="0"/>
              <a:t>, ticks</a:t>
            </a:r>
            <a:r>
              <a:rPr lang="en-US" sz="2200" dirty="0" smtClean="0"/>
              <a:t>,</a:t>
            </a:r>
            <a:br>
              <a:rPr lang="en-US" sz="2200" dirty="0" smtClean="0"/>
            </a:br>
            <a:r>
              <a:rPr lang="en-US" sz="2200" dirty="0" smtClean="0"/>
              <a:t>biting midges</a:t>
            </a:r>
            <a:endParaRPr lang="en-US" sz="2200" dirty="0"/>
          </a:p>
          <a:p>
            <a:pPr lvl="1"/>
            <a:r>
              <a:rPr lang="en-US" sz="2200" dirty="0"/>
              <a:t>Rodents or birds</a:t>
            </a:r>
          </a:p>
          <a:p>
            <a:endParaRPr lang="en-US" sz="2800" dirty="0" smtClean="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2050" name="Picture 2" descr="H:\CFSPH\Communal Files\Photo Library\Bovine photos\Beef\Feedlot Photos - Renee Dewell\numerous feedlot cattle  - Renee Dewell.jpg"/>
          <p:cNvPicPr>
            <a:picLocks noChangeAspect="1" noChangeArrowheads="1"/>
          </p:cNvPicPr>
          <p:nvPr/>
        </p:nvPicPr>
        <p:blipFill>
          <a:blip r:embed="rId3" cstate="print"/>
          <a:srcRect/>
          <a:stretch>
            <a:fillRect/>
          </a:stretch>
        </p:blipFill>
        <p:spPr bwMode="auto">
          <a:xfrm>
            <a:off x="5816600" y="1600200"/>
            <a:ext cx="2946400" cy="2209800"/>
          </a:xfrm>
          <a:prstGeom prst="rect">
            <a:avLst/>
          </a:prstGeom>
          <a:noFill/>
          <a:ln w="28575">
            <a:solidFill>
              <a:srgbClr val="F26336"/>
            </a:solidFill>
          </a:ln>
        </p:spPr>
      </p:pic>
      <p:pic>
        <p:nvPicPr>
          <p:cNvPr id="8" name="Picture 7" descr="This 2005 photograph depicts a female Aedes aegypti mosquito, which is the primary vector for the spread of Dengue fever. The virus that causes Dengue is maintained in the mosquito’s life cycle, and involves humans, to whom the virus is transmitted when bitten. The female mosquito pictured here, was shown as she was obtaining a blood meal by inserting the feeding stylet through the skin, and into a blood vessel. Blood can be seen being drawn up through the stylet, and into the mosquito’s mouth."/>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99348" y="4572000"/>
            <a:ext cx="2618137" cy="17305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9" name="Picture 8" descr="ixodes scapularis adult deer tic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a:xfrm>
            <a:off x="7346848" y="4576228"/>
            <a:ext cx="1430106" cy="17305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2239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Transmission</a:t>
            </a:r>
            <a:endParaRPr lang="en-US" dirty="0"/>
          </a:p>
        </p:txBody>
      </p:sp>
      <p:sp>
        <p:nvSpPr>
          <p:cNvPr id="3" name="Content Placeholder 2"/>
          <p:cNvSpPr>
            <a:spLocks noGrp="1"/>
          </p:cNvSpPr>
          <p:nvPr>
            <p:ph sz="half" idx="1"/>
          </p:nvPr>
        </p:nvSpPr>
        <p:spPr/>
        <p:txBody>
          <a:bodyPr>
            <a:normAutofit/>
          </a:bodyPr>
          <a:lstStyle/>
          <a:p>
            <a:r>
              <a:rPr lang="en-US" dirty="0" smtClean="0"/>
              <a:t>Susceptible animal</a:t>
            </a:r>
            <a:br>
              <a:rPr lang="en-US" dirty="0" smtClean="0"/>
            </a:br>
            <a:r>
              <a:rPr lang="en-US" dirty="0" smtClean="0"/>
              <a:t>comes in contact with infected animal</a:t>
            </a:r>
          </a:p>
          <a:p>
            <a:endParaRPr lang="en-US" dirty="0"/>
          </a:p>
        </p:txBody>
      </p:sp>
      <p:sp>
        <p:nvSpPr>
          <p:cNvPr id="12" name="Content Placeholder 11"/>
          <p:cNvSpPr>
            <a:spLocks noGrp="1"/>
          </p:cNvSpPr>
          <p:nvPr>
            <p:ph sz="half" idx="2"/>
          </p:nvPr>
        </p:nvSpPr>
        <p:spPr/>
        <p:txBody>
          <a:bodyPr>
            <a:normAutofit/>
          </a:bodyPr>
          <a:lstStyle/>
          <a:p>
            <a:r>
              <a:rPr lang="en-US" dirty="0"/>
              <a:t>Body fluids</a:t>
            </a:r>
          </a:p>
          <a:p>
            <a:pPr lvl="1"/>
            <a:r>
              <a:rPr lang="en-US" dirty="0"/>
              <a:t>Urine, feces</a:t>
            </a:r>
          </a:p>
          <a:p>
            <a:pPr lvl="1"/>
            <a:r>
              <a:rPr lang="en-US" dirty="0"/>
              <a:t>Saliva</a:t>
            </a:r>
          </a:p>
          <a:p>
            <a:pPr lvl="1"/>
            <a:r>
              <a:rPr lang="en-US" dirty="0"/>
              <a:t>Blood, milk</a:t>
            </a:r>
          </a:p>
          <a:p>
            <a:r>
              <a:rPr lang="en-US" dirty="0"/>
              <a:t>Tissues</a:t>
            </a:r>
          </a:p>
          <a:p>
            <a:pPr lvl="1"/>
            <a:r>
              <a:rPr lang="en-US" dirty="0"/>
              <a:t>Lesions</a:t>
            </a:r>
          </a:p>
          <a:p>
            <a:pPr lvl="1"/>
            <a:r>
              <a:rPr lang="en-US" dirty="0"/>
              <a:t>Carcass</a:t>
            </a:r>
          </a:p>
          <a:p>
            <a:r>
              <a:rPr lang="en-US" dirty="0"/>
              <a:t>Breeding</a:t>
            </a:r>
          </a:p>
          <a:p>
            <a:r>
              <a:rPr lang="en-US" dirty="0"/>
              <a:t>Mother-to-offspring</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Biosecurity: Disease Transmission</a:t>
            </a:r>
            <a:endParaRPr lang="en-US" dirty="0"/>
          </a:p>
        </p:txBody>
      </p:sp>
      <p:pic>
        <p:nvPicPr>
          <p:cNvPr id="7" name="Picture 2" descr="H:\CFSPH\AllGraphicsIllustrationsFlashFiles\NPIP_National_Poultry_Improvement_Plan\NPIP_0140\_Process\TurkeyFloc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3505200"/>
            <a:ext cx="2667000" cy="2667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3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dirty="0" smtClean="0"/>
              <a:t>Aerosol Transmission</a:t>
            </a:r>
            <a:endParaRPr lang="en-US" dirty="0"/>
          </a:p>
        </p:txBody>
      </p:sp>
      <p:sp>
        <p:nvSpPr>
          <p:cNvPr id="448515" name="Rectangle 3"/>
          <p:cNvSpPr>
            <a:spLocks noGrp="1" noChangeArrowheads="1"/>
          </p:cNvSpPr>
          <p:nvPr>
            <p:ph idx="1"/>
          </p:nvPr>
        </p:nvSpPr>
        <p:spPr>
          <a:xfrm>
            <a:off x="457200" y="1600200"/>
            <a:ext cx="8229600" cy="4876800"/>
          </a:xfrm>
        </p:spPr>
        <p:txBody>
          <a:bodyPr>
            <a:normAutofit fontScale="92500" lnSpcReduction="10000"/>
          </a:bodyPr>
          <a:lstStyle/>
          <a:p>
            <a:r>
              <a:rPr lang="en-US" dirty="0" smtClean="0"/>
              <a:t>Disease agents contained </a:t>
            </a:r>
            <a:br>
              <a:rPr lang="en-US" dirty="0" smtClean="0"/>
            </a:br>
            <a:r>
              <a:rPr lang="en-US" dirty="0" smtClean="0"/>
              <a:t>in droplets</a:t>
            </a:r>
          </a:p>
          <a:p>
            <a:pPr lvl="1"/>
            <a:r>
              <a:rPr lang="en-US" dirty="0" smtClean="0"/>
              <a:t>Pass through air</a:t>
            </a:r>
          </a:p>
          <a:p>
            <a:r>
              <a:rPr lang="en-US" dirty="0" smtClean="0"/>
              <a:t>Most agents not stable</a:t>
            </a:r>
            <a:br>
              <a:rPr lang="en-US" dirty="0" smtClean="0"/>
            </a:br>
            <a:r>
              <a:rPr lang="en-US" dirty="0" smtClean="0"/>
              <a:t>in droplets</a:t>
            </a:r>
          </a:p>
          <a:p>
            <a:r>
              <a:rPr lang="en-US" dirty="0" smtClean="0"/>
              <a:t>Close proximity required</a:t>
            </a:r>
          </a:p>
          <a:p>
            <a:pPr lvl="1"/>
            <a:r>
              <a:rPr lang="en-US" dirty="0" smtClean="0"/>
              <a:t>Enclosed barns</a:t>
            </a:r>
          </a:p>
          <a:p>
            <a:pPr lvl="1"/>
            <a:r>
              <a:rPr lang="en-US" dirty="0" smtClean="0"/>
              <a:t>Coughing, sneezing</a:t>
            </a:r>
          </a:p>
          <a:p>
            <a:pPr lvl="1"/>
            <a:r>
              <a:rPr lang="en-US" dirty="0" smtClean="0"/>
              <a:t>Contaminated soil</a:t>
            </a:r>
          </a:p>
          <a:p>
            <a:pPr lvl="2"/>
            <a:r>
              <a:rPr lang="en-US" dirty="0" smtClean="0"/>
              <a:t>Birthing tissues</a:t>
            </a:r>
          </a:p>
          <a:p>
            <a:pPr lvl="2"/>
            <a:r>
              <a:rPr lang="en-US" dirty="0" smtClean="0"/>
              <a:t>Feces, urine</a:t>
            </a:r>
            <a:endParaRPr lang="en-US" dirty="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Disease Transmission</a:t>
            </a:r>
            <a:endParaRPr lang="en-US" dirty="0"/>
          </a:p>
        </p:txBody>
      </p:sp>
      <p:pic>
        <p:nvPicPr>
          <p:cNvPr id="12" name="Picture 7" descr="cow_sneez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808" y="1676400"/>
            <a:ext cx="2666192" cy="25146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671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8" name="Rectangle 12"/>
          <p:cNvSpPr>
            <a:spLocks noGrp="1" noChangeArrowheads="1"/>
          </p:cNvSpPr>
          <p:nvPr>
            <p:ph type="title"/>
          </p:nvPr>
        </p:nvSpPr>
        <p:spPr/>
        <p:txBody>
          <a:bodyPr/>
          <a:lstStyle/>
          <a:p>
            <a:r>
              <a:rPr lang="en-US" smtClean="0"/>
              <a:t>Oral Transmission</a:t>
            </a:r>
            <a:endParaRPr lang="en-US"/>
          </a:p>
        </p:txBody>
      </p:sp>
      <p:sp>
        <p:nvSpPr>
          <p:cNvPr id="14" name="Content Placeholder 13"/>
          <p:cNvSpPr>
            <a:spLocks noGrp="1"/>
          </p:cNvSpPr>
          <p:nvPr>
            <p:ph idx="1"/>
          </p:nvPr>
        </p:nvSpPr>
        <p:spPr/>
        <p:txBody>
          <a:bodyPr>
            <a:normAutofit fontScale="92500" lnSpcReduction="20000"/>
          </a:bodyPr>
          <a:lstStyle/>
          <a:p>
            <a:r>
              <a:rPr lang="en-US" dirty="0"/>
              <a:t>Ingestion of </a:t>
            </a:r>
            <a:br>
              <a:rPr lang="en-US" dirty="0"/>
            </a:br>
            <a:r>
              <a:rPr lang="en-US" dirty="0"/>
              <a:t>contaminated </a:t>
            </a:r>
            <a:br>
              <a:rPr lang="en-US" dirty="0"/>
            </a:br>
            <a:r>
              <a:rPr lang="en-US" dirty="0"/>
              <a:t>feed or water</a:t>
            </a:r>
          </a:p>
          <a:p>
            <a:pPr lvl="1"/>
            <a:r>
              <a:rPr lang="en-US" dirty="0"/>
              <a:t>Feces, urine</a:t>
            </a:r>
          </a:p>
          <a:p>
            <a:pPr lvl="1"/>
            <a:r>
              <a:rPr lang="en-US" dirty="0"/>
              <a:t>Saliva</a:t>
            </a:r>
          </a:p>
          <a:p>
            <a:pPr lvl="1"/>
            <a:r>
              <a:rPr lang="en-US" dirty="0"/>
              <a:t>Milk </a:t>
            </a:r>
          </a:p>
          <a:p>
            <a:r>
              <a:rPr lang="en-US" dirty="0"/>
              <a:t>Licking/chewing </a:t>
            </a:r>
            <a:br>
              <a:rPr lang="en-US" dirty="0"/>
            </a:br>
            <a:r>
              <a:rPr lang="en-US" dirty="0"/>
              <a:t>contaminated </a:t>
            </a:r>
            <a:br>
              <a:rPr lang="en-US" dirty="0"/>
            </a:br>
            <a:r>
              <a:rPr lang="en-US" dirty="0"/>
              <a:t>environment</a:t>
            </a:r>
          </a:p>
          <a:p>
            <a:r>
              <a:rPr lang="en-US" dirty="0"/>
              <a:t>Shared feed or </a:t>
            </a:r>
            <a:br>
              <a:rPr lang="en-US" dirty="0"/>
            </a:br>
            <a:r>
              <a:rPr lang="en-US" dirty="0"/>
              <a:t>water </a:t>
            </a:r>
            <a:r>
              <a:rPr lang="en-US" dirty="0" smtClean="0"/>
              <a:t>sources</a:t>
            </a:r>
            <a:endParaRPr lang="en-US" dirty="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r>
              <a:rPr lang="en-US" smtClean="0"/>
              <a:t>Biosecurity: Disease Transmission</a:t>
            </a:r>
            <a:endParaRPr lang="en-US" dirty="0"/>
          </a:p>
        </p:txBody>
      </p:sp>
      <p:pic>
        <p:nvPicPr>
          <p:cNvPr id="8" name="Picture 8" descr="k5643-20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9578" y="1600200"/>
            <a:ext cx="3343422" cy="2362200"/>
          </a:xfrm>
          <a:prstGeom prst="rect">
            <a:avLst/>
          </a:prstGeom>
          <a:noFill/>
          <a:ln w="28575">
            <a:solidFill>
              <a:srgbClr val="F26336"/>
            </a:solidFill>
          </a:ln>
        </p:spPr>
      </p:pic>
      <p:pic>
        <p:nvPicPr>
          <p:cNvPr id="13" name="Picture 10" descr="DSC044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5410200" y="4135437"/>
            <a:ext cx="3346704" cy="225932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85568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p:cNvSpPr>
            <a:spLocks noGrp="1" noChangeArrowheads="1"/>
          </p:cNvSpPr>
          <p:nvPr>
            <p:ph type="title"/>
          </p:nvPr>
        </p:nvSpPr>
        <p:spPr/>
        <p:txBody>
          <a:bodyPr/>
          <a:lstStyle/>
          <a:p>
            <a:r>
              <a:rPr lang="en-US"/>
              <a:t>Fomite Transmission </a:t>
            </a:r>
          </a:p>
        </p:txBody>
      </p:sp>
      <p:sp>
        <p:nvSpPr>
          <p:cNvPr id="4" name="Content Placeholder 3"/>
          <p:cNvSpPr>
            <a:spLocks noGrp="1"/>
          </p:cNvSpPr>
          <p:nvPr>
            <p:ph idx="1"/>
          </p:nvPr>
        </p:nvSpPr>
        <p:spPr/>
        <p:txBody>
          <a:bodyPr>
            <a:normAutofit lnSpcReduction="10000"/>
          </a:bodyPr>
          <a:lstStyle/>
          <a:p>
            <a:r>
              <a:rPr lang="en-US" dirty="0"/>
              <a:t>Contaminated </a:t>
            </a:r>
            <a:r>
              <a:rPr lang="en-US" dirty="0" smtClean="0"/>
              <a:t/>
            </a:r>
            <a:br>
              <a:rPr lang="en-US" dirty="0" smtClean="0"/>
            </a:br>
            <a:r>
              <a:rPr lang="en-US" dirty="0" smtClean="0"/>
              <a:t>inanimate </a:t>
            </a:r>
            <a:r>
              <a:rPr lang="en-US" dirty="0"/>
              <a:t>object</a:t>
            </a:r>
          </a:p>
          <a:p>
            <a:r>
              <a:rPr lang="en-US" dirty="0"/>
              <a:t>Carries pathogens </a:t>
            </a:r>
            <a:r>
              <a:rPr lang="en-US" dirty="0" smtClean="0"/>
              <a:t/>
            </a:r>
            <a:br>
              <a:rPr lang="en-US" dirty="0" smtClean="0"/>
            </a:br>
            <a:r>
              <a:rPr lang="en-US" dirty="0" smtClean="0"/>
              <a:t>to </a:t>
            </a:r>
            <a:r>
              <a:rPr lang="en-US" dirty="0"/>
              <a:t>other animals</a:t>
            </a:r>
          </a:p>
          <a:p>
            <a:pPr lvl="1"/>
            <a:r>
              <a:rPr lang="en-US" dirty="0"/>
              <a:t>Needles, balling guns</a:t>
            </a:r>
          </a:p>
          <a:p>
            <a:pPr lvl="1"/>
            <a:r>
              <a:rPr lang="en-US" dirty="0"/>
              <a:t>Buckets</a:t>
            </a:r>
          </a:p>
          <a:p>
            <a:pPr lvl="1"/>
            <a:r>
              <a:rPr lang="en-US" dirty="0"/>
              <a:t>Bedding, shovels</a:t>
            </a:r>
          </a:p>
          <a:p>
            <a:pPr lvl="1"/>
            <a:r>
              <a:rPr lang="en-US" dirty="0"/>
              <a:t>Vehicles, trailers</a:t>
            </a:r>
          </a:p>
          <a:p>
            <a:pPr lvl="1"/>
            <a:r>
              <a:rPr lang="en-US" dirty="0"/>
              <a:t>Humans, </a:t>
            </a:r>
            <a:r>
              <a:rPr lang="en-US" dirty="0" smtClean="0"/>
              <a:t>clothing</a:t>
            </a:r>
            <a:endParaRPr lang="en-US" dirty="0"/>
          </a:p>
        </p:txBody>
      </p:sp>
      <p:sp>
        <p:nvSpPr>
          <p:cNvPr id="2" name="Date Placeholder 1"/>
          <p:cNvSpPr>
            <a:spLocks noGrp="1"/>
          </p:cNvSpPr>
          <p:nvPr>
            <p:ph type="dt" sz="half" idx="2"/>
          </p:nvPr>
        </p:nvSpPr>
        <p:spPr/>
        <p:txBody>
          <a:bodyPr/>
          <a:lstStyle/>
          <a:p>
            <a:r>
              <a:rPr lang="en-US" smtClean="0"/>
              <a:t>Just In Time Training</a:t>
            </a:r>
            <a:endParaRPr lang="en-US"/>
          </a:p>
        </p:txBody>
      </p:sp>
      <p:sp>
        <p:nvSpPr>
          <p:cNvPr id="7" name="Footer Placeholder 6"/>
          <p:cNvSpPr>
            <a:spLocks noGrp="1"/>
          </p:cNvSpPr>
          <p:nvPr>
            <p:ph type="ftr" sz="quarter" idx="3"/>
          </p:nvPr>
        </p:nvSpPr>
        <p:spPr/>
        <p:txBody>
          <a:bodyPr/>
          <a:lstStyle/>
          <a:p>
            <a:pPr algn="r"/>
            <a:r>
              <a:rPr lang="en-US" dirty="0" smtClean="0"/>
              <a:t>Biosecurity: Disease Transmission</a:t>
            </a:r>
            <a:endParaRPr lang="en-US" dirty="0"/>
          </a:p>
        </p:txBody>
      </p:sp>
      <p:pic>
        <p:nvPicPr>
          <p:cNvPr id="11" name="Picture 5" descr="Balling gun syringe needle DBW"/>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6019800" y="1676400"/>
            <a:ext cx="2555748" cy="13716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7" descr="TruckTrail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4876800"/>
            <a:ext cx="3992261" cy="120599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152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Vector Transmission</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smtClean="0"/>
              <a:t>Living organism</a:t>
            </a:r>
            <a:br>
              <a:rPr lang="en-US" dirty="0" smtClean="0"/>
            </a:br>
            <a:r>
              <a:rPr lang="en-US" dirty="0" smtClean="0"/>
              <a:t>transfers disease </a:t>
            </a:r>
            <a:br>
              <a:rPr lang="en-US" dirty="0" smtClean="0"/>
            </a:br>
            <a:r>
              <a:rPr lang="en-US" dirty="0" smtClean="0"/>
              <a:t>between animals</a:t>
            </a:r>
          </a:p>
          <a:p>
            <a:pPr lvl="1">
              <a:lnSpc>
                <a:spcPct val="90000"/>
              </a:lnSpc>
            </a:pPr>
            <a:r>
              <a:rPr lang="en-US" dirty="0"/>
              <a:t>Mosquitoes</a:t>
            </a:r>
          </a:p>
          <a:p>
            <a:pPr lvl="1">
              <a:lnSpc>
                <a:spcPct val="90000"/>
              </a:lnSpc>
            </a:pPr>
            <a:r>
              <a:rPr lang="en-US" dirty="0"/>
              <a:t>Ticks</a:t>
            </a:r>
          </a:p>
          <a:p>
            <a:pPr lvl="1">
              <a:lnSpc>
                <a:spcPct val="90000"/>
              </a:lnSpc>
            </a:pPr>
            <a:r>
              <a:rPr lang="en-US" dirty="0"/>
              <a:t>Biting midges</a:t>
            </a:r>
          </a:p>
          <a:p>
            <a:pPr lvl="1">
              <a:lnSpc>
                <a:spcPct val="90000"/>
              </a:lnSpc>
            </a:pPr>
            <a:r>
              <a:rPr lang="en-US" dirty="0"/>
              <a:t>Flies</a:t>
            </a:r>
          </a:p>
          <a:p>
            <a:pPr>
              <a:lnSpc>
                <a:spcPct val="90000"/>
              </a:lnSpc>
            </a:pPr>
            <a:r>
              <a:rPr lang="en-US" dirty="0" smtClean="0"/>
              <a:t>Acquires pathogen</a:t>
            </a:r>
            <a:br>
              <a:rPr lang="en-US" dirty="0" smtClean="0"/>
            </a:br>
            <a:r>
              <a:rPr lang="en-US" dirty="0" smtClean="0"/>
              <a:t>from </a:t>
            </a:r>
            <a:r>
              <a:rPr lang="en-US" dirty="0"/>
              <a:t>one animal</a:t>
            </a:r>
          </a:p>
          <a:p>
            <a:pPr>
              <a:lnSpc>
                <a:spcPct val="90000"/>
              </a:lnSpc>
            </a:pPr>
            <a:r>
              <a:rPr lang="en-US" dirty="0"/>
              <a:t>Transmits </a:t>
            </a:r>
            <a:r>
              <a:rPr lang="en-US" dirty="0" smtClean="0"/>
              <a:t>to</a:t>
            </a:r>
            <a:br>
              <a:rPr lang="en-US" dirty="0" smtClean="0"/>
            </a:br>
            <a:r>
              <a:rPr lang="en-US" dirty="0" smtClean="0"/>
              <a:t>another </a:t>
            </a:r>
            <a:r>
              <a:rPr lang="en-US" dirty="0"/>
              <a:t>animal</a:t>
            </a:r>
          </a:p>
          <a:p>
            <a:endParaRPr lang="en-US" dirty="0"/>
          </a:p>
        </p:txBody>
      </p:sp>
      <p:sp>
        <p:nvSpPr>
          <p:cNvPr id="2" name="Date Placeholder 1"/>
          <p:cNvSpPr>
            <a:spLocks noGrp="1"/>
          </p:cNvSpPr>
          <p:nvPr>
            <p:ph type="dt" sz="half" idx="2"/>
          </p:nvPr>
        </p:nvSpPr>
        <p:spPr/>
        <p:txBody>
          <a:bodyPr/>
          <a:lstStyle/>
          <a:p>
            <a:r>
              <a:rPr lang="en-US" smtClean="0"/>
              <a:t>Just In Time Training</a:t>
            </a:r>
            <a:endParaRPr lang="en-US"/>
          </a:p>
        </p:txBody>
      </p:sp>
      <p:sp>
        <p:nvSpPr>
          <p:cNvPr id="6" name="Footer Placeholder 6"/>
          <p:cNvSpPr>
            <a:spLocks noGrp="1"/>
          </p:cNvSpPr>
          <p:nvPr>
            <p:ph type="ftr" sz="quarter" idx="3"/>
          </p:nvPr>
        </p:nvSpPr>
        <p:spPr/>
        <p:txBody>
          <a:bodyPr/>
          <a:lstStyle/>
          <a:p>
            <a:pPr algn="r"/>
            <a:r>
              <a:rPr lang="en-US" dirty="0" smtClean="0"/>
              <a:t>Biosecurity: Disease Transmission</a:t>
            </a:r>
            <a:endParaRPr lang="en-US" dirty="0"/>
          </a:p>
        </p:txBody>
      </p:sp>
      <p:pic>
        <p:nvPicPr>
          <p:cNvPr id="292868" name="Picture 4" descr="ixodes scapularis adult deer tick"/>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a:xfrm>
            <a:off x="7162800" y="4114800"/>
            <a:ext cx="1511300" cy="1828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descr="calf with flies on face"/>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a:xfrm>
            <a:off x="5143500" y="1544783"/>
            <a:ext cx="3543300" cy="2362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descr="This 2005 photograph depicts a female Aedes aegypti mosquito, which is the primary vector for the spread of Dengue fever. The virus that causes Dengue is maintained in the mosquito’s life cycle, and involves humans, to whom the virus is transmitted when bitten. The female mosquito pictured here, was shown as she was obtaining a blood meal by inserting the feeding stylet through the skin, and into a blood vessel. Blood can be seen being drawn up through the stylet, and into the mosquito’s mouth."/>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00600" y="4114800"/>
            <a:ext cx="2190367" cy="1447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06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smtClean="0"/>
              <a:t>Points to Keep in Mind</a:t>
            </a:r>
            <a:endParaRPr lang="en-US" dirty="0"/>
          </a:p>
        </p:txBody>
      </p:sp>
      <p:sp>
        <p:nvSpPr>
          <p:cNvPr id="516099" name="Rectangle 3"/>
          <p:cNvSpPr>
            <a:spLocks noGrp="1" noChangeArrowheads="1"/>
          </p:cNvSpPr>
          <p:nvPr>
            <p:ph sz="half" idx="1"/>
          </p:nvPr>
        </p:nvSpPr>
        <p:spPr/>
        <p:txBody>
          <a:bodyPr>
            <a:normAutofit/>
          </a:bodyPr>
          <a:lstStyle/>
          <a:p>
            <a:r>
              <a:rPr lang="en-US" dirty="0" smtClean="0"/>
              <a:t>Transmission routes vary with disease</a:t>
            </a:r>
          </a:p>
          <a:p>
            <a:pPr lvl="1"/>
            <a:r>
              <a:rPr lang="en-US" dirty="0" smtClean="0"/>
              <a:t>Multiple routes</a:t>
            </a:r>
          </a:p>
          <a:p>
            <a:pPr lvl="1"/>
            <a:r>
              <a:rPr lang="en-US" dirty="0" smtClean="0"/>
              <a:t>Single route</a:t>
            </a:r>
          </a:p>
          <a:p>
            <a:r>
              <a:rPr lang="en-US" dirty="0" smtClean="0"/>
              <a:t>Animals may not show obvious </a:t>
            </a:r>
            <a:br>
              <a:rPr lang="en-US" dirty="0" smtClean="0"/>
            </a:br>
            <a:r>
              <a:rPr lang="en-US" dirty="0" smtClean="0"/>
              <a:t>signs of disease</a:t>
            </a:r>
          </a:p>
        </p:txBody>
      </p:sp>
      <p:sp>
        <p:nvSpPr>
          <p:cNvPr id="2" name="Content Placeholder 1"/>
          <p:cNvSpPr>
            <a:spLocks noGrp="1"/>
          </p:cNvSpPr>
          <p:nvPr>
            <p:ph sz="half" idx="2"/>
          </p:nvPr>
        </p:nvSpPr>
        <p:spPr/>
        <p:txBody>
          <a:bodyPr>
            <a:normAutofit/>
          </a:bodyPr>
          <a:lstStyle/>
          <a:p>
            <a:r>
              <a:rPr lang="en-US" dirty="0"/>
              <a:t>Persistence in environment</a:t>
            </a:r>
          </a:p>
          <a:p>
            <a:pPr lvl="2"/>
            <a:r>
              <a:rPr lang="en-US" dirty="0"/>
              <a:t>Soil, manure, water</a:t>
            </a:r>
          </a:p>
          <a:p>
            <a:endParaRPr lang="en-US" dirty="0"/>
          </a:p>
        </p:txBody>
      </p:sp>
      <p:sp>
        <p:nvSpPr>
          <p:cNvPr id="22" name="Date Placeholder 21"/>
          <p:cNvSpPr>
            <a:spLocks noGrp="1"/>
          </p:cNvSpPr>
          <p:nvPr>
            <p:ph type="dt" sz="half" idx="10"/>
          </p:nvPr>
        </p:nvSpPr>
        <p:spPr/>
        <p:txBody>
          <a:bodyPr/>
          <a:lstStyle/>
          <a:p>
            <a:r>
              <a:rPr lang="en-US" smtClean="0"/>
              <a:t>Just In Time Training</a:t>
            </a:r>
            <a:endParaRPr lang="en-US" dirty="0"/>
          </a:p>
        </p:txBody>
      </p:sp>
      <p:sp>
        <p:nvSpPr>
          <p:cNvPr id="5" name="Footer Placeholder 5"/>
          <p:cNvSpPr>
            <a:spLocks noGrp="1"/>
          </p:cNvSpPr>
          <p:nvPr>
            <p:ph type="ftr" sz="quarter" idx="3"/>
          </p:nvPr>
        </p:nvSpPr>
        <p:spPr/>
        <p:txBody>
          <a:bodyPr/>
          <a:lstStyle/>
          <a:p>
            <a:pPr algn="r"/>
            <a:r>
              <a:rPr lang="en-US" dirty="0" smtClean="0"/>
              <a:t>Biosecurity: Disease Transmission</a:t>
            </a:r>
            <a:endParaRPr lang="en-US" dirty="0"/>
          </a:p>
        </p:txBody>
      </p:sp>
      <p:pic>
        <p:nvPicPr>
          <p:cNvPr id="2050" name="Picture 2" descr="H:\CFSPH\Communal Files\Photo Library\Pig photos\Pig_OutdoorShedAndPen_ISU-VDPAM.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35741" y="3200400"/>
            <a:ext cx="4074859" cy="305593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083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7400</TotalTime>
  <Words>2454</Words>
  <Application>Microsoft Office PowerPoint</Application>
  <PresentationFormat>On-screen Show (4:3)</PresentationFormat>
  <Paragraphs>221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Just In Time 2014</vt:lpstr>
      <vt:lpstr>Biosecurity</vt:lpstr>
      <vt:lpstr>Disease Transmission</vt:lpstr>
      <vt:lpstr>Routes of Transmission</vt:lpstr>
      <vt:lpstr>Direct Transmission</vt:lpstr>
      <vt:lpstr>Aerosol Transmission</vt:lpstr>
      <vt:lpstr>Oral Transmission</vt:lpstr>
      <vt:lpstr>Fomite Transmission </vt:lpstr>
      <vt:lpstr>Vector Transmission</vt:lpstr>
      <vt:lpstr>Points to Keep in Mind</vt:lpstr>
      <vt:lpstr>Biosecurity Measures for Transmission Routes</vt:lpstr>
      <vt:lpstr>Prevention: Direct Contact</vt:lpstr>
      <vt:lpstr>Prevention: Aerosol</vt:lpstr>
      <vt:lpstr>Prevention: Ingestion</vt:lpstr>
      <vt:lpstr>Prevention: Vector Control</vt:lpstr>
      <vt:lpstr>Personal Protective Equipment</vt:lpstr>
      <vt:lpstr>Additional 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Biosecurity_Routes of Disease Transmission</dc:title>
  <dc:subject>Just In Time Training Resources</dc:subject>
  <dc:creator>Glenda Dvorak, DVM, MPH, DACVPM</dc:creator>
  <dc:description>Developed June 2010
Reviewed by: JPMogan, DVM, L Cole, DVM,</dc:description>
  <cp:lastModifiedBy>Dvorak, Glenda D [CFSPH]</cp:lastModifiedBy>
  <cp:revision>433</cp:revision>
  <cp:lastPrinted>2016-01-04T15:49:33Z</cp:lastPrinted>
  <dcterms:created xsi:type="dcterms:W3CDTF">2010-02-26T02:19:00Z</dcterms:created>
  <dcterms:modified xsi:type="dcterms:W3CDTF">2016-01-08T18:33:25Z</dcterms:modified>
  <cp:category>MSP Just-In-Time Training</cp:category>
</cp:coreProperties>
</file>