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Lst>
  <p:notesMasterIdLst>
    <p:notesMasterId r:id="rId24"/>
  </p:notesMasterIdLst>
  <p:handoutMasterIdLst>
    <p:handoutMasterId r:id="rId25"/>
  </p:handoutMasterIdLst>
  <p:sldIdLst>
    <p:sldId id="372" r:id="rId2"/>
    <p:sldId id="373" r:id="rId3"/>
    <p:sldId id="374" r:id="rId4"/>
    <p:sldId id="375" r:id="rId5"/>
    <p:sldId id="398" r:id="rId6"/>
    <p:sldId id="379" r:id="rId7"/>
    <p:sldId id="380" r:id="rId8"/>
    <p:sldId id="381" r:id="rId9"/>
    <p:sldId id="382" r:id="rId10"/>
    <p:sldId id="384" r:id="rId11"/>
    <p:sldId id="385" r:id="rId12"/>
    <p:sldId id="386" r:id="rId13"/>
    <p:sldId id="387" r:id="rId14"/>
    <p:sldId id="388" r:id="rId15"/>
    <p:sldId id="389" r:id="rId16"/>
    <p:sldId id="399" r:id="rId17"/>
    <p:sldId id="396" r:id="rId18"/>
    <p:sldId id="393" r:id="rId19"/>
    <p:sldId id="392" r:id="rId20"/>
    <p:sldId id="383" r:id="rId21"/>
    <p:sldId id="390" r:id="rId22"/>
    <p:sldId id="391" r:id="rId2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024">
          <p15:clr>
            <a:srgbClr val="A4A3A4"/>
          </p15:clr>
        </p15:guide>
        <p15:guide id="2" pos="230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dvorak" initials="gd" lastIdx="2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336"/>
    <a:srgbClr val="FAAA6E"/>
    <a:srgbClr val="FBC093"/>
    <a:srgbClr val="FFE6B9"/>
    <a:srgbClr val="FFD07D"/>
    <a:srgbClr val="FFFF99"/>
    <a:srgbClr val="C1DDF5"/>
    <a:srgbClr val="F99951"/>
    <a:srgbClr val="F4825E"/>
    <a:srgbClr val="F47D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49" autoAdjust="0"/>
    <p:restoredTop sz="72830" autoAdjust="0"/>
  </p:normalViewPr>
  <p:slideViewPr>
    <p:cSldViewPr>
      <p:cViewPr varScale="1">
        <p:scale>
          <a:sx n="62" d="100"/>
          <a:sy n="62" d="100"/>
        </p:scale>
        <p:origin x="-72" y="-2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72" y="1686"/>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43841" y="130926"/>
            <a:ext cx="3169920" cy="480060"/>
          </a:xfrm>
          <a:prstGeom prst="rect">
            <a:avLst/>
          </a:prstGeom>
        </p:spPr>
        <p:txBody>
          <a:bodyPr vert="horz" lIns="99474" tIns="49737" rIns="99474" bIns="49737" rtlCol="0"/>
          <a:lstStyle>
            <a:lvl1pPr algn="l">
              <a:defRPr sz="1300"/>
            </a:lvl1pPr>
          </a:lstStyle>
          <a:p>
            <a:r>
              <a:rPr lang="en-US" sz="1000" dirty="0"/>
              <a:t>Just-In-Time Training for Animal Health Emergencies</a:t>
            </a:r>
          </a:p>
        </p:txBody>
      </p:sp>
      <p:sp>
        <p:nvSpPr>
          <p:cNvPr id="3" name="Date Placeholder 2"/>
          <p:cNvSpPr>
            <a:spLocks noGrp="1"/>
          </p:cNvSpPr>
          <p:nvPr>
            <p:ph type="dt" sz="quarter" idx="1"/>
          </p:nvPr>
        </p:nvSpPr>
        <p:spPr>
          <a:xfrm>
            <a:off x="3901440" y="130926"/>
            <a:ext cx="3169920" cy="480060"/>
          </a:xfrm>
          <a:prstGeom prst="rect">
            <a:avLst/>
          </a:prstGeom>
        </p:spPr>
        <p:txBody>
          <a:bodyPr vert="horz" lIns="99474" tIns="49737" rIns="99474" bIns="49737" rtlCol="0"/>
          <a:lstStyle>
            <a:lvl1pPr algn="r">
              <a:defRPr sz="1300"/>
            </a:lvl1pPr>
          </a:lstStyle>
          <a:p>
            <a:r>
              <a:rPr lang="en-US" sz="1000" dirty="0" smtClean="0"/>
              <a:t>Biosecurity: </a:t>
            </a:r>
            <a:r>
              <a:rPr lang="en-US" sz="1000" dirty="0"/>
              <a:t>Overview</a:t>
            </a:r>
          </a:p>
        </p:txBody>
      </p:sp>
      <p:sp>
        <p:nvSpPr>
          <p:cNvPr id="4" name="Footer Placeholder 3"/>
          <p:cNvSpPr>
            <a:spLocks noGrp="1"/>
          </p:cNvSpPr>
          <p:nvPr>
            <p:ph type="ftr" sz="quarter" idx="2"/>
          </p:nvPr>
        </p:nvSpPr>
        <p:spPr>
          <a:xfrm>
            <a:off x="243841" y="8990215"/>
            <a:ext cx="3169920" cy="480060"/>
          </a:xfrm>
          <a:prstGeom prst="rect">
            <a:avLst/>
          </a:prstGeom>
        </p:spPr>
        <p:txBody>
          <a:bodyPr vert="horz" lIns="99474" tIns="49737" rIns="99474" bIns="49737" rtlCol="0" anchor="b"/>
          <a:lstStyle>
            <a:lvl1pPr algn="l">
              <a:defRPr sz="1300"/>
            </a:lvl1pPr>
          </a:lstStyle>
          <a:p>
            <a:r>
              <a:rPr lang="en-US" sz="1000" dirty="0"/>
              <a:t>Multi-State Partnership for Security in Agriculture; </a:t>
            </a:r>
            <a:br>
              <a:rPr lang="en-US" sz="1000" dirty="0"/>
            </a:br>
            <a:r>
              <a:rPr lang="en-US" sz="1000" dirty="0"/>
              <a:t>Center of Food Security and Public Health</a:t>
            </a:r>
          </a:p>
        </p:txBody>
      </p:sp>
      <p:sp>
        <p:nvSpPr>
          <p:cNvPr id="5" name="Slide Number Placeholder 4"/>
          <p:cNvSpPr>
            <a:spLocks noGrp="1"/>
          </p:cNvSpPr>
          <p:nvPr>
            <p:ph type="sldNum" sz="quarter" idx="3"/>
          </p:nvPr>
        </p:nvSpPr>
        <p:spPr>
          <a:xfrm>
            <a:off x="3982721" y="8990215"/>
            <a:ext cx="3169920" cy="480060"/>
          </a:xfrm>
          <a:prstGeom prst="rect">
            <a:avLst/>
          </a:prstGeom>
        </p:spPr>
        <p:txBody>
          <a:bodyPr vert="horz" lIns="99474" tIns="49737" rIns="99474" bIns="49737" rtlCol="0" anchor="b"/>
          <a:lstStyle>
            <a:lvl1pPr algn="r">
              <a:defRPr sz="1300"/>
            </a:lvl1pPr>
          </a:lstStyle>
          <a:p>
            <a:r>
              <a:rPr lang="en-US" sz="1000" dirty="0" smtClean="0"/>
              <a:t>December 2015</a:t>
            </a:r>
            <a:r>
              <a:rPr lang="en-US" sz="1000" dirty="0"/>
              <a:t/>
            </a:r>
            <a:br>
              <a:rPr lang="en-US" sz="1000" dirty="0"/>
            </a:br>
            <a:fld id="{E43E7F44-CF60-445B-AADF-8F267F8193CA}" type="slidenum">
              <a:rPr lang="en-US" smtClean="0"/>
              <a:pPr/>
              <a:t>‹#›</a:t>
            </a:fld>
            <a:endParaRPr lang="en-US" dirty="0"/>
          </a:p>
        </p:txBody>
      </p:sp>
    </p:spTree>
    <p:extLst>
      <p:ext uri="{BB962C8B-B14F-4D97-AF65-F5344CB8AC3E}">
        <p14:creationId xmlns:p14="http://schemas.microsoft.com/office/powerpoint/2010/main" val="547867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5"/>
            <a:ext cx="3169920" cy="480060"/>
          </a:xfrm>
          <a:prstGeom prst="rect">
            <a:avLst/>
          </a:prstGeom>
        </p:spPr>
        <p:txBody>
          <a:bodyPr vert="horz" lIns="99474" tIns="49737" rIns="99474" bIns="49737" rtlCol="0"/>
          <a:lstStyle>
            <a:lvl1pPr algn="l">
              <a:defRPr sz="1300"/>
            </a:lvl1pPr>
          </a:lstStyle>
          <a:p>
            <a:endParaRPr lang="en-US"/>
          </a:p>
        </p:txBody>
      </p:sp>
      <p:sp>
        <p:nvSpPr>
          <p:cNvPr id="3" name="Date Placeholder 2"/>
          <p:cNvSpPr>
            <a:spLocks noGrp="1"/>
          </p:cNvSpPr>
          <p:nvPr>
            <p:ph type="dt" idx="1"/>
          </p:nvPr>
        </p:nvSpPr>
        <p:spPr>
          <a:xfrm>
            <a:off x="4143588" y="5"/>
            <a:ext cx="3169920" cy="480060"/>
          </a:xfrm>
          <a:prstGeom prst="rect">
            <a:avLst/>
          </a:prstGeom>
        </p:spPr>
        <p:txBody>
          <a:bodyPr vert="horz" lIns="99474" tIns="49737" rIns="99474" bIns="49737" rtlCol="0"/>
          <a:lstStyle>
            <a:lvl1pPr algn="r">
              <a:defRPr sz="1300"/>
            </a:lvl1pPr>
          </a:lstStyle>
          <a:p>
            <a:fld id="{DE9B040C-8CD5-46F3-BED5-4281F216FF93}" type="datetimeFigureOut">
              <a:rPr lang="en-US" smtClean="0"/>
              <a:pPr/>
              <a:t>1/4/2016</a:t>
            </a:fld>
            <a:endParaRPr lang="en-US"/>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9474" tIns="49737" rIns="99474" bIns="49737"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9474" tIns="49737" rIns="99474" bIns="4973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1" y="9119474"/>
            <a:ext cx="3169920" cy="480060"/>
          </a:xfrm>
          <a:prstGeom prst="rect">
            <a:avLst/>
          </a:prstGeom>
        </p:spPr>
        <p:txBody>
          <a:bodyPr vert="horz" lIns="99474" tIns="49737" rIns="99474" bIns="49737"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9474" tIns="49737" rIns="99474" bIns="49737" rtlCol="0" anchor="b"/>
          <a:lstStyle>
            <a:lvl1pPr algn="r">
              <a:defRPr sz="1300"/>
            </a:lvl1pPr>
          </a:lstStyle>
          <a:p>
            <a:fld id="{CA14255A-7794-4D3D-B6F2-612A3A7DD042}" type="slidenum">
              <a:rPr lang="en-US" smtClean="0"/>
              <a:pPr/>
              <a:t>‹#›</a:t>
            </a:fld>
            <a:endParaRPr lang="en-US"/>
          </a:p>
        </p:txBody>
      </p:sp>
    </p:spTree>
    <p:extLst>
      <p:ext uri="{BB962C8B-B14F-4D97-AF65-F5344CB8AC3E}">
        <p14:creationId xmlns:p14="http://schemas.microsoft.com/office/powerpoint/2010/main" val="3520317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165100" indent="-15875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2pPr>
    <a:lvl3pPr marL="9144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3pPr>
    <a:lvl4pPr marL="13716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4pPr>
    <a:lvl5pPr marL="18288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baseline="0" dirty="0" smtClean="0"/>
              <a:t>December 2015</a:t>
            </a:r>
            <a:endParaRPr lang="en-US" i="1" dirty="0" smtClean="0"/>
          </a:p>
          <a:p>
            <a:pPr defTabSz="995010">
              <a:defRPr/>
            </a:pPr>
            <a:r>
              <a:rPr lang="en-US" dirty="0" smtClean="0"/>
              <a:t>During an animal health emergency, controlling the</a:t>
            </a:r>
            <a:r>
              <a:rPr lang="en-US" baseline="0" dirty="0" smtClean="0"/>
              <a:t> spread of disease to other animals, premises and responders will be necessary. This Just-In-Time training presentation will discuss the concept of biosecurity and procedures to use during infectious animal disease outbreaks.</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a:t>
            </a:fld>
            <a:endParaRPr lang="en-US"/>
          </a:p>
        </p:txBody>
      </p:sp>
    </p:spTree>
    <p:extLst>
      <p:ext uri="{BB962C8B-B14F-4D97-AF65-F5344CB8AC3E}">
        <p14:creationId xmlns:p14="http://schemas.microsoft.com/office/powerpoint/2010/main" val="1990843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95010">
              <a:defRPr/>
            </a:pPr>
            <a:r>
              <a:rPr lang="en-US" dirty="0" smtClean="0"/>
              <a:t>T</a:t>
            </a:r>
            <a:r>
              <a:rPr lang="en-US" baseline="0" dirty="0" smtClean="0"/>
              <a:t>he use of Personal Protective Equipment, or PPE, can also serve as a useful biosecurity measure to prevent the spread of disease agents. </a:t>
            </a:r>
            <a:r>
              <a:rPr lang="en-US" dirty="0" smtClean="0"/>
              <a:t>Personal</a:t>
            </a:r>
            <a:r>
              <a:rPr lang="en-US" baseline="0" dirty="0" smtClean="0"/>
              <a:t> protective equipment serves two functions during an animal health emergency response. First, it can help minimize the spread of pathogens off of a premises as well as between locations on a premises. PPE items are donned prior to entry to the site and doffed prior to exiting the site, thereby containing any contamination at the location. PPE also serves as a protective barrier to responders in situations involving zoonotic disease, thereby protecting the responder from potential exposure.  The appropriate PPE required for a response will be determined by the pathogen involved and protective measures needed. [Photo from Jane Galyon, Iowa State University]</a:t>
            </a:r>
          </a:p>
        </p:txBody>
      </p:sp>
      <p:sp>
        <p:nvSpPr>
          <p:cNvPr id="4" name="Slide Number Placeholder 3"/>
          <p:cNvSpPr>
            <a:spLocks noGrp="1"/>
          </p:cNvSpPr>
          <p:nvPr>
            <p:ph type="sldNum" sz="quarter" idx="10"/>
          </p:nvPr>
        </p:nvSpPr>
        <p:spPr/>
        <p:txBody>
          <a:bodyPr/>
          <a:lstStyle/>
          <a:p>
            <a:fld id="{20664F08-BEFB-4743-9DF7-B49E8F272EE5}" type="slidenum">
              <a:rPr lang="en-US" smtClean="0"/>
              <a:pPr/>
              <a:t>10</a:t>
            </a:fld>
            <a:endParaRPr lang="en-US"/>
          </a:p>
        </p:txBody>
      </p:sp>
    </p:spTree>
    <p:extLst>
      <p:ext uri="{BB962C8B-B14F-4D97-AF65-F5344CB8AC3E}">
        <p14:creationId xmlns:p14="http://schemas.microsoft.com/office/powerpoint/2010/main" val="3249486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79535F-DF23-44AE-8F9F-78E6133ABCF0}" type="slidenum">
              <a:rPr lang="en-US"/>
              <a:pPr/>
              <a:t>11</a:t>
            </a:fld>
            <a:endParaRPr lang="en-US"/>
          </a:p>
        </p:txBody>
      </p:sp>
      <p:sp>
        <p:nvSpPr>
          <p:cNvPr id="963586" name="Rectangle 2"/>
          <p:cNvSpPr>
            <a:spLocks noGrp="1" noRot="1" noChangeAspect="1" noChangeArrowheads="1" noTextEdit="1"/>
          </p:cNvSpPr>
          <p:nvPr>
            <p:ph type="sldImg"/>
          </p:nvPr>
        </p:nvSpPr>
        <p:spPr>
          <a:ln/>
        </p:spPr>
      </p:sp>
      <p:sp>
        <p:nvSpPr>
          <p:cNvPr id="963587" name="Rectangle 3"/>
          <p:cNvSpPr>
            <a:spLocks noGrp="1" noChangeArrowheads="1"/>
          </p:cNvSpPr>
          <p:nvPr>
            <p:ph type="body" idx="1"/>
          </p:nvPr>
        </p:nvSpPr>
        <p:spPr/>
        <p:txBody>
          <a:bodyPr/>
          <a:lstStyle/>
          <a:p>
            <a:pPr lvl="0"/>
            <a:r>
              <a:rPr lang="en-US" dirty="0" smtClean="0"/>
              <a:t>Once a worker has entered the infected premises, they should not exit the premises u</a:t>
            </a:r>
            <a:r>
              <a:rPr lang="en-US" baseline="0" dirty="0" smtClean="0"/>
              <a:t>ntil all PPE has been properly cleaned and disinfected or disposed of prior to exiting the premises. All contaminated </a:t>
            </a:r>
            <a:r>
              <a:rPr lang="en-US" dirty="0"/>
              <a:t>disposable items (e.g., </a:t>
            </a:r>
            <a:r>
              <a:rPr lang="en-US" dirty="0" err="1"/>
              <a:t>Tyvek</a:t>
            </a:r>
            <a:r>
              <a:rPr lang="en-US" dirty="0"/>
              <a:t> coveralls, boot covers, latex gloves) should be discarded in a plastic garbage bag to be left on the premises or in the designated area. Contaminated cloth coveralls and rubber boots should be scrubbed to remove dirt and debris and then sprayed with a disinfectant. The items should be placed into a clean plastic garbage bag or other container that is sealed until they can be washed further. </a:t>
            </a:r>
            <a:r>
              <a:rPr lang="en-US" baseline="0" dirty="0" smtClean="0"/>
              <a:t>Hands should always be washed after doffing all PPE. </a:t>
            </a:r>
          </a:p>
        </p:txBody>
      </p:sp>
    </p:spTree>
    <p:extLst>
      <p:ext uri="{BB962C8B-B14F-4D97-AF65-F5344CB8AC3E}">
        <p14:creationId xmlns:p14="http://schemas.microsoft.com/office/powerpoint/2010/main" val="1229380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F2BA7E-49BE-4A7E-9927-A7DF243C043E}" type="slidenum">
              <a:rPr lang="en-US"/>
              <a:pPr/>
              <a:t>12</a:t>
            </a:fld>
            <a:endParaRPr lang="en-US"/>
          </a:p>
        </p:txBody>
      </p:sp>
      <p:sp>
        <p:nvSpPr>
          <p:cNvPr id="977922" name="Rectangle 2"/>
          <p:cNvSpPr>
            <a:spLocks noGrp="1" noRot="1" noChangeAspect="1" noChangeArrowheads="1" noTextEdit="1"/>
          </p:cNvSpPr>
          <p:nvPr>
            <p:ph type="sldImg"/>
          </p:nvPr>
        </p:nvSpPr>
        <p:spPr>
          <a:ln/>
        </p:spPr>
      </p:sp>
      <p:sp>
        <p:nvSpPr>
          <p:cNvPr id="977923" name="Rectangle 3"/>
          <p:cNvSpPr>
            <a:spLocks noGrp="1" noChangeArrowheads="1"/>
          </p:cNvSpPr>
          <p:nvPr>
            <p:ph type="body" idx="1"/>
          </p:nvPr>
        </p:nvSpPr>
        <p:spPr/>
        <p:txBody>
          <a:bodyPr/>
          <a:lstStyle/>
          <a:p>
            <a:pPr defTabSz="995010">
              <a:defRPr/>
            </a:pPr>
            <a:r>
              <a:rPr lang="en-US" dirty="0" smtClean="0"/>
              <a:t>Cleaning and disinfection</a:t>
            </a:r>
            <a:r>
              <a:rPr lang="en-US" baseline="0" dirty="0" smtClean="0"/>
              <a:t> procedures will be vital for controlling and containing any disease outbreak situation and minimizing the transmission between premises. C&amp;D procedures should be established for animal housing areas, as well as any vehicles, equipment and PPE used on the site. </a:t>
            </a:r>
            <a:r>
              <a:rPr lang="en-US" dirty="0" smtClean="0"/>
              <a:t>The proper cleaning</a:t>
            </a:r>
            <a:r>
              <a:rPr lang="en-US" baseline="0" dirty="0" smtClean="0"/>
              <a:t> and disinfection procedure is a 2-step process. Cleaning involves the physical removal of any organic material such as manure, dirt, feed, or bedding, followed by a Wash step to clean surfaces and remove any adhered debris, residual oils or body fluids. The cleaning step is </a:t>
            </a:r>
            <a:r>
              <a:rPr lang="en-US" dirty="0" smtClean="0"/>
              <a:t>often overlooked, however,</a:t>
            </a:r>
            <a:r>
              <a:rPr lang="en-US" baseline="0" dirty="0" smtClean="0"/>
              <a:t> </a:t>
            </a:r>
            <a:r>
              <a:rPr lang="en-US" dirty="0" smtClean="0"/>
              <a:t>most </a:t>
            </a:r>
            <a:r>
              <a:rPr lang="en-US" dirty="0"/>
              <a:t>disinfectants are inactivated by organic </a:t>
            </a:r>
            <a:r>
              <a:rPr lang="en-US" dirty="0" smtClean="0"/>
              <a:t>material, thereby making the cleaning step an essential part of the process. Once the area or item</a:t>
            </a:r>
            <a:r>
              <a:rPr lang="en-US" baseline="0" dirty="0" smtClean="0"/>
              <a:t> has been cleaned and rinsed, an appropriate (EPA-approved) disinfectant can be applied. There are various disinfectant products, application methods and use concentrations; therefore a</a:t>
            </a:r>
            <a:r>
              <a:rPr lang="en-US" dirty="0" smtClean="0"/>
              <a:t>lways </a:t>
            </a:r>
            <a:r>
              <a:rPr lang="en-US" dirty="0"/>
              <a:t>read the label instructions </a:t>
            </a:r>
            <a:r>
              <a:rPr lang="en-US" dirty="0" smtClean="0"/>
              <a:t>for proper use. Another </a:t>
            </a:r>
            <a:r>
              <a:rPr lang="en-US" dirty="0"/>
              <a:t>often overlooked step is </a:t>
            </a:r>
            <a:r>
              <a:rPr lang="en-US" dirty="0" smtClean="0"/>
              <a:t>not allowing for the proper </a:t>
            </a:r>
            <a:r>
              <a:rPr lang="en-US" dirty="0"/>
              <a:t>contact time after application of the disinfection solution. The </a:t>
            </a:r>
            <a:r>
              <a:rPr lang="en-US" dirty="0" smtClean="0"/>
              <a:t>chemical disinfectant needs time </a:t>
            </a:r>
            <a:r>
              <a:rPr lang="en-US" dirty="0"/>
              <a:t>to do </a:t>
            </a:r>
            <a:r>
              <a:rPr lang="en-US" dirty="0" smtClean="0"/>
              <a:t>its job, so it should remain on the surface being disinfected for the necessary time according to the product label. All chemical</a:t>
            </a:r>
            <a:r>
              <a:rPr lang="en-US" baseline="0" dirty="0" smtClean="0"/>
              <a:t> disinfectants have some degree of hazard with use, so always read the safety information on the label and wear the appropriate PPE when preparing and applying products.</a:t>
            </a:r>
            <a:r>
              <a:rPr lang="en-US" dirty="0" smtClean="0"/>
              <a:t> [Photo</a:t>
            </a:r>
            <a:r>
              <a:rPr lang="en-US" baseline="0" dirty="0" smtClean="0"/>
              <a:t> source: Danelle Bickett-Weddle, Iowa State University]</a:t>
            </a:r>
            <a:endParaRPr lang="en-US" dirty="0" smtClean="0"/>
          </a:p>
        </p:txBody>
      </p:sp>
    </p:spTree>
    <p:extLst>
      <p:ext uri="{BB962C8B-B14F-4D97-AF65-F5344CB8AC3E}">
        <p14:creationId xmlns:p14="http://schemas.microsoft.com/office/powerpoint/2010/main" val="2925283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95010">
              <a:defRPr/>
            </a:pPr>
            <a:r>
              <a:rPr lang="en-US" dirty="0" smtClean="0">
                <a:latin typeface="Arial" panose="020B0604020202020204" pitchFamily="34" charset="0"/>
                <a:cs typeface="Arial" panose="020B0604020202020204" pitchFamily="34" charset="0"/>
              </a:rPr>
              <a:t>Additional biosecurity</a:t>
            </a:r>
            <a:r>
              <a:rPr lang="en-US" baseline="0" dirty="0" smtClean="0">
                <a:latin typeface="Arial" panose="020B0604020202020204" pitchFamily="34" charset="0"/>
                <a:cs typeface="Arial" panose="020B0604020202020204" pitchFamily="34" charset="0"/>
              </a:rPr>
              <a:t> measures necessary to minimize the spread of pathogens from the premises include isolation procedures and wildlife and vector control measures. T</a:t>
            </a:r>
            <a:r>
              <a:rPr lang="en-US" dirty="0">
                <a:latin typeface="Arial" panose="020B0604020202020204" pitchFamily="34" charset="0"/>
                <a:cs typeface="Arial" panose="020B0604020202020204" pitchFamily="34" charset="0"/>
              </a:rPr>
              <a:t>he isolation of infected or exposed animals is necessary to minimize the transfer of pathogenic agents to other susceptible animals on the site or additional locations. Isolation areas should preferably be at a distance from susceptible animals if possible. Additionally, in the event of animal </a:t>
            </a:r>
            <a:r>
              <a:rPr lang="en-US" dirty="0" smtClean="0">
                <a:latin typeface="Arial" panose="020B0604020202020204" pitchFamily="34" charset="0"/>
                <a:cs typeface="Arial" panose="020B0604020202020204" pitchFamily="34" charset="0"/>
              </a:rPr>
              <a:t>death </a:t>
            </a:r>
            <a:r>
              <a:rPr lang="en-US" dirty="0">
                <a:latin typeface="Arial" panose="020B0604020202020204" pitchFamily="34" charset="0"/>
                <a:cs typeface="Arial" panose="020B0604020202020204" pitchFamily="34" charset="0"/>
              </a:rPr>
              <a:t>or euthanasia, proper carcass disposal methods should be used to prevent animals or tissues from being carried off by wildlife</a:t>
            </a:r>
            <a:r>
              <a:rPr lang="en-US" dirty="0" smtClean="0">
                <a:latin typeface="Arial" panose="020B0604020202020204" pitchFamily="34" charset="0"/>
                <a:cs typeface="Arial" panose="020B0604020202020204" pitchFamily="34" charset="0"/>
              </a:rPr>
              <a:t>. For additional information proper carcass disposal</a:t>
            </a:r>
            <a:r>
              <a:rPr lang="en-US" baseline="0" dirty="0" smtClean="0">
                <a:latin typeface="Arial" panose="020B0604020202020204" pitchFamily="34" charset="0"/>
                <a:cs typeface="Arial" panose="020B0604020202020204" pitchFamily="34" charset="0"/>
              </a:rPr>
              <a:t> methods, see the </a:t>
            </a:r>
            <a:r>
              <a:rPr lang="en-US" i="1" baseline="0" dirty="0" smtClean="0">
                <a:latin typeface="Arial" panose="020B0604020202020204" pitchFamily="34" charset="0"/>
                <a:cs typeface="Arial" panose="020B0604020202020204" pitchFamily="34" charset="0"/>
              </a:rPr>
              <a:t>Carcass Disposal During Animal Health Emergencies </a:t>
            </a:r>
            <a:r>
              <a:rPr lang="en-US" i="0" baseline="0" dirty="0" smtClean="0">
                <a:latin typeface="Arial" panose="020B0604020202020204" pitchFamily="34" charset="0"/>
                <a:cs typeface="Arial" panose="020B0604020202020204" pitchFamily="34" charset="0"/>
              </a:rPr>
              <a:t>Just-In-Time training presentations. </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[Photo from Bryan Buss, Iowa State University]</a:t>
            </a:r>
          </a:p>
        </p:txBody>
      </p:sp>
      <p:sp>
        <p:nvSpPr>
          <p:cNvPr id="4" name="Slide Number Placeholder 3"/>
          <p:cNvSpPr>
            <a:spLocks noGrp="1"/>
          </p:cNvSpPr>
          <p:nvPr>
            <p:ph type="sldNum" sz="quarter" idx="10"/>
          </p:nvPr>
        </p:nvSpPr>
        <p:spPr/>
        <p:txBody>
          <a:bodyPr/>
          <a:lstStyle/>
          <a:p>
            <a:fld id="{20664F08-BEFB-4743-9DF7-B49E8F272EE5}" type="slidenum">
              <a:rPr lang="en-US" smtClean="0"/>
              <a:pPr/>
              <a:t>13</a:t>
            </a:fld>
            <a:endParaRPr lang="en-US"/>
          </a:p>
        </p:txBody>
      </p:sp>
    </p:spTree>
    <p:extLst>
      <p:ext uri="{BB962C8B-B14F-4D97-AF65-F5344CB8AC3E}">
        <p14:creationId xmlns:p14="http://schemas.microsoft.com/office/powerpoint/2010/main" val="2629465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some diseases, wildlife may carry disease agents on </a:t>
            </a:r>
            <a:r>
              <a:rPr lang="en-US" baseline="0" dirty="0" smtClean="0"/>
              <a:t>and off of the property and infect additional susceptible animals.   Wildlife can pose a difficult problem to biosecurity, especially on premises where livestock are not kept in an enclosed area.  Keep infected, suspect or susceptible animals in areas that prevent wildlife contact. Boundary fences and barriers should be checked regularly and maintained. Ensure feed is stored in a manner that does not attract or allow access to wildlife (e.g., secure containers or building).</a:t>
            </a:r>
            <a:endParaRPr lang="en-US" dirty="0"/>
          </a:p>
        </p:txBody>
      </p:sp>
      <p:sp>
        <p:nvSpPr>
          <p:cNvPr id="4" name="Slide Number Placeholder 3"/>
          <p:cNvSpPr>
            <a:spLocks noGrp="1"/>
          </p:cNvSpPr>
          <p:nvPr>
            <p:ph type="sldNum" sz="quarter" idx="10"/>
          </p:nvPr>
        </p:nvSpPr>
        <p:spPr/>
        <p:txBody>
          <a:bodyPr/>
          <a:lstStyle/>
          <a:p>
            <a:fld id="{20664F08-BEFB-4743-9DF7-B49E8F272EE5}" type="slidenum">
              <a:rPr lang="en-US" smtClean="0"/>
              <a:pPr/>
              <a:t>14</a:t>
            </a:fld>
            <a:endParaRPr lang="en-US"/>
          </a:p>
        </p:txBody>
      </p:sp>
    </p:spTree>
    <p:extLst>
      <p:ext uri="{BB962C8B-B14F-4D97-AF65-F5344CB8AC3E}">
        <p14:creationId xmlns:p14="http://schemas.microsoft.com/office/powerpoint/2010/main" val="787767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animal health</a:t>
            </a:r>
            <a:r>
              <a:rPr lang="en-US" baseline="0" dirty="0" smtClean="0"/>
              <a:t> emergencies will involve insect vectors (e.g., mosquitoes, biting midges) capable of spreading disease agents. Control measures should be taken to limit the spread of disease by these insects. </a:t>
            </a:r>
            <a:r>
              <a:rPr lang="en-US" dirty="0" smtClean="0"/>
              <a:t>Vector control begins with an understanding of the insect’s life cycle, as these can vary among</a:t>
            </a:r>
            <a:r>
              <a:rPr lang="en-US" baseline="0" dirty="0" smtClean="0"/>
              <a:t> vectors, as will </a:t>
            </a:r>
            <a:r>
              <a:rPr lang="en-US" dirty="0" smtClean="0"/>
              <a:t>effective control measures. For instance, egg laying grounds for flies are different than those of mosquitoes or midges.</a:t>
            </a:r>
            <a:r>
              <a:rPr lang="en-US" baseline="0" dirty="0" smtClean="0"/>
              <a:t> </a:t>
            </a:r>
            <a:r>
              <a:rPr lang="en-US" dirty="0" smtClean="0"/>
              <a:t>Controlling adult insects often involves the use of insecticides; </a:t>
            </a:r>
            <a:r>
              <a:rPr lang="en-US" baseline="0" dirty="0" smtClean="0"/>
              <a:t>fogging and baiting may also work to a limited extent. Most </a:t>
            </a:r>
            <a:r>
              <a:rPr lang="en-US" dirty="0" smtClean="0"/>
              <a:t>effort should be focused on reducing the vector source (i.e.,</a:t>
            </a:r>
            <a:r>
              <a:rPr lang="en-US" baseline="0" dirty="0" smtClean="0"/>
              <a:t> egg laying sites)</a:t>
            </a:r>
            <a:r>
              <a:rPr lang="en-US" dirty="0" smtClean="0"/>
              <a:t> and limiting the exposure of animals</a:t>
            </a:r>
            <a:r>
              <a:rPr lang="en-US" baseline="0" dirty="0" smtClean="0"/>
              <a:t> on the premises (e.g., </a:t>
            </a:r>
            <a:r>
              <a:rPr lang="en-US" dirty="0" smtClean="0"/>
              <a:t>through the use of screens on barns, animal treatment with approved chemicals, and minimizing tall vegetation or standing pools of water). Additional information on Wildlife Management and Vector Control during animal</a:t>
            </a:r>
            <a:r>
              <a:rPr lang="en-US" baseline="0" dirty="0" smtClean="0"/>
              <a:t> health emergencies can be found on the Just-In-Time training website. </a:t>
            </a:r>
            <a:r>
              <a:rPr lang="en-US" dirty="0" smtClean="0"/>
              <a:t> [Photo source: Danelle Bickett-Weddle, Iowa State University]</a:t>
            </a:r>
            <a:endParaRPr lang="en-US" dirty="0"/>
          </a:p>
        </p:txBody>
      </p:sp>
      <p:sp>
        <p:nvSpPr>
          <p:cNvPr id="4" name="Slide Number Placeholder 3"/>
          <p:cNvSpPr>
            <a:spLocks noGrp="1"/>
          </p:cNvSpPr>
          <p:nvPr>
            <p:ph type="sldNum" sz="quarter" idx="10"/>
          </p:nvPr>
        </p:nvSpPr>
        <p:spPr/>
        <p:txBody>
          <a:bodyPr/>
          <a:lstStyle/>
          <a:p>
            <a:fld id="{20664F08-BEFB-4743-9DF7-B49E8F272EE5}" type="slidenum">
              <a:rPr lang="en-US" smtClean="0"/>
              <a:pPr/>
              <a:t>15</a:t>
            </a:fld>
            <a:endParaRPr lang="en-US"/>
          </a:p>
        </p:txBody>
      </p:sp>
    </p:spTree>
    <p:extLst>
      <p:ext uri="{BB962C8B-B14F-4D97-AF65-F5344CB8AC3E}">
        <p14:creationId xmlns:p14="http://schemas.microsoft.com/office/powerpoint/2010/main" val="1511144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Lastly,</a:t>
            </a:r>
            <a:r>
              <a:rPr lang="en-US" baseline="0" dirty="0" smtClean="0"/>
              <a:t> lets look at some of the terminology and biosecurity designations that will be used during an animal disease emergency response. These designations help establish various biosecurity areas and the protocols needed. These include the Perimeter Buffer Area, or PBA; the Line of Separation, or LOS; and Biosecurity Work Zones. </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16</a:t>
            </a:fld>
            <a:endParaRPr lang="en-US"/>
          </a:p>
        </p:txBody>
      </p:sp>
    </p:spTree>
    <p:extLst>
      <p:ext uri="{BB962C8B-B14F-4D97-AF65-F5344CB8AC3E}">
        <p14:creationId xmlns:p14="http://schemas.microsoft.com/office/powerpoint/2010/main" val="4279112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On-site,</a:t>
            </a:r>
            <a:r>
              <a:rPr lang="en-US" baseline="0" dirty="0" smtClean="0"/>
              <a:t> b</a:t>
            </a:r>
            <a:r>
              <a:rPr lang="en-US" dirty="0" smtClean="0"/>
              <a:t>iosecurity lines are established to act as a barrier to reduce</a:t>
            </a:r>
            <a:r>
              <a:rPr lang="en-US" baseline="0" dirty="0" smtClean="0"/>
              <a:t> the spread of disease on-site. These biosecurity lines consist of the Perimeter Buffer Area (PBA) and Line of Separation (LOS). This diagram shows an animal housing building in green with the PBA in light blue shading and the LOS as a red line around the production barn.  </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17</a:t>
            </a:fld>
            <a:endParaRPr lang="en-US"/>
          </a:p>
        </p:txBody>
      </p:sp>
    </p:spTree>
    <p:extLst>
      <p:ext uri="{BB962C8B-B14F-4D97-AF65-F5344CB8AC3E}">
        <p14:creationId xmlns:p14="http://schemas.microsoft.com/office/powerpoint/2010/main" val="2230666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Perimeter Buffer Area </a:t>
            </a:r>
            <a:r>
              <a:rPr lang="en-US" baseline="0" dirty="0" smtClean="0"/>
              <a:t>acts as an outer control boundary. It is set up around the perimeter of the premises or building to reduce the potential for contamination of the area around the buildings. It may be an actual barrier, such as a perimeter fence or it may be marked by flags, ropes or other markings. The PBA is the first line of defense to protect the animals housed on-site. </a:t>
            </a:r>
            <a:r>
              <a:rPr lang="en-US" dirty="0" smtClean="0"/>
              <a:t>Non-essential vehicles should not enter the PBA;</a:t>
            </a:r>
            <a:r>
              <a:rPr lang="en-US" baseline="0" dirty="0" smtClean="0"/>
              <a:t> those allowed to enter must be cleaned and disinfected before entering. Personnel (responders, employees, truck drivers) </a:t>
            </a:r>
            <a:r>
              <a:rPr lang="en-US" baseline="0" smtClean="0"/>
              <a:t>s</a:t>
            </a:r>
            <a:r>
              <a:rPr lang="en-US" smtClean="0"/>
              <a:t>hould understand </a:t>
            </a:r>
            <a:r>
              <a:rPr lang="en-US" dirty="0" smtClean="0"/>
              <a:t>the purpose and boundaries of the PBA and be trained on procedures to follow when entering and moving around the site. </a:t>
            </a:r>
          </a:p>
        </p:txBody>
      </p:sp>
      <p:sp>
        <p:nvSpPr>
          <p:cNvPr id="4" name="Slide Number Placeholder 3"/>
          <p:cNvSpPr>
            <a:spLocks noGrp="1"/>
          </p:cNvSpPr>
          <p:nvPr>
            <p:ph type="sldNum" sz="quarter" idx="10"/>
          </p:nvPr>
        </p:nvSpPr>
        <p:spPr/>
        <p:txBody>
          <a:bodyPr/>
          <a:lstStyle/>
          <a:p>
            <a:fld id="{CA14255A-7794-4D3D-B6F2-612A3A7DD042}" type="slidenum">
              <a:rPr lang="en-US" smtClean="0"/>
              <a:pPr/>
              <a:t>18</a:t>
            </a:fld>
            <a:endParaRPr lang="en-US"/>
          </a:p>
        </p:txBody>
      </p:sp>
    </p:spTree>
    <p:extLst>
      <p:ext uri="{BB962C8B-B14F-4D97-AF65-F5344CB8AC3E}">
        <p14:creationId xmlns:p14="http://schemas.microsoft.com/office/powerpoint/2010/main" val="2696883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inside</a:t>
            </a:r>
            <a:r>
              <a:rPr lang="en-US" baseline="0" dirty="0" smtClean="0"/>
              <a:t> the Perimeter Buffer Area, the Line of Separation is established to isolate animals from potential disease sources. The LOS consists of the building walls separating the animals from the outside, plus a clearly marked line in the entry site of the production building. The LOS can be clearly marked with tape, paint, or signage. The LOS entry should include a bench or low physical barrier as an additional indicator. A site may have as many Lines of Separation as there are buildings. All equipment and supplies that cross the LOS must be cleaned and disinfected, or be from a known clean source, this includes personnel footwear and </a:t>
            </a:r>
            <a:r>
              <a:rPr lang="en-US" baseline="0" smtClean="0"/>
              <a:t>outer clothing. </a:t>
            </a:r>
            <a:endParaRPr lang="en-US" baseline="0" dirty="0" smtClean="0"/>
          </a:p>
        </p:txBody>
      </p:sp>
      <p:sp>
        <p:nvSpPr>
          <p:cNvPr id="4" name="Slide Number Placeholder 3"/>
          <p:cNvSpPr>
            <a:spLocks noGrp="1"/>
          </p:cNvSpPr>
          <p:nvPr>
            <p:ph type="sldNum" sz="quarter" idx="10"/>
          </p:nvPr>
        </p:nvSpPr>
        <p:spPr/>
        <p:txBody>
          <a:bodyPr/>
          <a:lstStyle/>
          <a:p>
            <a:fld id="{CA14255A-7794-4D3D-B6F2-612A3A7DD042}" type="slidenum">
              <a:rPr lang="en-US" smtClean="0"/>
              <a:pPr/>
              <a:t>19</a:t>
            </a:fld>
            <a:endParaRPr lang="en-US"/>
          </a:p>
        </p:txBody>
      </p:sp>
    </p:spTree>
    <p:extLst>
      <p:ext uri="{BB962C8B-B14F-4D97-AF65-F5344CB8AC3E}">
        <p14:creationId xmlns:p14="http://schemas.microsoft.com/office/powerpoint/2010/main" val="961276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Biosecurity involves a series of management practices designed to</a:t>
            </a:r>
            <a:r>
              <a:rPr lang="en-US" baseline="0" dirty="0" smtClean="0"/>
              <a:t> prevent the introduction and spread of disease causing organisms onto or off of an animal production or housing premises. There are two main goals of biosecurity. The first is </a:t>
            </a:r>
            <a:r>
              <a:rPr lang="en-US" baseline="0" dirty="0" err="1" smtClean="0"/>
              <a:t>bioexclusion</a:t>
            </a:r>
            <a:r>
              <a:rPr lang="en-US" baseline="0" dirty="0" smtClean="0"/>
              <a:t>, or preventing the introduction of disease onto a premises considered non-infected. Biocontainment involves preventing disease spread off a premises considered infected. The level of biosecurity and protocols implemented will vary with each situation and will be based on a site assessment and the potential routes of exposure for the disease of concern. Regardless, the use of various biosecurity measures, when </a:t>
            </a:r>
            <a:r>
              <a:rPr lang="en-US" dirty="0"/>
              <a:t>properly implemented, will help reduce the risk of disease spread by the movement of animals, personnel, equipment and other materials during response activities</a:t>
            </a:r>
            <a:r>
              <a:rPr lang="en-US" dirty="0" smtClean="0"/>
              <a:t>.</a:t>
            </a:r>
            <a:endParaRPr lang="en-US" dirty="0"/>
          </a:p>
        </p:txBody>
      </p:sp>
      <p:sp>
        <p:nvSpPr>
          <p:cNvPr id="4" name="Slide Number Placeholder 3"/>
          <p:cNvSpPr>
            <a:spLocks noGrp="1"/>
          </p:cNvSpPr>
          <p:nvPr>
            <p:ph type="sldNum" sz="quarter" idx="10"/>
          </p:nvPr>
        </p:nvSpPr>
        <p:spPr/>
        <p:txBody>
          <a:bodyPr/>
          <a:lstStyle/>
          <a:p>
            <a:fld id="{20664F08-BEFB-4743-9DF7-B49E8F272EE5}" type="slidenum">
              <a:rPr lang="en-US" smtClean="0"/>
              <a:pPr/>
              <a:t>2</a:t>
            </a:fld>
            <a:endParaRPr lang="en-US"/>
          </a:p>
        </p:txBody>
      </p:sp>
    </p:spTree>
    <p:extLst>
      <p:ext uri="{BB962C8B-B14F-4D97-AF65-F5344CB8AC3E}">
        <p14:creationId xmlns:p14="http://schemas.microsoft.com/office/powerpoint/2010/main" val="189502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Biosecurity</a:t>
            </a:r>
            <a:r>
              <a:rPr lang="en-US" baseline="0" dirty="0" smtClean="0"/>
              <a:t> Work Zones </a:t>
            </a:r>
            <a:r>
              <a:rPr lang="en-US" dirty="0" smtClean="0"/>
              <a:t>further</a:t>
            </a:r>
            <a:r>
              <a:rPr lang="en-US" baseline="0" dirty="0" smtClean="0"/>
              <a:t> </a:t>
            </a:r>
            <a:r>
              <a:rPr lang="en-US" dirty="0" smtClean="0"/>
              <a:t>enhance </a:t>
            </a:r>
            <a:r>
              <a:rPr lang="en-US" dirty="0"/>
              <a:t>access control  </a:t>
            </a:r>
            <a:r>
              <a:rPr lang="en-US" dirty="0" smtClean="0"/>
              <a:t>procedures (</a:t>
            </a:r>
            <a:r>
              <a:rPr lang="en-US" dirty="0"/>
              <a:t>e.g., entry, exit) in efforts to minimize the spread of pathogen onto or off of an infected or suspected premises. Responders should understand the location and implications of each of the biosecurity work zones. These work zones apply to personnel and vehicle traffic onto the site as deemed necessary.</a:t>
            </a:r>
          </a:p>
          <a:p>
            <a:pPr lvl="1">
              <a:buFont typeface="Arial" pitchFamily="34" charset="0"/>
              <a:buChar char="•"/>
            </a:pPr>
            <a:r>
              <a:rPr lang="en-US" dirty="0"/>
              <a:t>The </a:t>
            </a:r>
            <a:r>
              <a:rPr lang="en-US" b="1" dirty="0"/>
              <a:t>Hot Zone or Exclusion Zone (EZ) </a:t>
            </a:r>
            <a:r>
              <a:rPr lang="en-US" dirty="0"/>
              <a:t>is the potentially contaminated or unsafe area (</a:t>
            </a:r>
            <a:r>
              <a:rPr lang="en-US" dirty="0" smtClean="0"/>
              <a:t>e.g., </a:t>
            </a:r>
            <a:r>
              <a:rPr lang="en-US" dirty="0"/>
              <a:t>infected animal premises). Appropriate PPE must be worn in this area. </a:t>
            </a:r>
          </a:p>
          <a:p>
            <a:pPr lvl="1">
              <a:buFont typeface="Arial" pitchFamily="34" charset="0"/>
              <a:buChar char="•"/>
            </a:pPr>
            <a:r>
              <a:rPr lang="en-US" dirty="0"/>
              <a:t>The </a:t>
            </a:r>
            <a:r>
              <a:rPr lang="en-US" b="1" dirty="0"/>
              <a:t>Warm Zone or Contamination Reduction Zone (CRZ</a:t>
            </a:r>
            <a:r>
              <a:rPr lang="en-US" dirty="0"/>
              <a:t>) is also considered a high risk area due to the potential for exposure to pathogens and chemical disinfectants. All personnel are required to wear PPE. </a:t>
            </a:r>
          </a:p>
          <a:p>
            <a:pPr lvl="1">
              <a:buFont typeface="Arial" pitchFamily="34" charset="0"/>
              <a:buChar char="•"/>
            </a:pPr>
            <a:r>
              <a:rPr lang="en-US" dirty="0"/>
              <a:t>The </a:t>
            </a:r>
            <a:r>
              <a:rPr lang="en-US" b="1" dirty="0"/>
              <a:t>Decontamination or </a:t>
            </a:r>
            <a:r>
              <a:rPr lang="en-US" b="1" dirty="0" err="1"/>
              <a:t>Decon</a:t>
            </a:r>
            <a:r>
              <a:rPr lang="en-US" b="1" dirty="0"/>
              <a:t> Corridor</a:t>
            </a:r>
            <a:r>
              <a:rPr lang="en-US" dirty="0"/>
              <a:t> is the area between the Hot Zone and the Warm Zone. Decontamination of personnel and disinfection of equipment occurs here. Teams exit and enter the site through this corridor. Once responders have doffed, disinfected, and decontaminated in the Warm Zone, they should move to the Cold Zone/Support Zone (SZ) through the designated </a:t>
            </a:r>
            <a:r>
              <a:rPr lang="en-US" b="1" dirty="0"/>
              <a:t>Control Access Points</a:t>
            </a:r>
            <a:r>
              <a:rPr lang="en-US" dirty="0"/>
              <a:t>.</a:t>
            </a:r>
          </a:p>
          <a:p>
            <a:pPr lvl="1">
              <a:buFont typeface="Arial" pitchFamily="34" charset="0"/>
              <a:buChar char="•"/>
            </a:pPr>
            <a:r>
              <a:rPr lang="en-US" dirty="0"/>
              <a:t>The </a:t>
            </a:r>
            <a:r>
              <a:rPr lang="en-US" b="1" dirty="0"/>
              <a:t>Cold Zone or Support Zone (SZ) </a:t>
            </a:r>
            <a:r>
              <a:rPr lang="en-US" dirty="0"/>
              <a:t>is the clean/uncontaminated area of the site, where responders should not be exposed to hazardous conditions; support functions are based here. Donning of PPE prior to entry into the Hot Zone also occurs here. [Graphic Andrew Kingsbury, Iowa State University. Definitions from USDA FAD PReP Guidelines].</a:t>
            </a:r>
          </a:p>
        </p:txBody>
      </p:sp>
      <p:sp>
        <p:nvSpPr>
          <p:cNvPr id="4" name="Slide Number Placeholder 3"/>
          <p:cNvSpPr>
            <a:spLocks noGrp="1"/>
          </p:cNvSpPr>
          <p:nvPr>
            <p:ph type="sldNum" sz="quarter" idx="10"/>
          </p:nvPr>
        </p:nvSpPr>
        <p:spPr/>
        <p:txBody>
          <a:bodyPr/>
          <a:lstStyle/>
          <a:p>
            <a:fld id="{CA14255A-7794-4D3D-B6F2-612A3A7DD042}" type="slidenum">
              <a:rPr lang="en-US" smtClean="0"/>
              <a:pPr/>
              <a:t>20</a:t>
            </a:fld>
            <a:endParaRPr lang="en-US"/>
          </a:p>
        </p:txBody>
      </p:sp>
    </p:spTree>
    <p:extLst>
      <p:ext uri="{BB962C8B-B14F-4D97-AF65-F5344CB8AC3E}">
        <p14:creationId xmlns:p14="http://schemas.microsoft.com/office/powerpoint/2010/main" val="1098761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more</a:t>
            </a:r>
            <a:r>
              <a:rPr lang="en-US" baseline="0" dirty="0" smtClean="0"/>
              <a:t> information </a:t>
            </a:r>
            <a:r>
              <a:rPr lang="en-US" dirty="0" smtClean="0"/>
              <a:t>on biosecurity </a:t>
            </a:r>
            <a:r>
              <a:rPr lang="en-US" baseline="0" dirty="0" smtClean="0"/>
              <a:t>issues during an animal health emergency response, consult the USDA FAD PReP Biosecurity Guidelines or the Poultry Biosecurity Officer Information Manual. Additional training presentations, including disease routes of disease transmission, animal carcass disposal, cleaning and disinfection, and wildlife and vector control, can be found on the Just-in-Time training website. </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21</a:t>
            </a:fld>
            <a:endParaRPr lang="en-US"/>
          </a:p>
        </p:txBody>
      </p:sp>
    </p:spTree>
    <p:extLst>
      <p:ext uri="{BB962C8B-B14F-4D97-AF65-F5344CB8AC3E}">
        <p14:creationId xmlns:p14="http://schemas.microsoft.com/office/powerpoint/2010/main" val="2224699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pPr/>
              <a:t>22</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95010">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Multi-State Partnership for Security in Agriculture.</a:t>
            </a:r>
            <a:endParaRPr lang="en-US" dirty="0" smtClean="0"/>
          </a:p>
        </p:txBody>
      </p:sp>
    </p:spTree>
    <p:extLst>
      <p:ext uri="{BB962C8B-B14F-4D97-AF65-F5344CB8AC3E}">
        <p14:creationId xmlns:p14="http://schemas.microsoft.com/office/powerpoint/2010/main" val="1636543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95010">
              <a:defRPr/>
            </a:pPr>
            <a:r>
              <a:rPr lang="en-US" dirty="0" smtClean="0"/>
              <a:t>Biosecurity procedures for an animal health emergency</a:t>
            </a:r>
            <a:r>
              <a:rPr lang="en-US" baseline="0" dirty="0" smtClean="0"/>
              <a:t> are coordinated and managed by the Biosecurity Group of the Operations Section of ICS. A Biosecurity Officer should be appointed and should be an experienced veterinarian or consult with one. The Biosecurity Officer will be responsible for developing a site-specific biosecurity plan (in coordination with the Incident Commander and Safety Officer), training personnel on biosecurity protocols, and ensuring the appropriate biosecurity measures are implemented. Biosecurity Team Members will provide front-line assistance in containing and controlling the disease outbreak. All responders should receive a biosecurity briefing upon arrival to the incident site.</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3</a:t>
            </a:fld>
            <a:endParaRPr lang="en-US"/>
          </a:p>
        </p:txBody>
      </p:sp>
    </p:spTree>
    <p:extLst>
      <p:ext uri="{BB962C8B-B14F-4D97-AF65-F5344CB8AC3E}">
        <p14:creationId xmlns:p14="http://schemas.microsoft.com/office/powerpoint/2010/main" val="3511675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95010">
              <a:defRPr/>
            </a:pPr>
            <a:r>
              <a:rPr lang="en-US" baseline="0" dirty="0" smtClean="0"/>
              <a:t>During an animal health emergency, it is important to start biosecurity procedures as quickly as possible. Basic elements of any biosecurity plan include an awareness and understanding of the importance of biosecurity measures and how disease agents can be transmitted. Biosecurity measures needed will be aimed at preventing disease spread from the movement of animals, personnel, and equipment. </a:t>
            </a:r>
            <a:endParaRPr lang="en-US" dirty="0" smtClean="0"/>
          </a:p>
        </p:txBody>
      </p:sp>
      <p:sp>
        <p:nvSpPr>
          <p:cNvPr id="4" name="Slide Number Placeholder 3"/>
          <p:cNvSpPr>
            <a:spLocks noGrp="1"/>
          </p:cNvSpPr>
          <p:nvPr>
            <p:ph type="sldNum" sz="quarter" idx="10"/>
          </p:nvPr>
        </p:nvSpPr>
        <p:spPr/>
        <p:txBody>
          <a:bodyPr/>
          <a:lstStyle/>
          <a:p>
            <a:fld id="{CA14255A-7794-4D3D-B6F2-612A3A7DD042}" type="slidenum">
              <a:rPr lang="en-US" smtClean="0"/>
              <a:pPr/>
              <a:t>4</a:t>
            </a:fld>
            <a:endParaRPr lang="en-US"/>
          </a:p>
        </p:txBody>
      </p:sp>
    </p:spTree>
    <p:extLst>
      <p:ext uri="{BB962C8B-B14F-4D97-AF65-F5344CB8AC3E}">
        <p14:creationId xmlns:p14="http://schemas.microsoft.com/office/powerpoint/2010/main" val="547721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Biosecurity</a:t>
            </a:r>
            <a:r>
              <a:rPr lang="en-US" baseline="0" dirty="0" smtClean="0"/>
              <a:t> measures help to break the disease transmission cycle; therefore, understanding the way animal disease can be transmitted can provide insight in the necessity of biosecurity protocols. </a:t>
            </a:r>
            <a:r>
              <a:rPr lang="en-US" dirty="0" smtClean="0"/>
              <a:t>The spread of disease can occur</a:t>
            </a:r>
            <a:r>
              <a:rPr lang="en-US" baseline="0" dirty="0" smtClean="0"/>
              <a:t> by direct and indirect transmission methods. Direct spread of a disease may occur through direct contact with an infected individual, ingestion of the organism, or through inhalation (or aerosol) exposure. Indirect methods involve fomites – or inanimate objects that can  transfer pathogens, such as boots or equipment, or involves vectors – living organisms able to transmit pathogens – most commonly insects, but also rodents or birds.</a:t>
            </a:r>
          </a:p>
          <a:p>
            <a:endParaRPr lang="en-US" baseline="0" dirty="0" smtClean="0"/>
          </a:p>
          <a:p>
            <a:r>
              <a:rPr lang="en-US" baseline="0" dirty="0" smtClean="0"/>
              <a:t>Greater explanation on the routes of disease transmission for animal disease emergencies is provided in the </a:t>
            </a:r>
            <a:r>
              <a:rPr lang="en-US" i="1" baseline="0" dirty="0" smtClean="0"/>
              <a:t>Biosecurity: Routes of Transmission</a:t>
            </a:r>
            <a:r>
              <a:rPr lang="en-US" baseline="0" dirty="0" smtClean="0"/>
              <a:t> Just-In-Time training presentation and handout, which can be found on the Just-In-Time training website (www.cfsph.iastate.edu/Emergency-Response/just-in-time-training.php) or by searching “animal disease just in time training”). </a:t>
            </a: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5</a:t>
            </a:fld>
            <a:endParaRPr lang="en-US"/>
          </a:p>
        </p:txBody>
      </p:sp>
    </p:spTree>
    <p:extLst>
      <p:ext uri="{BB962C8B-B14F-4D97-AF65-F5344CB8AC3E}">
        <p14:creationId xmlns:p14="http://schemas.microsoft.com/office/powerpoint/2010/main" val="2747041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look at the various biosecurity measures that can be used to </a:t>
            </a:r>
            <a:r>
              <a:rPr lang="en-US" baseline="0" dirty="0" smtClean="0"/>
              <a:t>control and prevent the introduction of pathogens onto or off of a farm. These include movement control and restriction for animals, vehicles and personnel; the use of personal protective equipment; cleaning and disinfection, isolation of animals, and vector control measures.</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6</a:t>
            </a:fld>
            <a:endParaRPr lang="en-US"/>
          </a:p>
        </p:txBody>
      </p:sp>
    </p:spTree>
    <p:extLst>
      <p:ext uri="{BB962C8B-B14F-4D97-AF65-F5344CB8AC3E}">
        <p14:creationId xmlns:p14="http://schemas.microsoft.com/office/powerpoint/2010/main" val="2078347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95010">
              <a:defRPr/>
            </a:pPr>
            <a:r>
              <a:rPr lang="en-US" baseline="0" dirty="0" smtClean="0"/>
              <a:t>Movement control and restriction efforts will be necessary to minimize the spread of pathogens by any number of items, including infected animals, vehicles on site, and even response personnel. Depending on the situation, this may involve complete movement restrictions (i.e., stop movement orders) or restrictive measures which may allow limited movement following biosecurity protocols (such as cleaning and disinfection). During highly contagious disease outbreaks, the movement of all affected or susceptible animals on the premises should be restricted until the scope of the outbreak can be determined. Movement restriction measures should include: </a:t>
            </a:r>
          </a:p>
          <a:p>
            <a:pPr lvl="1">
              <a:buFont typeface="Arial" pitchFamily="34" charset="0"/>
              <a:buChar char="•"/>
            </a:pPr>
            <a:r>
              <a:rPr lang="en-US" baseline="0" dirty="0" smtClean="0"/>
              <a:t>Any animals that came from a premises confirmed or suspected of the disease;</a:t>
            </a:r>
          </a:p>
          <a:p>
            <a:pPr lvl="1">
              <a:buFont typeface="Arial" pitchFamily="34" charset="0"/>
              <a:buChar char="•"/>
            </a:pPr>
            <a:r>
              <a:rPr lang="en-US" baseline="0" dirty="0" smtClean="0"/>
              <a:t>Any animals that have had contact with infected or suspected animals;</a:t>
            </a:r>
          </a:p>
          <a:p>
            <a:pPr lvl="1">
              <a:buFont typeface="Arial" pitchFamily="34" charset="0"/>
              <a:buChar char="•"/>
            </a:pPr>
            <a:r>
              <a:rPr lang="en-US" baseline="0" dirty="0" smtClean="0"/>
              <a:t>Any susceptible animals near an infected or suspected premises; or </a:t>
            </a:r>
          </a:p>
          <a:p>
            <a:pPr lvl="1">
              <a:buFont typeface="Arial" pitchFamily="34" charset="0"/>
              <a:buChar char="•"/>
            </a:pPr>
            <a:r>
              <a:rPr lang="en-US" baseline="0" dirty="0" smtClean="0"/>
              <a:t>Any animals found on transport vehicles that do not meet biosecurity standards (e.g., proper C&amp;D measures).</a:t>
            </a:r>
          </a:p>
          <a:p>
            <a:pPr lvl="1">
              <a:buFont typeface="Arial" pitchFamily="34" charset="0"/>
              <a:buChar char="•"/>
            </a:pPr>
            <a:endParaRPr lang="en-US" baseline="0" dirty="0" smtClean="0"/>
          </a:p>
          <a:p>
            <a:pPr marL="6350" lvl="1" indent="0">
              <a:buFont typeface="Arial" pitchFamily="34" charset="0"/>
              <a:buNone/>
            </a:pPr>
            <a:r>
              <a:rPr lang="en-US" baseline="0" dirty="0" smtClean="0"/>
              <a:t>Veterinary evaluation and any necessary biosecurity measures should occur for any of these situations before movement is allowed.</a:t>
            </a:r>
            <a:endParaRPr lang="en-US" dirty="0"/>
          </a:p>
        </p:txBody>
      </p:sp>
      <p:sp>
        <p:nvSpPr>
          <p:cNvPr id="4" name="Slide Number Placeholder 3"/>
          <p:cNvSpPr>
            <a:spLocks noGrp="1"/>
          </p:cNvSpPr>
          <p:nvPr>
            <p:ph type="sldNum" sz="quarter" idx="10"/>
          </p:nvPr>
        </p:nvSpPr>
        <p:spPr/>
        <p:txBody>
          <a:bodyPr/>
          <a:lstStyle/>
          <a:p>
            <a:fld id="{20664F08-BEFB-4743-9DF7-B49E8F272EE5}" type="slidenum">
              <a:rPr lang="en-US" smtClean="0"/>
              <a:pPr/>
              <a:t>7</a:t>
            </a:fld>
            <a:endParaRPr lang="en-US"/>
          </a:p>
        </p:txBody>
      </p:sp>
    </p:spTree>
    <p:extLst>
      <p:ext uri="{BB962C8B-B14F-4D97-AF65-F5344CB8AC3E}">
        <p14:creationId xmlns:p14="http://schemas.microsoft.com/office/powerpoint/2010/main" val="2454934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Movement control and restrictions should</a:t>
            </a:r>
            <a:r>
              <a:rPr lang="en-US" baseline="0" dirty="0" smtClean="0"/>
              <a:t> also be applied to people entering and exiting the infected or suspected premises. This includes responders as well as employees, or any other visitors allowed on site, such as feed delivery personnel. </a:t>
            </a:r>
            <a:r>
              <a:rPr lang="en-US" dirty="0" smtClean="0"/>
              <a:t>Access to the premises should be restricted to only those necessary for farm functions or response procedures. </a:t>
            </a:r>
            <a:r>
              <a:rPr lang="en-US" baseline="0" dirty="0" smtClean="0"/>
              <a:t>Movement onto or off of the premise should be tightly controlled and biosecurity measures communicated and implemented prior to entry and upon exiting the premises. A log book should be maintained to record individuals and vehicles accessing the premises. The use of warning or restriction signs at the premises boundary can be helpful in informing visitors to stay away. </a:t>
            </a:r>
            <a:r>
              <a:rPr lang="en-US" dirty="0" smtClean="0"/>
              <a:t>[Graphic illustration by Clint</a:t>
            </a:r>
            <a:r>
              <a:rPr lang="en-US" baseline="0" dirty="0" smtClean="0"/>
              <a:t> May, Iowa State University]</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8</a:t>
            </a:fld>
            <a:endParaRPr lang="en-US"/>
          </a:p>
        </p:txBody>
      </p:sp>
    </p:spTree>
    <p:extLst>
      <p:ext uri="{BB962C8B-B14F-4D97-AF65-F5344CB8AC3E}">
        <p14:creationId xmlns:p14="http://schemas.microsoft.com/office/powerpoint/2010/main" val="3163903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Vehicles can serve as fomites and transfer pathogens to additional locations if proper biosecurity measures are not taken. Responders, employees, or visitors should park their vehicles in a designated area away from animal housing locations. This will help to prevent possible contamination of vehicles and fomite transmission of the disease. Any vehicles or equipment allowed on the premises must be cleaned and disinfected before entering and before exiting the premises to prevent potential spread to additional locations. This includes animal transport trailers or trucks, delivery trucks, personal vehicles or any other response vehicles entering the site. Individuals should put on clean and disinfected footwear, if leaving the vehicle is necessary.  [Photo (top) from Bryan Buss, Iowa State University; (bottom) Carla Hueston, Mississippi State University]</a:t>
            </a:r>
            <a:endParaRPr lang="en-US" dirty="0"/>
          </a:p>
        </p:txBody>
      </p:sp>
      <p:sp>
        <p:nvSpPr>
          <p:cNvPr id="4" name="Slide Number Placeholder 3"/>
          <p:cNvSpPr>
            <a:spLocks noGrp="1"/>
          </p:cNvSpPr>
          <p:nvPr>
            <p:ph type="sldNum" sz="quarter" idx="10"/>
          </p:nvPr>
        </p:nvSpPr>
        <p:spPr/>
        <p:txBody>
          <a:bodyPr/>
          <a:lstStyle/>
          <a:p>
            <a:fld id="{20664F08-BEFB-4743-9DF7-B49E8F272EE5}" type="slidenum">
              <a:rPr lang="en-US" smtClean="0"/>
              <a:pPr/>
              <a:t>9</a:t>
            </a:fld>
            <a:endParaRPr lang="en-US"/>
          </a:p>
        </p:txBody>
      </p:sp>
    </p:spTree>
    <p:extLst>
      <p:ext uri="{BB962C8B-B14F-4D97-AF65-F5344CB8AC3E}">
        <p14:creationId xmlns:p14="http://schemas.microsoft.com/office/powerpoint/2010/main" val="15652660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143000"/>
          </a:xfrm>
          <a:noFill/>
          <a:effectLst/>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066800"/>
          </a:xfrm>
        </p:spPr>
        <p:txBody>
          <a:bodyPr/>
          <a:lstStyle>
            <a:lvl1pPr marL="0" indent="0" algn="ctr">
              <a:buNone/>
              <a:defRPr i="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SP13_StateLogo_Grayscale.png"/>
          <p:cNvPicPr>
            <a:picLocks noChangeAspect="1"/>
          </p:cNvPicPr>
          <p:nvPr/>
        </p:nvPicPr>
        <p:blipFill>
          <a:blip r:embed="rId2" cstate="print"/>
          <a:stretch>
            <a:fillRect/>
          </a:stretch>
        </p:blipFill>
        <p:spPr>
          <a:xfrm>
            <a:off x="380993" y="5410200"/>
            <a:ext cx="1066807" cy="1066807"/>
          </a:xfrm>
          <a:prstGeom prst="rect">
            <a:avLst/>
          </a:prstGeom>
        </p:spPr>
      </p:pic>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80993" y="5410200"/>
            <a:ext cx="1066807" cy="106680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600200" y="5563994"/>
            <a:ext cx="1769532" cy="83541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943600" y="6477000"/>
            <a:ext cx="2819400" cy="152400"/>
          </a:xfrm>
        </p:spPr>
        <p:txBody>
          <a:bodyPr/>
          <a:lstStyle>
            <a:lvl1pPr>
              <a:defRPr/>
            </a:lvl1pPr>
          </a:lstStyle>
          <a:p>
            <a:pPr algn="r"/>
            <a:r>
              <a:rPr lang="en-US" smtClean="0"/>
              <a:t>Biosecurity: Overview</a:t>
            </a:r>
            <a:endParaRPr lang="en-US" dirty="0"/>
          </a:p>
        </p:txBody>
      </p:sp>
      <p:sp>
        <p:nvSpPr>
          <p:cNvPr id="6" name="Slide Number Placeholder 5"/>
          <p:cNvSpPr>
            <a:spLocks noGrp="1"/>
          </p:cNvSpPr>
          <p:nvPr>
            <p:ph type="sldNum" sz="quarter" idx="11"/>
          </p:nvPr>
        </p:nvSpPr>
        <p:spPr>
          <a:xfrm>
            <a:off x="3810000" y="6172200"/>
            <a:ext cx="2133600" cy="476250"/>
          </a:xfrm>
        </p:spPr>
        <p:txBody>
          <a:bodyPr/>
          <a:lstStyle>
            <a:lvl1pPr>
              <a:defRPr/>
            </a:lvl1pPr>
          </a:lstStyle>
          <a:p>
            <a:fld id="{777E31B7-8F30-4DAE-A42D-15C2A7FAB87F}" type="slidenum">
              <a:rPr lang="en-US" smtClean="0"/>
              <a:pPr/>
              <a:t>‹#›</a:t>
            </a:fld>
            <a:endParaRPr lang="en-US" dirty="0"/>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648200"/>
          </a:xfrm>
        </p:spPr>
        <p:txBody>
          <a:bodyPr/>
          <a:lstStyle>
            <a:lvl1pPr marL="341313" indent="-341313">
              <a:buClr>
                <a:srgbClr val="F26336"/>
              </a:buClr>
              <a:defRPr/>
            </a:lvl1pPr>
            <a:lvl2pPr>
              <a:buClr>
                <a:srgbClr val="F26336"/>
              </a:buClr>
              <a:defRPr/>
            </a:lvl2pPr>
            <a:lvl3pPr>
              <a:buClr>
                <a:srgbClr val="F26336"/>
              </a:buClr>
              <a:defRPr/>
            </a:lvl3pPr>
            <a:lvl4pPr>
              <a:buClr>
                <a:srgbClr val="F26336"/>
              </a:buClr>
              <a:defRPr/>
            </a:lvl4pPr>
            <a:lvl5pPr>
              <a:buClr>
                <a:srgbClr val="F2633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3"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Biosecurity: Overview</a:t>
            </a:r>
            <a:endParaRPr lang="en-US" dirty="0"/>
          </a:p>
        </p:txBody>
      </p:sp>
      <p:sp>
        <p:nvSpPr>
          <p:cNvPr id="14"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1362075"/>
          </a:xfrm>
        </p:spPr>
        <p:txBody>
          <a:bodyPr anchor="b"/>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752599" y="2906713"/>
            <a:ext cx="6742113" cy="3036887"/>
          </a:xfrm>
        </p:spPr>
        <p:txBody>
          <a:bodyPr anchor="t">
            <a:normAutofit/>
          </a:bodyPr>
          <a:lstStyle>
            <a:lvl1pPr marL="228600" indent="-228600">
              <a:buClr>
                <a:srgbClr val="F26336"/>
              </a:buClr>
              <a:buFont typeface="Arial" pitchFamily="34" charset="0"/>
              <a:buChar char="•"/>
              <a:defRPr sz="2800">
                <a:solidFill>
                  <a:schemeClr val="tx1">
                    <a:lumMod val="85000"/>
                    <a:lumOff val="15000"/>
                  </a:schemeClr>
                </a:solidFill>
              </a:defRPr>
            </a:lvl1pPr>
            <a:lvl2pPr marL="457200" indent="0">
              <a:buFont typeface="Arial" pitchFamily="34" charset="0"/>
              <a:buChar char="•"/>
              <a:defRPr sz="2400">
                <a:solidFill>
                  <a:schemeClr val="tx1">
                    <a:lumMod val="85000"/>
                    <a:lumOff val="15000"/>
                  </a:schemeClr>
                </a:solidFill>
              </a:defRPr>
            </a:lvl2pPr>
            <a:lvl3pPr marL="914400" indent="0">
              <a:buFont typeface="Arial" pitchFamily="34" charset="0"/>
              <a:buChar char="•"/>
              <a:defRPr sz="2400">
                <a:solidFill>
                  <a:schemeClr val="tx1">
                    <a:lumMod val="85000"/>
                    <a:lumOff val="1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Biosecurity: Overview</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1"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Biosecurity: Overview</a:t>
            </a:r>
            <a:endParaRPr lang="en-US" dirty="0"/>
          </a:p>
        </p:txBody>
      </p:sp>
      <p:sp>
        <p:nvSpPr>
          <p:cNvPr id="12"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4" name="Straight Connector 13"/>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2" name="Footer Placeholder 4"/>
          <p:cNvSpPr>
            <a:spLocks noGrp="1"/>
          </p:cNvSpPr>
          <p:nvPr>
            <p:ph type="ftr" sz="quarter" idx="11"/>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Biosecurity: Overview</a:t>
            </a:r>
            <a:endParaRPr lang="en-US" dirty="0"/>
          </a:p>
        </p:txBody>
      </p:sp>
      <p:sp>
        <p:nvSpPr>
          <p:cNvPr id="13" name="Slide Number Placeholder 5"/>
          <p:cNvSpPr>
            <a:spLocks noGrp="1"/>
          </p:cNvSpPr>
          <p:nvPr>
            <p:ph type="sldNum" sz="quarter" idx="12"/>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5" name="Straight Connector 14"/>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8"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Biosecurity: Overview</a:t>
            </a:r>
            <a:endParaRPr lang="en-US" dirty="0"/>
          </a:p>
        </p:txBody>
      </p:sp>
      <p:sp>
        <p:nvSpPr>
          <p:cNvPr id="9"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3"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2"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Just In Time Training</a:t>
            </a:r>
            <a:endParaRPr lang="en-US"/>
          </a:p>
        </p:txBody>
      </p:sp>
      <p:sp>
        <p:nvSpPr>
          <p:cNvPr id="5" name="Footer Placeholder 4"/>
          <p:cNvSpPr>
            <a:spLocks noGrp="1"/>
          </p:cNvSpPr>
          <p:nvPr>
            <p:ph type="ftr" sz="quarter" idx="11"/>
          </p:nvPr>
        </p:nvSpPr>
        <p:spPr/>
        <p:txBody>
          <a:bodyPr/>
          <a:lstStyle/>
          <a:p>
            <a:pPr algn="r"/>
            <a:r>
              <a:rPr lang="en-US" smtClean="0"/>
              <a:t>Biosecurity: Overview</a:t>
            </a:r>
            <a:endParaRPr lang="en-US" dirty="0"/>
          </a:p>
        </p:txBody>
      </p:sp>
      <p:sp>
        <p:nvSpPr>
          <p:cNvPr id="6" name="Slide Number Placeholder 5"/>
          <p:cNvSpPr>
            <a:spLocks noGrp="1"/>
          </p:cNvSpPr>
          <p:nvPr>
            <p:ph type="sldNum" sz="quarter" idx="12"/>
          </p:nvPr>
        </p:nvSpPr>
        <p:spPr/>
        <p:txBody>
          <a:bodyPr/>
          <a:lstStyle/>
          <a:p>
            <a:fld id="{777E31B7-8F30-4DAE-A42D-15C2A7FAB87F}" type="slidenum">
              <a:rPr lang="en-US" smtClean="0"/>
              <a:pPr/>
              <a:t>‹#›</a:t>
            </a:fld>
            <a:endParaRPr lang="en-US"/>
          </a:p>
        </p:txBody>
      </p:sp>
      <p:pic>
        <p:nvPicPr>
          <p:cNvPr id="9"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Biosecurity: Overview</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r>
              <a:rPr lang="en-US" smtClean="0"/>
              <a:t>Click icon to add clip art</a:t>
            </a:r>
            <a:endParaRPr lang="en-US"/>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0"/>
            <a:ext cx="82296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5"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Biosecurity: Overview</a:t>
            </a:r>
            <a:endParaRPr lang="en-US" dirty="0"/>
          </a:p>
        </p:txBody>
      </p:sp>
      <p:sp>
        <p:nvSpPr>
          <p:cNvPr id="6"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sldNum="0" hdr="0"/>
  <p:txStyles>
    <p:titleStyle>
      <a:lvl1pPr algn="ctr" defTabSz="914400" rtl="0" eaLnBrk="1" latinLnBrk="0" hangingPunct="1">
        <a:spcBef>
          <a:spcPct val="0"/>
        </a:spcBef>
        <a:buNone/>
        <a:defRPr sz="4000" kern="1200">
          <a:solidFill>
            <a:schemeClr val="tx1"/>
          </a:solidFill>
          <a:effectLst/>
          <a:latin typeface="Verdana" pitchFamily="34" charset="0"/>
          <a:ea typeface="+mj-ea"/>
          <a:cs typeface="+mj-cs"/>
        </a:defRPr>
      </a:lvl1pPr>
    </p:titleStyle>
    <p:bodyStyle>
      <a:lvl1pPr marL="342900" indent="-342900" algn="l" defTabSz="914400" rtl="0" eaLnBrk="1" latinLnBrk="0" hangingPunct="1">
        <a:spcBef>
          <a:spcPct val="20000"/>
        </a:spcBef>
        <a:buClr>
          <a:srgbClr val="F4825E"/>
        </a:buClr>
        <a:buSzPct val="100000"/>
        <a:buFont typeface="Verdana"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Clr>
          <a:srgbClr val="F4825E"/>
        </a:buClr>
        <a:buFont typeface="Arial" pitchFamily="34" charset="0"/>
        <a:buChar char="–"/>
        <a:defRPr sz="2800" kern="1200" baseline="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F4825E"/>
        </a:buClr>
        <a:buFont typeface="Wingdings" pitchFamily="2" charset="2"/>
        <a:buChar char="§"/>
        <a:defRPr sz="2400" kern="1200" baseline="0">
          <a:solidFill>
            <a:schemeClr val="tx1"/>
          </a:solidFill>
          <a:latin typeface="Verdana" pitchFamily="34" charset="0"/>
          <a:ea typeface="+mn-ea"/>
          <a:cs typeface="+mn-cs"/>
        </a:defRPr>
      </a:lvl3pPr>
      <a:lvl4pPr marL="16002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www.aphis.usda.gov/animal_health/emrs/nahems.sht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www.cfsph.iastate.edu/Emergency-Response/just-in-time-training.php" TargetMode="External"/><Relationship Id="rId4" Type="http://schemas.openxmlformats.org/officeDocument/2006/relationships/hyperlink" Target="http://www.poultrybiosecurity.org/"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Biosecurity</a:t>
            </a:r>
            <a:endParaRPr lang="en-US" dirty="0"/>
          </a:p>
        </p:txBody>
      </p:sp>
      <p:sp>
        <p:nvSpPr>
          <p:cNvPr id="3" name="Subtitle 2"/>
          <p:cNvSpPr>
            <a:spLocks noGrp="1"/>
          </p:cNvSpPr>
          <p:nvPr>
            <p:ph type="subTitle" idx="1"/>
          </p:nvPr>
        </p:nvSpPr>
        <p:spPr/>
        <p:txBody>
          <a:bodyPr/>
          <a:lstStyle/>
          <a:p>
            <a:r>
              <a:rPr lang="en-US" dirty="0" smtClean="0"/>
              <a:t>Overview</a:t>
            </a:r>
            <a:endParaRPr lang="en-US" dirty="0"/>
          </a:p>
        </p:txBody>
      </p:sp>
    </p:spTree>
    <p:extLst>
      <p:ext uri="{BB962C8B-B14F-4D97-AF65-F5344CB8AC3E}">
        <p14:creationId xmlns:p14="http://schemas.microsoft.com/office/powerpoint/2010/main" val="3470650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Protective Equipment</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r>
              <a:rPr lang="en-US" dirty="0" smtClean="0"/>
              <a:t>Two functions</a:t>
            </a:r>
          </a:p>
          <a:p>
            <a:pPr lvl="1"/>
            <a:r>
              <a:rPr lang="en-US" dirty="0" smtClean="0"/>
              <a:t>Prevent further spread</a:t>
            </a:r>
          </a:p>
          <a:p>
            <a:pPr lvl="1"/>
            <a:r>
              <a:rPr lang="en-US" dirty="0" smtClean="0"/>
              <a:t>Protect responders</a:t>
            </a:r>
          </a:p>
          <a:p>
            <a:r>
              <a:rPr lang="en-US" dirty="0" smtClean="0"/>
              <a:t>Don PPE prior to entry</a:t>
            </a:r>
            <a:br>
              <a:rPr lang="en-US" dirty="0" smtClean="0"/>
            </a:br>
            <a:r>
              <a:rPr lang="en-US" dirty="0" smtClean="0"/>
              <a:t>into area</a:t>
            </a:r>
          </a:p>
          <a:p>
            <a:pPr lvl="1"/>
            <a:r>
              <a:rPr lang="en-US" dirty="0" smtClean="0"/>
              <a:t>Disposable Outerwear</a:t>
            </a:r>
          </a:p>
          <a:p>
            <a:pPr lvl="2"/>
            <a:r>
              <a:rPr lang="en-US" dirty="0" err="1" smtClean="0"/>
              <a:t>Tyvek</a:t>
            </a:r>
            <a:r>
              <a:rPr lang="en-US" baseline="30000" dirty="0" smtClean="0"/>
              <a:t>®</a:t>
            </a:r>
            <a:r>
              <a:rPr lang="en-US" dirty="0" smtClean="0"/>
              <a:t> coveralls, </a:t>
            </a:r>
            <a:br>
              <a:rPr lang="en-US" dirty="0" smtClean="0"/>
            </a:br>
            <a:r>
              <a:rPr lang="en-US" dirty="0" smtClean="0"/>
              <a:t>gloves, boot covers, masks</a:t>
            </a:r>
          </a:p>
          <a:p>
            <a:pPr lvl="1"/>
            <a:r>
              <a:rPr lang="en-US" dirty="0" smtClean="0"/>
              <a:t>Reusable Outerwear</a:t>
            </a:r>
          </a:p>
          <a:p>
            <a:pPr lvl="2"/>
            <a:r>
              <a:rPr lang="en-US" dirty="0" smtClean="0"/>
              <a:t>Cloth coveralls, rubber boots, goggles</a:t>
            </a:r>
          </a:p>
          <a:p>
            <a:pPr lvl="0"/>
            <a:r>
              <a:rPr lang="en-US" sz="3000" dirty="0">
                <a:solidFill>
                  <a:prstClr val="black"/>
                </a:solidFill>
              </a:rPr>
              <a:t>Wear clean and disinfected footwear and outerwear</a:t>
            </a:r>
          </a:p>
          <a:p>
            <a:pPr marL="914400" lvl="2" indent="0">
              <a:buNone/>
            </a:pPr>
            <a:endParaRPr lang="en-US" dirty="0"/>
          </a:p>
        </p:txBody>
      </p:sp>
      <p:sp>
        <p:nvSpPr>
          <p:cNvPr id="5" name="Date Placeholder 4"/>
          <p:cNvSpPr>
            <a:spLocks noGrp="1"/>
          </p:cNvSpPr>
          <p:nvPr>
            <p:ph type="dt" sz="half" idx="2"/>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pPr algn="r"/>
            <a:r>
              <a:rPr lang="en-US" smtClean="0"/>
              <a:t>Biosecurity: Overview</a:t>
            </a:r>
            <a:endParaRPr lang="en-US" dirty="0"/>
          </a:p>
        </p:txBody>
      </p:sp>
      <p:pic>
        <p:nvPicPr>
          <p:cNvPr id="2051" name="Picture 3" descr="H:\CFSPH\Communal Files\Master Image Library\AI_PPE\Camera1\920_45.jpg"/>
          <p:cNvPicPr>
            <a:picLocks noChangeAspect="1" noChangeArrowheads="1"/>
          </p:cNvPicPr>
          <p:nvPr/>
        </p:nvPicPr>
        <p:blipFill>
          <a:blip r:embed="rId3" cstate="print"/>
          <a:srcRect l="4688"/>
          <a:stretch>
            <a:fillRect/>
          </a:stretch>
        </p:blipFill>
        <p:spPr bwMode="auto">
          <a:xfrm>
            <a:off x="5638800" y="1752600"/>
            <a:ext cx="3098800" cy="2438400"/>
          </a:xfrm>
          <a:prstGeom prst="rect">
            <a:avLst/>
          </a:prstGeom>
          <a:noFill/>
          <a:ln w="28575">
            <a:solidFill>
              <a:srgbClr val="F26336"/>
            </a:solidFill>
          </a:ln>
        </p:spPr>
      </p:pic>
    </p:spTree>
    <p:extLst>
      <p:ext uri="{BB962C8B-B14F-4D97-AF65-F5344CB8AC3E}">
        <p14:creationId xmlns:p14="http://schemas.microsoft.com/office/powerpoint/2010/main" val="2089703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Rectangle 2"/>
          <p:cNvSpPr>
            <a:spLocks noGrp="1" noChangeArrowheads="1"/>
          </p:cNvSpPr>
          <p:nvPr>
            <p:ph type="title"/>
          </p:nvPr>
        </p:nvSpPr>
        <p:spPr/>
        <p:txBody>
          <a:bodyPr/>
          <a:lstStyle/>
          <a:p>
            <a:r>
              <a:rPr lang="en-US" dirty="0" smtClean="0"/>
              <a:t>Personnel Biosecurity</a:t>
            </a:r>
            <a:endParaRPr lang="en-US" dirty="0"/>
          </a:p>
        </p:txBody>
      </p:sp>
      <p:sp>
        <p:nvSpPr>
          <p:cNvPr id="927747" name="Rectangle 3"/>
          <p:cNvSpPr>
            <a:spLocks noGrp="1" noChangeArrowheads="1"/>
          </p:cNvSpPr>
          <p:nvPr>
            <p:ph idx="1"/>
          </p:nvPr>
        </p:nvSpPr>
        <p:spPr/>
        <p:txBody>
          <a:bodyPr>
            <a:normAutofit/>
          </a:bodyPr>
          <a:lstStyle/>
          <a:p>
            <a:r>
              <a:rPr lang="en-US" dirty="0" smtClean="0"/>
              <a:t>Once on infected premises,</a:t>
            </a:r>
            <a:br>
              <a:rPr lang="en-US" dirty="0" smtClean="0"/>
            </a:br>
            <a:r>
              <a:rPr lang="en-US" dirty="0" smtClean="0"/>
              <a:t>do not exit until </a:t>
            </a:r>
          </a:p>
          <a:p>
            <a:pPr lvl="1"/>
            <a:r>
              <a:rPr lang="en-US" dirty="0" smtClean="0"/>
              <a:t>PPE cleaned, disinfected</a:t>
            </a:r>
          </a:p>
          <a:p>
            <a:pPr lvl="1"/>
            <a:r>
              <a:rPr lang="en-US" dirty="0" smtClean="0"/>
              <a:t>Disposable items left on premises or placed in designated area</a:t>
            </a:r>
          </a:p>
          <a:p>
            <a:pPr lvl="1"/>
            <a:r>
              <a:rPr lang="en-US" dirty="0" smtClean="0"/>
              <a:t>Clean/disinfect reusable items on site</a:t>
            </a:r>
          </a:p>
          <a:p>
            <a:r>
              <a:rPr lang="en-US" dirty="0" smtClean="0"/>
              <a:t>WASH HANDS!</a:t>
            </a:r>
          </a:p>
        </p:txBody>
      </p:sp>
      <p:sp>
        <p:nvSpPr>
          <p:cNvPr id="6" name="Date Placeholder 5"/>
          <p:cNvSpPr>
            <a:spLocks noGrp="1"/>
          </p:cNvSpPr>
          <p:nvPr>
            <p:ph type="dt" sz="half" idx="2"/>
          </p:nvPr>
        </p:nvSpPr>
        <p:spPr/>
        <p:txBody>
          <a:bodyPr/>
          <a:lstStyle/>
          <a:p>
            <a:r>
              <a:rPr lang="en-US" smtClean="0"/>
              <a:t>Just In Time Training</a:t>
            </a:r>
            <a:endParaRPr lang="en-US" dirty="0"/>
          </a:p>
        </p:txBody>
      </p:sp>
      <p:sp>
        <p:nvSpPr>
          <p:cNvPr id="5" name="Footer Placeholder 3"/>
          <p:cNvSpPr>
            <a:spLocks noGrp="1"/>
          </p:cNvSpPr>
          <p:nvPr>
            <p:ph type="ftr" sz="quarter" idx="3"/>
          </p:nvPr>
        </p:nvSpPr>
        <p:spPr/>
        <p:txBody>
          <a:bodyPr/>
          <a:lstStyle/>
          <a:p>
            <a:pPr algn="r"/>
            <a:r>
              <a:rPr lang="en-US" dirty="0" smtClean="0"/>
              <a:t>Biosecurity: Overview</a:t>
            </a:r>
            <a:endParaRPr lang="en-US" dirty="0"/>
          </a:p>
        </p:txBody>
      </p:sp>
    </p:spTree>
    <p:custDataLst>
      <p:tags r:id="rId1"/>
    </p:custDataLst>
    <p:extLst>
      <p:ext uri="{BB962C8B-B14F-4D97-AF65-F5344CB8AC3E}">
        <p14:creationId xmlns:p14="http://schemas.microsoft.com/office/powerpoint/2010/main" val="3315927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Rectangle 2"/>
          <p:cNvSpPr>
            <a:spLocks noGrp="1" noChangeArrowheads="1"/>
          </p:cNvSpPr>
          <p:nvPr>
            <p:ph type="title"/>
          </p:nvPr>
        </p:nvSpPr>
        <p:spPr/>
        <p:txBody>
          <a:bodyPr>
            <a:normAutofit fontScale="90000"/>
          </a:bodyPr>
          <a:lstStyle/>
          <a:p>
            <a:r>
              <a:rPr lang="en-US" dirty="0" smtClean="0"/>
              <a:t>Cleaning and Disinfection Procedure</a:t>
            </a:r>
            <a:endParaRPr lang="en-US" dirty="0"/>
          </a:p>
        </p:txBody>
      </p:sp>
      <p:sp>
        <p:nvSpPr>
          <p:cNvPr id="976899" name="Rectangle 3"/>
          <p:cNvSpPr>
            <a:spLocks noGrp="1" noChangeArrowheads="1"/>
          </p:cNvSpPr>
          <p:nvPr>
            <p:ph idx="1"/>
          </p:nvPr>
        </p:nvSpPr>
        <p:spPr/>
        <p:txBody>
          <a:bodyPr>
            <a:normAutofit/>
          </a:bodyPr>
          <a:lstStyle/>
          <a:p>
            <a:pPr>
              <a:lnSpc>
                <a:spcPct val="90000"/>
              </a:lnSpc>
            </a:pPr>
            <a:r>
              <a:rPr lang="en-US" dirty="0" smtClean="0"/>
              <a:t>Cleaning </a:t>
            </a:r>
            <a:endParaRPr lang="en-US" dirty="0"/>
          </a:p>
          <a:p>
            <a:pPr lvl="1">
              <a:lnSpc>
                <a:spcPct val="90000"/>
              </a:lnSpc>
            </a:pPr>
            <a:r>
              <a:rPr lang="en-US" sz="2400" dirty="0"/>
              <a:t>Remove all </a:t>
            </a:r>
            <a:r>
              <a:rPr lang="en-US" sz="2400" dirty="0" smtClean="0"/>
              <a:t>organic matter</a:t>
            </a:r>
            <a:endParaRPr lang="en-US" sz="2400" dirty="0"/>
          </a:p>
          <a:p>
            <a:pPr lvl="1">
              <a:lnSpc>
                <a:spcPct val="90000"/>
              </a:lnSpc>
            </a:pPr>
            <a:r>
              <a:rPr lang="en-US" sz="2400" dirty="0" smtClean="0"/>
              <a:t>Wash and rinse</a:t>
            </a:r>
            <a:endParaRPr lang="en-US" sz="2400" dirty="0"/>
          </a:p>
          <a:p>
            <a:pPr>
              <a:lnSpc>
                <a:spcPct val="90000"/>
              </a:lnSpc>
            </a:pPr>
            <a:r>
              <a:rPr lang="en-US" dirty="0" smtClean="0"/>
              <a:t>Disinfection</a:t>
            </a:r>
          </a:p>
          <a:p>
            <a:pPr lvl="1">
              <a:lnSpc>
                <a:spcPct val="90000"/>
              </a:lnSpc>
            </a:pPr>
            <a:r>
              <a:rPr lang="en-US" sz="2400" dirty="0" smtClean="0"/>
              <a:t>Use </a:t>
            </a:r>
            <a:r>
              <a:rPr lang="en-US" sz="2400" dirty="0"/>
              <a:t>proper concentration</a:t>
            </a:r>
          </a:p>
          <a:p>
            <a:pPr lvl="1">
              <a:lnSpc>
                <a:spcPct val="90000"/>
              </a:lnSpc>
            </a:pPr>
            <a:r>
              <a:rPr lang="en-US" sz="2400" dirty="0"/>
              <a:t>Allow proper </a:t>
            </a:r>
            <a:r>
              <a:rPr lang="en-US" sz="2400" dirty="0" smtClean="0"/>
              <a:t>contact time</a:t>
            </a:r>
          </a:p>
          <a:p>
            <a:pPr lvl="1">
              <a:lnSpc>
                <a:spcPct val="90000"/>
              </a:lnSpc>
            </a:pPr>
            <a:r>
              <a:rPr lang="en-US" sz="2400" dirty="0" smtClean="0"/>
              <a:t>Read safety precautions</a:t>
            </a:r>
          </a:p>
          <a:p>
            <a:pPr lvl="1">
              <a:lnSpc>
                <a:spcPct val="90000"/>
              </a:lnSpc>
            </a:pPr>
            <a:r>
              <a:rPr lang="en-US" sz="2400" dirty="0" smtClean="0"/>
              <a:t>Wear appropriate PPE</a:t>
            </a:r>
          </a:p>
          <a:p>
            <a:pPr lvl="0">
              <a:lnSpc>
                <a:spcPct val="90000"/>
              </a:lnSpc>
            </a:pPr>
            <a:r>
              <a:rPr lang="en-US" sz="3000" dirty="0">
                <a:solidFill>
                  <a:prstClr val="black"/>
                </a:solidFill>
              </a:rPr>
              <a:t>All equipment or vehicles </a:t>
            </a:r>
            <a:r>
              <a:rPr lang="en-US" sz="3000" dirty="0" smtClean="0">
                <a:solidFill>
                  <a:prstClr val="black"/>
                </a:solidFill>
              </a:rPr>
              <a:t/>
            </a:r>
            <a:br>
              <a:rPr lang="en-US" sz="3000" dirty="0" smtClean="0">
                <a:solidFill>
                  <a:prstClr val="black"/>
                </a:solidFill>
              </a:rPr>
            </a:br>
            <a:r>
              <a:rPr lang="en-US" sz="3000" dirty="0" smtClean="0">
                <a:solidFill>
                  <a:prstClr val="black"/>
                </a:solidFill>
              </a:rPr>
              <a:t>must </a:t>
            </a:r>
            <a:r>
              <a:rPr lang="en-US" sz="3000" dirty="0">
                <a:solidFill>
                  <a:prstClr val="black"/>
                </a:solidFill>
              </a:rPr>
              <a:t>be cleaned and </a:t>
            </a:r>
            <a:r>
              <a:rPr lang="en-US" sz="3000" dirty="0" smtClean="0">
                <a:solidFill>
                  <a:prstClr val="black"/>
                </a:solidFill>
              </a:rPr>
              <a:t>disinfected</a:t>
            </a:r>
            <a:endParaRPr lang="en-US" dirty="0"/>
          </a:p>
        </p:txBody>
      </p:sp>
      <p:sp>
        <p:nvSpPr>
          <p:cNvPr id="6" name="Date Placeholder 5"/>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Biosecurity: Overview</a:t>
            </a:r>
            <a:endParaRPr lang="en-US" dirty="0"/>
          </a:p>
        </p:txBody>
      </p:sp>
      <p:pic>
        <p:nvPicPr>
          <p:cNvPr id="7" name="Picture 4" descr="H:\CFSPH\AllGraphicsIllustrationsFlashFiles\N_C&amp;D\NC&amp;D_0120\NC&amp;D_0120_100603_Trailer C&amp;D NWIA DBW.jpg"/>
          <p:cNvPicPr>
            <a:picLocks noChangeAspect="1" noChangeArrowheads="1"/>
          </p:cNvPicPr>
          <p:nvPr/>
        </p:nvPicPr>
        <p:blipFill>
          <a:blip r:embed="rId4" cstate="print"/>
          <a:srcRect t="18857" b="4000"/>
          <a:stretch>
            <a:fillRect/>
          </a:stretch>
        </p:blipFill>
        <p:spPr bwMode="auto">
          <a:xfrm>
            <a:off x="5842000" y="1600200"/>
            <a:ext cx="2793995" cy="2514600"/>
          </a:xfrm>
          <a:prstGeom prst="rect">
            <a:avLst/>
          </a:prstGeom>
          <a:noFill/>
          <a:ln w="28575">
            <a:solidFill>
              <a:srgbClr val="F26336"/>
            </a:solidFill>
          </a:ln>
        </p:spPr>
      </p:pic>
    </p:spTree>
    <p:custDataLst>
      <p:tags r:id="rId1"/>
    </p:custDataLst>
    <p:extLst>
      <p:ext uri="{BB962C8B-B14F-4D97-AF65-F5344CB8AC3E}">
        <p14:creationId xmlns:p14="http://schemas.microsoft.com/office/powerpoint/2010/main" val="399011630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Isolation </a:t>
            </a:r>
            <a:endParaRPr lang="en-US" dirty="0"/>
          </a:p>
        </p:txBody>
      </p:sp>
      <p:sp>
        <p:nvSpPr>
          <p:cNvPr id="3" name="Content Placeholder 2"/>
          <p:cNvSpPr>
            <a:spLocks noGrp="1"/>
          </p:cNvSpPr>
          <p:nvPr>
            <p:ph idx="1"/>
          </p:nvPr>
        </p:nvSpPr>
        <p:spPr>
          <a:xfrm>
            <a:off x="457200" y="1600200"/>
            <a:ext cx="4572000" cy="4648200"/>
          </a:xfrm>
        </p:spPr>
        <p:txBody>
          <a:bodyPr>
            <a:normAutofit/>
          </a:bodyPr>
          <a:lstStyle/>
          <a:p>
            <a:r>
              <a:rPr lang="en-US" dirty="0" smtClean="0"/>
              <a:t>Infected or exposed animals should be housed in separate areas</a:t>
            </a:r>
          </a:p>
          <a:p>
            <a:r>
              <a:rPr lang="en-US" dirty="0" smtClean="0"/>
              <a:t>Proper carcass disposal of euthanized or dead animals</a:t>
            </a:r>
          </a:p>
        </p:txBody>
      </p:sp>
      <p:sp>
        <p:nvSpPr>
          <p:cNvPr id="5" name="Date Placeholder 4"/>
          <p:cNvSpPr>
            <a:spLocks noGrp="1"/>
          </p:cNvSpPr>
          <p:nvPr>
            <p:ph type="dt" sz="half" idx="2"/>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pPr algn="r"/>
            <a:r>
              <a:rPr lang="en-US" smtClean="0"/>
              <a:t>Biosecurity: Overview</a:t>
            </a:r>
            <a:endParaRPr lang="en-US" dirty="0"/>
          </a:p>
        </p:txBody>
      </p:sp>
      <p:pic>
        <p:nvPicPr>
          <p:cNvPr id="4098" name="Picture 2" descr="H:\CFSPH\Communal Files\Photo Library\Bovine photos\Beef\BeefIsolation.Buss.JPG"/>
          <p:cNvPicPr>
            <a:picLocks noChangeAspect="1" noChangeArrowheads="1"/>
          </p:cNvPicPr>
          <p:nvPr/>
        </p:nvPicPr>
        <p:blipFill>
          <a:blip r:embed="rId3" cstate="print"/>
          <a:srcRect l="14105"/>
          <a:stretch>
            <a:fillRect/>
          </a:stretch>
        </p:blipFill>
        <p:spPr bwMode="auto">
          <a:xfrm>
            <a:off x="5197814" y="2057400"/>
            <a:ext cx="3501686" cy="3057525"/>
          </a:xfrm>
          <a:prstGeom prst="rect">
            <a:avLst/>
          </a:prstGeom>
          <a:noFill/>
          <a:ln w="28575">
            <a:solidFill>
              <a:srgbClr val="F26336"/>
            </a:solidFill>
          </a:ln>
        </p:spPr>
      </p:pic>
    </p:spTree>
    <p:extLst>
      <p:ext uri="{BB962C8B-B14F-4D97-AF65-F5344CB8AC3E}">
        <p14:creationId xmlns:p14="http://schemas.microsoft.com/office/powerpoint/2010/main" val="3055211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Wildlife Control</a:t>
            </a:r>
            <a:endParaRPr lang="en-US" dirty="0"/>
          </a:p>
        </p:txBody>
      </p:sp>
      <p:sp>
        <p:nvSpPr>
          <p:cNvPr id="3" name="Content Placeholder 2"/>
          <p:cNvSpPr>
            <a:spLocks noGrp="1"/>
          </p:cNvSpPr>
          <p:nvPr>
            <p:ph idx="1"/>
          </p:nvPr>
        </p:nvSpPr>
        <p:spPr/>
        <p:txBody>
          <a:bodyPr/>
          <a:lstStyle/>
          <a:p>
            <a:r>
              <a:rPr lang="en-US" dirty="0" smtClean="0"/>
              <a:t>Wildlife can carry diseases on and off the property</a:t>
            </a:r>
          </a:p>
          <a:p>
            <a:r>
              <a:rPr lang="en-US" dirty="0" smtClean="0"/>
              <a:t>Keep animals isolated from wildlife contact</a:t>
            </a:r>
          </a:p>
          <a:p>
            <a:r>
              <a:rPr lang="en-US" dirty="0" smtClean="0"/>
              <a:t>Ensure boundary measures are checked regularly and maintained</a:t>
            </a:r>
          </a:p>
          <a:p>
            <a:r>
              <a:rPr lang="en-US" dirty="0" smtClean="0"/>
              <a:t>Store food in a way that does not attract wildlife</a:t>
            </a:r>
            <a:endParaRPr lang="en-US" dirty="0"/>
          </a:p>
        </p:txBody>
      </p:sp>
      <p:sp>
        <p:nvSpPr>
          <p:cNvPr id="5" name="Date Placeholder 4"/>
          <p:cNvSpPr>
            <a:spLocks noGrp="1"/>
          </p:cNvSpPr>
          <p:nvPr>
            <p:ph type="dt" sz="half" idx="2"/>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pPr algn="r"/>
            <a:r>
              <a:rPr lang="en-US" dirty="0" smtClean="0"/>
              <a:t>Biosecurity: Overview</a:t>
            </a:r>
            <a:endParaRPr lang="en-US" dirty="0"/>
          </a:p>
        </p:txBody>
      </p:sp>
    </p:spTree>
    <p:extLst>
      <p:ext uri="{BB962C8B-B14F-4D97-AF65-F5344CB8AC3E}">
        <p14:creationId xmlns:p14="http://schemas.microsoft.com/office/powerpoint/2010/main" val="2144247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 Control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Source reduction</a:t>
            </a:r>
          </a:p>
          <a:p>
            <a:pPr lvl="1"/>
            <a:r>
              <a:rPr lang="en-US" dirty="0" smtClean="0"/>
              <a:t>Prevent egg laying</a:t>
            </a:r>
          </a:p>
          <a:p>
            <a:pPr lvl="1"/>
            <a:r>
              <a:rPr lang="en-US" dirty="0" smtClean="0"/>
              <a:t>Minimizing long vegetation (e.g., mowing)</a:t>
            </a:r>
          </a:p>
          <a:p>
            <a:r>
              <a:rPr lang="en-US" dirty="0" smtClean="0"/>
              <a:t>Control adults</a:t>
            </a:r>
          </a:p>
          <a:p>
            <a:pPr lvl="1"/>
            <a:r>
              <a:rPr lang="en-US" dirty="0" smtClean="0"/>
              <a:t>Insecticides</a:t>
            </a:r>
          </a:p>
          <a:p>
            <a:pPr lvl="1"/>
            <a:r>
              <a:rPr lang="en-US" dirty="0" smtClean="0"/>
              <a:t>Spraying, fogging, </a:t>
            </a:r>
            <a:br>
              <a:rPr lang="en-US" dirty="0" smtClean="0"/>
            </a:br>
            <a:r>
              <a:rPr lang="en-US" dirty="0" smtClean="0"/>
              <a:t>baiting</a:t>
            </a:r>
          </a:p>
          <a:p>
            <a:r>
              <a:rPr lang="en-US" dirty="0" smtClean="0"/>
              <a:t>Minimize animal </a:t>
            </a:r>
            <a:br>
              <a:rPr lang="en-US" dirty="0" smtClean="0"/>
            </a:br>
            <a:r>
              <a:rPr lang="en-US" dirty="0" smtClean="0"/>
              <a:t>interaction</a:t>
            </a:r>
          </a:p>
          <a:p>
            <a:pPr lvl="1"/>
            <a:r>
              <a:rPr lang="en-US" dirty="0" smtClean="0"/>
              <a:t>Screens on buildings</a:t>
            </a:r>
          </a:p>
          <a:p>
            <a:pPr lvl="1"/>
            <a:r>
              <a:rPr lang="en-US" dirty="0" smtClean="0"/>
              <a:t>Animal treatment</a:t>
            </a:r>
          </a:p>
        </p:txBody>
      </p:sp>
      <p:sp>
        <p:nvSpPr>
          <p:cNvPr id="5" name="Date Placeholder 4"/>
          <p:cNvSpPr>
            <a:spLocks noGrp="1"/>
          </p:cNvSpPr>
          <p:nvPr>
            <p:ph type="dt" sz="half" idx="2"/>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pPr algn="r"/>
            <a:r>
              <a:rPr lang="en-US" smtClean="0"/>
              <a:t>Biosecurity: Overview</a:t>
            </a:r>
            <a:endParaRPr lang="en-US" dirty="0"/>
          </a:p>
        </p:txBody>
      </p:sp>
      <p:pic>
        <p:nvPicPr>
          <p:cNvPr id="7" name="Picture 4" descr="Fly spray"/>
          <p:cNvPicPr>
            <a:picLocks noChangeAspect="1" noChangeArrowheads="1"/>
          </p:cNvPicPr>
          <p:nvPr/>
        </p:nvPicPr>
        <p:blipFill>
          <a:blip r:embed="rId3" cstate="print"/>
          <a:srcRect/>
          <a:stretch>
            <a:fillRect/>
          </a:stretch>
        </p:blipFill>
        <p:spPr bwMode="auto">
          <a:xfrm>
            <a:off x="5181600" y="3117850"/>
            <a:ext cx="3505200" cy="2368550"/>
          </a:xfrm>
          <a:prstGeom prst="rect">
            <a:avLst/>
          </a:prstGeom>
          <a:noFill/>
          <a:ln w="28575">
            <a:solidFill>
              <a:srgbClr val="F26336"/>
            </a:solidFill>
            <a:miter lim="800000"/>
            <a:headEnd/>
            <a:tailEnd/>
          </a:ln>
        </p:spPr>
      </p:pic>
    </p:spTree>
    <p:extLst>
      <p:ext uri="{BB962C8B-B14F-4D97-AF65-F5344CB8AC3E}">
        <p14:creationId xmlns:p14="http://schemas.microsoft.com/office/powerpoint/2010/main" val="11584443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Biosecurity </a:t>
            </a:r>
            <a:br>
              <a:rPr lang="en-US" dirty="0" smtClean="0"/>
            </a:br>
            <a:r>
              <a:rPr lang="en-US" dirty="0" smtClean="0"/>
              <a:t>lines and Work Zones</a:t>
            </a:r>
            <a:endParaRPr lang="en-US" dirty="0"/>
          </a:p>
        </p:txBody>
      </p:sp>
      <p:sp>
        <p:nvSpPr>
          <p:cNvPr id="7" name="Text Placeholder 6"/>
          <p:cNvSpPr>
            <a:spLocks noGrp="1"/>
          </p:cNvSpPr>
          <p:nvPr>
            <p:ph type="body" idx="1"/>
          </p:nvPr>
        </p:nvSpPr>
        <p:spPr/>
        <p:txBody>
          <a:bodyPr/>
          <a:lstStyle/>
          <a:p>
            <a:r>
              <a:rPr lang="en-US" dirty="0" smtClean="0"/>
              <a:t>Perimeter Buffer Area (PBA)</a:t>
            </a:r>
          </a:p>
          <a:p>
            <a:r>
              <a:rPr lang="en-US" dirty="0" smtClean="0"/>
              <a:t>Line of Separation (LOS)</a:t>
            </a:r>
          </a:p>
          <a:p>
            <a:r>
              <a:rPr lang="en-US" dirty="0" smtClean="0"/>
              <a:t>Biosecurity Work Zones</a:t>
            </a:r>
          </a:p>
          <a:p>
            <a:pPr lvl="1"/>
            <a:endParaRPr lang="en-US" dirty="0" smtClean="0"/>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Biosecurity: Overview</a:t>
            </a:r>
            <a:endParaRPr lang="en-US" dirty="0"/>
          </a:p>
        </p:txBody>
      </p:sp>
    </p:spTree>
    <p:extLst>
      <p:ext uri="{BB962C8B-B14F-4D97-AF65-F5344CB8AC3E}">
        <p14:creationId xmlns:p14="http://schemas.microsoft.com/office/powerpoint/2010/main" val="9194722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Biosecurity Lines </a:t>
            </a:r>
            <a:endParaRPr lang="en-US" dirty="0"/>
          </a:p>
        </p:txBody>
      </p:sp>
      <p:sp>
        <p:nvSpPr>
          <p:cNvPr id="3" name="Content Placeholder 2"/>
          <p:cNvSpPr>
            <a:spLocks noGrp="1"/>
          </p:cNvSpPr>
          <p:nvPr>
            <p:ph idx="1"/>
          </p:nvPr>
        </p:nvSpPr>
        <p:spPr/>
        <p:txBody>
          <a:bodyPr/>
          <a:lstStyle/>
          <a:p>
            <a:r>
              <a:rPr lang="en-US" dirty="0"/>
              <a:t>Perimeter Buffer </a:t>
            </a:r>
            <a:r>
              <a:rPr lang="en-US" dirty="0" smtClean="0"/>
              <a:t>Area (PBA)</a:t>
            </a:r>
          </a:p>
          <a:p>
            <a:r>
              <a:rPr lang="en-US" dirty="0"/>
              <a:t>Line of Separation </a:t>
            </a:r>
            <a:r>
              <a:rPr lang="en-US" dirty="0" smtClean="0"/>
              <a:t>(LOS)</a:t>
            </a:r>
            <a:endParaRPr lang="en-US" dirty="0"/>
          </a:p>
          <a:p>
            <a:pPr marL="0" indent="0">
              <a:buNone/>
            </a:pPr>
            <a:endParaRPr lang="en-US" dirty="0"/>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Biosecurity: Overview</a:t>
            </a:r>
            <a:endParaRPr lang="en-US" dirty="0"/>
          </a:p>
        </p:txBody>
      </p:sp>
      <p:pic>
        <p:nvPicPr>
          <p:cNvPr id="7" name="Picture 6"/>
          <p:cNvPicPr>
            <a:picLocks noChangeAspect="1"/>
          </p:cNvPicPr>
          <p:nvPr/>
        </p:nvPicPr>
        <p:blipFill>
          <a:blip r:embed="rId3"/>
          <a:stretch>
            <a:fillRect/>
          </a:stretch>
        </p:blipFill>
        <p:spPr>
          <a:xfrm>
            <a:off x="1524000" y="2952572"/>
            <a:ext cx="5284129" cy="3505604"/>
          </a:xfrm>
          <a:prstGeom prst="rect">
            <a:avLst/>
          </a:prstGeom>
        </p:spPr>
      </p:pic>
      <p:sp>
        <p:nvSpPr>
          <p:cNvPr id="8" name="TextBox 7"/>
          <p:cNvSpPr txBox="1"/>
          <p:nvPr/>
        </p:nvSpPr>
        <p:spPr>
          <a:xfrm>
            <a:off x="3581400" y="3680750"/>
            <a:ext cx="2514600" cy="369332"/>
          </a:xfrm>
          <a:prstGeom prst="rect">
            <a:avLst/>
          </a:prstGeom>
          <a:noFill/>
        </p:spPr>
        <p:txBody>
          <a:bodyPr wrap="square" rtlCol="0">
            <a:spAutoFit/>
          </a:bodyPr>
          <a:lstStyle/>
          <a:p>
            <a:r>
              <a:rPr lang="en-US" dirty="0" smtClean="0"/>
              <a:t>Animal Housing Building</a:t>
            </a:r>
            <a:endParaRPr lang="en-US" dirty="0"/>
          </a:p>
        </p:txBody>
      </p:sp>
    </p:spTree>
    <p:extLst>
      <p:ext uri="{BB962C8B-B14F-4D97-AF65-F5344CB8AC3E}">
        <p14:creationId xmlns:p14="http://schemas.microsoft.com/office/powerpoint/2010/main" val="2391671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Perimeter Buffer Area (PBA)</a:t>
            </a:r>
            <a:endParaRPr lang="en-US" dirty="0"/>
          </a:p>
        </p:txBody>
      </p:sp>
      <p:sp>
        <p:nvSpPr>
          <p:cNvPr id="3" name="Content Placeholder 2"/>
          <p:cNvSpPr>
            <a:spLocks noGrp="1"/>
          </p:cNvSpPr>
          <p:nvPr>
            <p:ph idx="1"/>
          </p:nvPr>
        </p:nvSpPr>
        <p:spPr/>
        <p:txBody>
          <a:bodyPr>
            <a:normAutofit/>
          </a:bodyPr>
          <a:lstStyle/>
          <a:p>
            <a:r>
              <a:rPr lang="en-US" dirty="0"/>
              <a:t>First Line of Defense </a:t>
            </a:r>
          </a:p>
          <a:p>
            <a:r>
              <a:rPr lang="en-US" dirty="0" smtClean="0"/>
              <a:t>Outer </a:t>
            </a:r>
            <a:r>
              <a:rPr lang="en-US" dirty="0"/>
              <a:t>control </a:t>
            </a:r>
            <a:r>
              <a:rPr lang="en-US" dirty="0" smtClean="0"/>
              <a:t>boundary</a:t>
            </a:r>
          </a:p>
          <a:p>
            <a:pPr lvl="1"/>
            <a:r>
              <a:rPr lang="en-US" dirty="0" smtClean="0"/>
              <a:t>Around premises or building perimeter</a:t>
            </a:r>
          </a:p>
          <a:p>
            <a:pPr lvl="1"/>
            <a:r>
              <a:rPr lang="en-US" dirty="0" smtClean="0"/>
              <a:t>Designate PBA</a:t>
            </a:r>
          </a:p>
          <a:p>
            <a:pPr lvl="2"/>
            <a:r>
              <a:rPr lang="en-US" dirty="0"/>
              <a:t>F</a:t>
            </a:r>
            <a:r>
              <a:rPr lang="en-US" dirty="0" smtClean="0"/>
              <a:t>encing, flags, ropes</a:t>
            </a:r>
          </a:p>
          <a:p>
            <a:pPr lvl="1"/>
            <a:r>
              <a:rPr lang="en-US" dirty="0" smtClean="0"/>
              <a:t>Non-essential vehicles should not enter</a:t>
            </a:r>
          </a:p>
          <a:p>
            <a:pPr lvl="1"/>
            <a:r>
              <a:rPr lang="en-US" dirty="0" smtClean="0"/>
              <a:t>Vehicles and </a:t>
            </a:r>
            <a:r>
              <a:rPr lang="en-US" dirty="0"/>
              <a:t>equipment </a:t>
            </a:r>
            <a:r>
              <a:rPr lang="en-US" dirty="0" smtClean="0"/>
              <a:t>that are not cleaned </a:t>
            </a:r>
            <a:r>
              <a:rPr lang="en-US" dirty="0"/>
              <a:t>and disinfected </a:t>
            </a:r>
            <a:r>
              <a:rPr lang="en-US" dirty="0" smtClean="0"/>
              <a:t>should not enter</a:t>
            </a:r>
          </a:p>
          <a:p>
            <a:pPr lvl="1"/>
            <a:r>
              <a:rPr lang="en-US" dirty="0" smtClean="0"/>
              <a:t>Personnel training</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Biosecurity: Overview</a:t>
            </a:r>
            <a:endParaRPr lang="en-US" dirty="0"/>
          </a:p>
        </p:txBody>
      </p:sp>
    </p:spTree>
    <p:extLst>
      <p:ext uri="{BB962C8B-B14F-4D97-AF65-F5344CB8AC3E}">
        <p14:creationId xmlns:p14="http://schemas.microsoft.com/office/powerpoint/2010/main" val="5943248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 of Separation (LOS) </a:t>
            </a:r>
            <a:endParaRPr lang="en-US" dirty="0"/>
          </a:p>
        </p:txBody>
      </p:sp>
      <p:sp>
        <p:nvSpPr>
          <p:cNvPr id="3" name="Content Placeholder 2"/>
          <p:cNvSpPr>
            <a:spLocks noGrp="1"/>
          </p:cNvSpPr>
          <p:nvPr>
            <p:ph idx="1"/>
          </p:nvPr>
        </p:nvSpPr>
        <p:spPr/>
        <p:txBody>
          <a:bodyPr>
            <a:normAutofit/>
          </a:bodyPr>
          <a:lstStyle/>
          <a:p>
            <a:r>
              <a:rPr lang="en-US" dirty="0" smtClean="0"/>
              <a:t>Building walls separating animals from outside, AND</a:t>
            </a:r>
          </a:p>
          <a:p>
            <a:r>
              <a:rPr lang="en-US" dirty="0" smtClean="0"/>
              <a:t>Clearly marked line at entry site of building</a:t>
            </a:r>
          </a:p>
          <a:p>
            <a:r>
              <a:rPr lang="en-US" dirty="0" smtClean="0"/>
              <a:t>Cleaning </a:t>
            </a:r>
            <a:r>
              <a:rPr lang="en-US" dirty="0"/>
              <a:t>and disinfection </a:t>
            </a:r>
            <a:r>
              <a:rPr lang="en-US" dirty="0" smtClean="0"/>
              <a:t>protocols must be completed prior to movement across the LOS (entry and exit)</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Biosecurity: Overview</a:t>
            </a:r>
            <a:endParaRPr lang="en-US" dirty="0"/>
          </a:p>
        </p:txBody>
      </p:sp>
    </p:spTree>
    <p:extLst>
      <p:ext uri="{BB962C8B-B14F-4D97-AF65-F5344CB8AC3E}">
        <p14:creationId xmlns:p14="http://schemas.microsoft.com/office/powerpoint/2010/main" val="1522073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Biosecurity</a:t>
            </a:r>
            <a:endParaRPr lang="en-US" dirty="0"/>
          </a:p>
        </p:txBody>
      </p:sp>
      <p:sp>
        <p:nvSpPr>
          <p:cNvPr id="3" name="Content Placeholder 2"/>
          <p:cNvSpPr>
            <a:spLocks noGrp="1"/>
          </p:cNvSpPr>
          <p:nvPr>
            <p:ph idx="1"/>
          </p:nvPr>
        </p:nvSpPr>
        <p:spPr>
          <a:xfrm>
            <a:off x="315686" y="1623219"/>
            <a:ext cx="7190014" cy="4648200"/>
          </a:xfrm>
        </p:spPr>
        <p:txBody>
          <a:bodyPr>
            <a:normAutofit/>
          </a:bodyPr>
          <a:lstStyle/>
          <a:p>
            <a:r>
              <a:rPr lang="en-US" dirty="0" smtClean="0"/>
              <a:t>Series of </a:t>
            </a:r>
            <a:br>
              <a:rPr lang="en-US" dirty="0" smtClean="0"/>
            </a:br>
            <a:r>
              <a:rPr lang="en-US" dirty="0" smtClean="0"/>
              <a:t>management practices</a:t>
            </a:r>
          </a:p>
          <a:p>
            <a:r>
              <a:rPr lang="en-US" dirty="0" err="1"/>
              <a:t>Bioexclusion</a:t>
            </a:r>
            <a:endParaRPr lang="en-US" dirty="0"/>
          </a:p>
          <a:p>
            <a:pPr lvl="1"/>
            <a:r>
              <a:rPr lang="en-US" dirty="0" smtClean="0"/>
              <a:t>Preventing the </a:t>
            </a:r>
            <a:r>
              <a:rPr lang="en-US" dirty="0"/>
              <a:t>introduction </a:t>
            </a:r>
            <a:br>
              <a:rPr lang="en-US" dirty="0"/>
            </a:br>
            <a:r>
              <a:rPr lang="en-US" dirty="0"/>
              <a:t>onto </a:t>
            </a:r>
            <a:r>
              <a:rPr lang="en-US" dirty="0" smtClean="0"/>
              <a:t>non-infected premises</a:t>
            </a:r>
            <a:endParaRPr lang="en-US" dirty="0"/>
          </a:p>
          <a:p>
            <a:r>
              <a:rPr lang="en-US" dirty="0" smtClean="0"/>
              <a:t>Biocontainment</a:t>
            </a:r>
            <a:endParaRPr lang="en-US" dirty="0"/>
          </a:p>
          <a:p>
            <a:pPr lvl="1"/>
            <a:r>
              <a:rPr lang="en-US" dirty="0" smtClean="0"/>
              <a:t>Preventing the spread </a:t>
            </a:r>
            <a:br>
              <a:rPr lang="en-US" dirty="0" smtClean="0"/>
            </a:br>
            <a:r>
              <a:rPr lang="en-US" dirty="0" smtClean="0"/>
              <a:t>from an infected premises</a:t>
            </a:r>
            <a:endParaRPr lang="en-US" dirty="0"/>
          </a:p>
          <a:p>
            <a:pPr lvl="2"/>
            <a:r>
              <a:rPr lang="en-US" dirty="0" smtClean="0"/>
              <a:t>By </a:t>
            </a:r>
            <a:r>
              <a:rPr lang="en-US" dirty="0"/>
              <a:t>animals, personnel, </a:t>
            </a:r>
            <a:r>
              <a:rPr lang="en-US" dirty="0" smtClean="0"/>
              <a:t>equipment</a:t>
            </a:r>
            <a:endParaRPr lang="en-US" dirty="0"/>
          </a:p>
        </p:txBody>
      </p:sp>
      <p:sp>
        <p:nvSpPr>
          <p:cNvPr id="5" name="Date Placeholder 4"/>
          <p:cNvSpPr>
            <a:spLocks noGrp="1"/>
          </p:cNvSpPr>
          <p:nvPr>
            <p:ph type="dt" sz="half" idx="2"/>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pPr algn="r"/>
            <a:r>
              <a:rPr lang="en-US" dirty="0" smtClean="0"/>
              <a:t>Biosecurity: Overview</a:t>
            </a:r>
            <a:endParaRPr lang="en-US" dirty="0"/>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24600" y="1600200"/>
            <a:ext cx="2362200" cy="3398732"/>
          </a:xfrm>
          <a:prstGeom prst="rect">
            <a:avLst/>
          </a:prstGeom>
          <a:noFill/>
          <a:ln w="38100">
            <a:solidFill>
              <a:sysClr val="window" lastClr="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24284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Biosecurity Work Zones</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Biosecurity: Overview</a:t>
            </a:r>
            <a:endParaRPr lang="en-US" dirty="0"/>
          </a:p>
        </p:txBody>
      </p:sp>
      <p:pic>
        <p:nvPicPr>
          <p:cNvPr id="1026" name="Picture 2"/>
          <p:cNvPicPr>
            <a:picLocks noChangeAspect="1" noChangeArrowheads="1"/>
          </p:cNvPicPr>
          <p:nvPr/>
        </p:nvPicPr>
        <p:blipFill>
          <a:blip r:embed="rId3" cstate="print"/>
          <a:srcRect t="6897" b="6897"/>
          <a:stretch>
            <a:fillRect/>
          </a:stretch>
        </p:blipFill>
        <p:spPr bwMode="auto">
          <a:xfrm>
            <a:off x="503420" y="2133600"/>
            <a:ext cx="8207829" cy="3810000"/>
          </a:xfrm>
          <a:prstGeom prst="rect">
            <a:avLst/>
          </a:prstGeom>
          <a:noFill/>
          <a:ln w="28575">
            <a:solidFill>
              <a:srgbClr val="F26336"/>
            </a:solidFill>
            <a:miter lim="800000"/>
            <a:headEnd/>
            <a:tailEnd/>
          </a:ln>
          <a:effectLst/>
        </p:spPr>
      </p:pic>
    </p:spTree>
    <p:extLst>
      <p:ext uri="{BB962C8B-B14F-4D97-AF65-F5344CB8AC3E}">
        <p14:creationId xmlns:p14="http://schemas.microsoft.com/office/powerpoint/2010/main" val="20699942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a:bodyPr>
          <a:lstStyle/>
          <a:p>
            <a:r>
              <a:rPr lang="en-US" dirty="0" smtClean="0"/>
              <a:t>USDA Foreign Animal Disease Preparedness (FAD PReP) Guidelines: Biosecurity</a:t>
            </a:r>
          </a:p>
          <a:p>
            <a:pPr lvl="1"/>
            <a:r>
              <a:rPr lang="en-US" sz="1800" dirty="0">
                <a:solidFill>
                  <a:prstClr val="black"/>
                </a:solidFill>
                <a:hlinkClick r:id="rId3"/>
              </a:rPr>
              <a:t>http://</a:t>
            </a:r>
            <a:r>
              <a:rPr lang="en-US" sz="1800" dirty="0" smtClean="0">
                <a:solidFill>
                  <a:prstClr val="black"/>
                </a:solidFill>
                <a:hlinkClick r:id="rId3"/>
              </a:rPr>
              <a:t>www.aphis.usda.gov/animal_health/emrs/nahems.shtm</a:t>
            </a:r>
            <a:endParaRPr lang="en-US" dirty="0" smtClean="0"/>
          </a:p>
          <a:p>
            <a:r>
              <a:rPr lang="en-US" dirty="0" smtClean="0"/>
              <a:t>Poultry Biosecurity Officer Information Manual </a:t>
            </a:r>
          </a:p>
          <a:p>
            <a:pPr lvl="1"/>
            <a:r>
              <a:rPr lang="en-US" sz="1800" dirty="0">
                <a:solidFill>
                  <a:prstClr val="black"/>
                </a:solidFill>
                <a:hlinkClick r:id="rId4"/>
              </a:rPr>
              <a:t>http://</a:t>
            </a:r>
            <a:r>
              <a:rPr lang="en-US" sz="1800" dirty="0" smtClean="0">
                <a:solidFill>
                  <a:prstClr val="black"/>
                </a:solidFill>
                <a:hlinkClick r:id="rId4"/>
              </a:rPr>
              <a:t>www.poultrybiosecurity.org/</a:t>
            </a:r>
            <a:endParaRPr lang="en-US" sz="1800" dirty="0" smtClean="0">
              <a:solidFill>
                <a:prstClr val="black"/>
              </a:solidFill>
            </a:endParaRPr>
          </a:p>
          <a:p>
            <a:r>
              <a:rPr lang="en-US" dirty="0" smtClean="0"/>
              <a:t>Additional Just-In-Time Training</a:t>
            </a:r>
            <a:endParaRPr lang="en-US" dirty="0"/>
          </a:p>
          <a:p>
            <a:pPr lvl="1"/>
            <a:r>
              <a:rPr lang="en-US" sz="1800" dirty="0">
                <a:solidFill>
                  <a:prstClr val="black"/>
                </a:solidFill>
                <a:hlinkClick r:id="rId5"/>
              </a:rPr>
              <a:t>http://</a:t>
            </a:r>
            <a:r>
              <a:rPr lang="en-US" sz="1800" dirty="0" smtClean="0">
                <a:solidFill>
                  <a:prstClr val="black"/>
                </a:solidFill>
                <a:hlinkClick r:id="rId5"/>
              </a:rPr>
              <a:t>www.cfsph.iastate.edu/Emergency-Response/just-in-time-training.php</a:t>
            </a:r>
            <a:r>
              <a:rPr lang="en-US" sz="1800" dirty="0" smtClean="0">
                <a:solidFill>
                  <a:prstClr val="black"/>
                </a:solidFill>
              </a:rPr>
              <a:t> </a:t>
            </a:r>
            <a:endParaRPr lang="en-US" sz="1800" dirty="0">
              <a:solidFill>
                <a:prstClr val="black"/>
              </a:solidFill>
            </a:endParaRP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pPr algn="r"/>
            <a:r>
              <a:rPr lang="en-US" dirty="0" smtClean="0"/>
              <a:t>Biosecurity: Overview</a:t>
            </a:r>
            <a:endParaRPr lang="en-US" dirty="0"/>
          </a:p>
        </p:txBody>
      </p:sp>
    </p:spTree>
    <p:extLst>
      <p:ext uri="{BB962C8B-B14F-4D97-AF65-F5344CB8AC3E}">
        <p14:creationId xmlns:p14="http://schemas.microsoft.com/office/powerpoint/2010/main" val="17022564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2286000"/>
          </a:xfrm>
        </p:spPr>
        <p:txBody>
          <a:bodyPr>
            <a:normAutofit fontScale="70000" lnSpcReduction="20000"/>
          </a:bodyPr>
          <a:lstStyle/>
          <a:p>
            <a:pPr>
              <a:lnSpc>
                <a:spcPct val="170000"/>
              </a:lnSpc>
            </a:pPr>
            <a:r>
              <a:rPr lang="en-US" dirty="0" smtClean="0"/>
              <a:t>Development of this presentation was by the Center for Food Security and Public Health at Iowa State University through funding from the Multi-State Partnership for Security in Agriculture</a:t>
            </a:r>
          </a:p>
          <a:p>
            <a:pPr>
              <a:lnSpc>
                <a:spcPct val="170000"/>
              </a:lnSpc>
            </a:pPr>
            <a:endParaRPr lang="en-US" dirty="0" smtClean="0"/>
          </a:p>
          <a:p>
            <a:pPr>
              <a:lnSpc>
                <a:spcPct val="170000"/>
              </a:lnSpc>
            </a:pPr>
            <a:endParaRPr lang="en-US" dirty="0"/>
          </a:p>
        </p:txBody>
      </p:sp>
      <p:sp>
        <p:nvSpPr>
          <p:cNvPr id="12" name="Rectangle 3"/>
          <p:cNvSpPr txBox="1">
            <a:spLocks noChangeArrowheads="1"/>
          </p:cNvSpPr>
          <p:nvPr/>
        </p:nvSpPr>
        <p:spPr>
          <a:xfrm>
            <a:off x="1219200" y="4343400"/>
            <a:ext cx="7391400" cy="838200"/>
          </a:xfrm>
          <a:prstGeom prst="rect">
            <a:avLst/>
          </a:prstGeom>
        </p:spPr>
        <p:txBody>
          <a:bodyPr vert="horz" lIns="91440" tIns="45720" rIns="91440" bIns="45720" rtlCol="0">
            <a:normAutofit fontScale="25000" lnSpcReduction="20000"/>
          </a:bodyPr>
          <a:lstStyle/>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lvl="0">
              <a:lnSpc>
                <a:spcPct val="170000"/>
              </a:lnSpc>
              <a:buClr>
                <a:srgbClr val="F47D5A"/>
              </a:buClr>
              <a:buSzPct val="100000"/>
              <a:defRPr/>
            </a:pP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Authors: </a:t>
            </a:r>
            <a:r>
              <a:rPr lang="en-US" sz="5600" dirty="0" smtClean="0">
                <a:solidFill>
                  <a:schemeClr val="tx1">
                    <a:lumMod val="85000"/>
                    <a:lumOff val="15000"/>
                  </a:schemeClr>
                </a:solidFill>
                <a:latin typeface="Verdana" pitchFamily="34" charset="0"/>
              </a:rPr>
              <a:t>Glenda Dvorak, DVM, MPH, DACVPM; Logan Kilburn, Sarah </a:t>
            </a:r>
            <a:r>
              <a:rPr lang="en-US" sz="5600" dirty="0" err="1">
                <a:solidFill>
                  <a:schemeClr val="tx1">
                    <a:lumMod val="85000"/>
                    <a:lumOff val="15000"/>
                  </a:schemeClr>
                </a:solidFill>
                <a:latin typeface="Verdana" pitchFamily="34" charset="0"/>
              </a:rPr>
              <a:t>Viera</a:t>
            </a:r>
            <a:r>
              <a:rPr lang="en-US" sz="5600" dirty="0">
                <a:solidFill>
                  <a:schemeClr val="tx1">
                    <a:lumMod val="85000"/>
                    <a:lumOff val="15000"/>
                  </a:schemeClr>
                </a:solidFill>
                <a:latin typeface="Verdana" pitchFamily="34" charset="0"/>
              </a:rPr>
              <a:t>, </a:t>
            </a:r>
            <a:r>
              <a:rPr lang="en-US" sz="5600" dirty="0" smtClean="0">
                <a:solidFill>
                  <a:schemeClr val="tx1">
                    <a:lumMod val="85000"/>
                    <a:lumOff val="15000"/>
                  </a:schemeClr>
                </a:solidFill>
                <a:latin typeface="Verdana" pitchFamily="34" charset="0"/>
              </a:rPr>
              <a:t>MPH</a:t>
            </a:r>
            <a:endPar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l" defTabSz="914400" rtl="0" eaLnBrk="1" fontAlgn="auto" latinLnBrk="0" hangingPunct="1">
              <a:lnSpc>
                <a:spcPct val="170000"/>
              </a:lnSpc>
              <a:spcAft>
                <a:spcPts val="0"/>
              </a:spcAft>
              <a:buClr>
                <a:srgbClr val="F47D5A"/>
              </a:buClr>
              <a:buSzPct val="100000"/>
              <a:buFont typeface="Verdana" pitchFamily="34" charset="0"/>
              <a:buNone/>
              <a:tabLst/>
              <a:defRPr/>
            </a:pPr>
            <a:endPar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a:ln>
                <a:noFill/>
              </a:ln>
              <a:solidFill>
                <a:schemeClr val="tx1">
                  <a:lumMod val="85000"/>
                  <a:lumOff val="15000"/>
                </a:schemeClr>
              </a:solidFill>
              <a:effectLst/>
              <a:uLnTx/>
              <a:uFillTx/>
              <a:latin typeface="Verdana" pitchFamily="34" charset="0"/>
              <a:ea typeface="+mn-ea"/>
              <a:cs typeface="+mn-cs"/>
            </a:endParaRPr>
          </a:p>
        </p:txBody>
      </p:sp>
    </p:spTree>
    <p:extLst>
      <p:ext uri="{BB962C8B-B14F-4D97-AF65-F5344CB8AC3E}">
        <p14:creationId xmlns:p14="http://schemas.microsoft.com/office/powerpoint/2010/main" val="42889718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Biosecurity Group</a:t>
            </a:r>
            <a:endParaRPr lang="en-US" dirty="0"/>
          </a:p>
        </p:txBody>
      </p:sp>
      <p:sp>
        <p:nvSpPr>
          <p:cNvPr id="3" name="Content Placeholder 2"/>
          <p:cNvSpPr>
            <a:spLocks noGrp="1"/>
          </p:cNvSpPr>
          <p:nvPr>
            <p:ph idx="1"/>
          </p:nvPr>
        </p:nvSpPr>
        <p:spPr/>
        <p:txBody>
          <a:bodyPr>
            <a:normAutofit lnSpcReduction="10000"/>
          </a:bodyPr>
          <a:lstStyle/>
          <a:p>
            <a:r>
              <a:rPr lang="en-US" dirty="0" smtClean="0"/>
              <a:t>Biosecurity Officer</a:t>
            </a:r>
          </a:p>
          <a:p>
            <a:pPr lvl="1"/>
            <a:r>
              <a:rPr lang="en-US" dirty="0" smtClean="0"/>
              <a:t>Experienced veterinarian</a:t>
            </a:r>
          </a:p>
          <a:p>
            <a:pPr lvl="1"/>
            <a:r>
              <a:rPr lang="en-US" dirty="0"/>
              <a:t>Develops site-specific biosecurity plan</a:t>
            </a:r>
          </a:p>
          <a:p>
            <a:pPr lvl="1"/>
            <a:r>
              <a:rPr lang="en-US" dirty="0" smtClean="0"/>
              <a:t>Train personnel on protocols</a:t>
            </a:r>
          </a:p>
          <a:p>
            <a:pPr lvl="1"/>
            <a:r>
              <a:rPr lang="en-US" dirty="0" smtClean="0"/>
              <a:t>Ensure biosecurity implemented</a:t>
            </a:r>
          </a:p>
          <a:p>
            <a:r>
              <a:rPr lang="en-US" dirty="0" smtClean="0"/>
              <a:t>Biosecurity Team Members</a:t>
            </a:r>
          </a:p>
          <a:p>
            <a:pPr lvl="1"/>
            <a:r>
              <a:rPr lang="en-US" dirty="0" smtClean="0"/>
              <a:t>Front line assistance </a:t>
            </a:r>
          </a:p>
          <a:p>
            <a:pPr lvl="1"/>
            <a:r>
              <a:rPr lang="en-US" dirty="0" smtClean="0"/>
              <a:t>Biosecurity tasks </a:t>
            </a:r>
            <a:br>
              <a:rPr lang="en-US" dirty="0" smtClean="0"/>
            </a:br>
            <a:r>
              <a:rPr lang="en-US" dirty="0" smtClean="0"/>
              <a:t>to contain and control disease outbreak</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Biosecurity: Overview</a:t>
            </a:r>
            <a:endParaRPr lang="en-US" dirty="0"/>
          </a:p>
        </p:txBody>
      </p:sp>
    </p:spTree>
    <p:extLst>
      <p:ext uri="{BB962C8B-B14F-4D97-AF65-F5344CB8AC3E}">
        <p14:creationId xmlns:p14="http://schemas.microsoft.com/office/powerpoint/2010/main" val="1670770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Biosecurity Elements</a:t>
            </a:r>
            <a:endParaRPr lang="en-US" dirty="0"/>
          </a:p>
        </p:txBody>
      </p:sp>
      <p:sp>
        <p:nvSpPr>
          <p:cNvPr id="3" name="Content Placeholder 2"/>
          <p:cNvSpPr>
            <a:spLocks noGrp="1"/>
          </p:cNvSpPr>
          <p:nvPr>
            <p:ph idx="1"/>
          </p:nvPr>
        </p:nvSpPr>
        <p:spPr/>
        <p:txBody>
          <a:bodyPr>
            <a:normAutofit/>
          </a:bodyPr>
          <a:lstStyle/>
          <a:p>
            <a:r>
              <a:rPr lang="en-US" dirty="0" smtClean="0"/>
              <a:t>Start biosecurity procedures quickly</a:t>
            </a:r>
          </a:p>
          <a:p>
            <a:r>
              <a:rPr lang="en-US" dirty="0" smtClean="0"/>
              <a:t>Awareness of biosecurity measures</a:t>
            </a:r>
          </a:p>
          <a:p>
            <a:r>
              <a:rPr lang="en-US" dirty="0" smtClean="0"/>
              <a:t>Understand disease transmission</a:t>
            </a:r>
          </a:p>
          <a:p>
            <a:r>
              <a:rPr lang="en-US" dirty="0" smtClean="0"/>
              <a:t>Biosecurity measures aimed at preventing disease spread by </a:t>
            </a:r>
          </a:p>
          <a:p>
            <a:pPr lvl="2"/>
            <a:r>
              <a:rPr lang="en-US" dirty="0" smtClean="0"/>
              <a:t>Movement of animals</a:t>
            </a:r>
          </a:p>
          <a:p>
            <a:pPr lvl="2"/>
            <a:r>
              <a:rPr lang="en-US" dirty="0" smtClean="0"/>
              <a:t>Movement of personnel</a:t>
            </a:r>
          </a:p>
          <a:p>
            <a:pPr lvl="2"/>
            <a:r>
              <a:rPr lang="en-US" dirty="0" smtClean="0"/>
              <a:t>Movement of equipment </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Biosecurity: Overview</a:t>
            </a:r>
            <a:endParaRPr lang="en-US" dirty="0"/>
          </a:p>
        </p:txBody>
      </p:sp>
    </p:spTree>
    <p:extLst>
      <p:ext uri="{BB962C8B-B14F-4D97-AF65-F5344CB8AC3E}">
        <p14:creationId xmlns:p14="http://schemas.microsoft.com/office/powerpoint/2010/main" val="1032886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Disease Transmission</a:t>
            </a:r>
            <a:endParaRPr lang="en-US" dirty="0"/>
          </a:p>
        </p:txBody>
      </p:sp>
      <p:sp>
        <p:nvSpPr>
          <p:cNvPr id="3" name="Content Placeholder 2"/>
          <p:cNvSpPr>
            <a:spLocks noGrp="1"/>
          </p:cNvSpPr>
          <p:nvPr>
            <p:ph idx="1"/>
          </p:nvPr>
        </p:nvSpPr>
        <p:spPr/>
        <p:txBody>
          <a:bodyPr/>
          <a:lstStyle/>
          <a:p>
            <a:r>
              <a:rPr lang="en-US" dirty="0" smtClean="0"/>
              <a:t>Direct</a:t>
            </a:r>
          </a:p>
          <a:p>
            <a:pPr lvl="1"/>
            <a:r>
              <a:rPr lang="en-US" dirty="0" smtClean="0"/>
              <a:t>Contact</a:t>
            </a:r>
          </a:p>
          <a:p>
            <a:pPr lvl="1"/>
            <a:r>
              <a:rPr lang="en-US" dirty="0" smtClean="0"/>
              <a:t>Ingestion</a:t>
            </a:r>
          </a:p>
          <a:p>
            <a:pPr lvl="1"/>
            <a:r>
              <a:rPr lang="en-US" dirty="0" smtClean="0"/>
              <a:t>Inhalation (aerosol)</a:t>
            </a:r>
          </a:p>
          <a:p>
            <a:r>
              <a:rPr lang="en-US" dirty="0" smtClean="0"/>
              <a:t>Indirect</a:t>
            </a:r>
          </a:p>
          <a:p>
            <a:pPr lvl="1"/>
            <a:r>
              <a:rPr lang="en-US" dirty="0" smtClean="0"/>
              <a:t>Fomites</a:t>
            </a:r>
          </a:p>
          <a:p>
            <a:pPr lvl="2"/>
            <a:r>
              <a:rPr lang="en-US" dirty="0" smtClean="0"/>
              <a:t>Inanimate objects</a:t>
            </a:r>
          </a:p>
          <a:p>
            <a:pPr lvl="1"/>
            <a:r>
              <a:rPr lang="en-US" dirty="0" smtClean="0"/>
              <a:t>Vectors</a:t>
            </a:r>
          </a:p>
          <a:p>
            <a:pPr lvl="2"/>
            <a:r>
              <a:rPr lang="en-US" dirty="0" smtClean="0"/>
              <a:t>Living organism (e.g., insects, rodents)</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Biosecurity: Disease Transmission</a:t>
            </a:r>
            <a:endParaRPr lang="en-US"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150" y="1647083"/>
            <a:ext cx="1614668" cy="1371600"/>
          </a:xfrm>
          <a:prstGeom prst="rect">
            <a:avLst/>
          </a:prstGeom>
          <a:noFill/>
          <a:ln w="28575">
            <a:solidFill>
              <a:srgbClr val="F26336"/>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910873" y="1647083"/>
            <a:ext cx="1694800" cy="1371600"/>
          </a:xfrm>
          <a:prstGeom prst="rect">
            <a:avLst/>
          </a:prstGeom>
          <a:noFill/>
          <a:ln w="28575">
            <a:solidFill>
              <a:srgbClr val="F26336"/>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867400" y="4267200"/>
            <a:ext cx="1812036" cy="1371600"/>
          </a:xfrm>
          <a:prstGeom prst="rect">
            <a:avLst/>
          </a:prstGeom>
          <a:noFill/>
          <a:ln w="28575">
            <a:solidFill>
              <a:srgbClr val="F26336"/>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449077" y="3124200"/>
            <a:ext cx="2780523" cy="1034143"/>
          </a:xfrm>
          <a:prstGeom prst="rect">
            <a:avLst/>
          </a:prstGeom>
          <a:noFill/>
          <a:ln w="28575">
            <a:solidFill>
              <a:srgbClr val="F26336"/>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1010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Biosecurity measures</a:t>
            </a:r>
            <a:endParaRPr lang="en-US" dirty="0"/>
          </a:p>
        </p:txBody>
      </p:sp>
      <p:sp>
        <p:nvSpPr>
          <p:cNvPr id="7" name="Text Placeholder 6"/>
          <p:cNvSpPr>
            <a:spLocks noGrp="1"/>
          </p:cNvSpPr>
          <p:nvPr>
            <p:ph type="body" idx="1"/>
          </p:nvPr>
        </p:nvSpPr>
        <p:spPr/>
        <p:txBody>
          <a:bodyPr/>
          <a:lstStyle/>
          <a:p>
            <a:r>
              <a:rPr lang="en-US" dirty="0" smtClean="0"/>
              <a:t>Movement control and restriction</a:t>
            </a:r>
          </a:p>
          <a:p>
            <a:r>
              <a:rPr lang="en-US" dirty="0" smtClean="0"/>
              <a:t>Personal protective equipment</a:t>
            </a:r>
          </a:p>
          <a:p>
            <a:r>
              <a:rPr lang="en-US" dirty="0" smtClean="0"/>
              <a:t>Cleaning and disinfection</a:t>
            </a:r>
          </a:p>
          <a:p>
            <a:r>
              <a:rPr lang="en-US" dirty="0" smtClean="0"/>
              <a:t>Isolation</a:t>
            </a:r>
          </a:p>
          <a:p>
            <a:r>
              <a:rPr lang="en-US" dirty="0" smtClean="0"/>
              <a:t>Vector control</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Biosecurity: Overview</a:t>
            </a:r>
            <a:endParaRPr lang="en-US" dirty="0"/>
          </a:p>
        </p:txBody>
      </p:sp>
    </p:spTree>
    <p:extLst>
      <p:ext uri="{BB962C8B-B14F-4D97-AF65-F5344CB8AC3E}">
        <p14:creationId xmlns:p14="http://schemas.microsoft.com/office/powerpoint/2010/main" val="4011751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Movement Control: Animals</a:t>
            </a:r>
            <a:endParaRPr lang="en-US" dirty="0"/>
          </a:p>
        </p:txBody>
      </p:sp>
      <p:sp>
        <p:nvSpPr>
          <p:cNvPr id="3" name="Content Placeholder 2"/>
          <p:cNvSpPr>
            <a:spLocks noGrp="1"/>
          </p:cNvSpPr>
          <p:nvPr>
            <p:ph idx="1"/>
          </p:nvPr>
        </p:nvSpPr>
        <p:spPr/>
        <p:txBody>
          <a:bodyPr>
            <a:noAutofit/>
          </a:bodyPr>
          <a:lstStyle/>
          <a:p>
            <a:r>
              <a:rPr lang="en-US" dirty="0" smtClean="0"/>
              <a:t>Stop movements</a:t>
            </a:r>
          </a:p>
          <a:p>
            <a:r>
              <a:rPr lang="en-US" dirty="0" smtClean="0"/>
              <a:t>Movement restrictions</a:t>
            </a:r>
          </a:p>
          <a:p>
            <a:r>
              <a:rPr lang="en-US" dirty="0" smtClean="0"/>
              <a:t>Animals should not be moved if</a:t>
            </a:r>
          </a:p>
          <a:p>
            <a:pPr lvl="1"/>
            <a:r>
              <a:rPr lang="en-US" sz="2400" dirty="0" smtClean="0"/>
              <a:t>Came from a confirmed or suspected premises</a:t>
            </a:r>
          </a:p>
          <a:p>
            <a:pPr lvl="1"/>
            <a:r>
              <a:rPr lang="en-US" sz="2400" dirty="0" smtClean="0"/>
              <a:t>Had contact with infected or suspect animal</a:t>
            </a:r>
          </a:p>
          <a:p>
            <a:pPr lvl="1"/>
            <a:r>
              <a:rPr lang="en-US" sz="2400" dirty="0" smtClean="0"/>
              <a:t>Are susceptible animal near infected or suspected premises</a:t>
            </a:r>
          </a:p>
          <a:p>
            <a:pPr lvl="1"/>
            <a:r>
              <a:rPr lang="en-US" sz="2400" dirty="0" smtClean="0"/>
              <a:t>Found on transport vehicles that do not meet biosecurity standards</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Biosecurity: Overview</a:t>
            </a:r>
            <a:endParaRPr lang="en-US" dirty="0"/>
          </a:p>
        </p:txBody>
      </p:sp>
    </p:spTree>
    <p:extLst>
      <p:ext uri="{BB962C8B-B14F-4D97-AF65-F5344CB8AC3E}">
        <p14:creationId xmlns:p14="http://schemas.microsoft.com/office/powerpoint/2010/main" val="1732391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Movement Control: Personnel</a:t>
            </a:r>
            <a:endParaRPr lang="en-US" dirty="0"/>
          </a:p>
        </p:txBody>
      </p:sp>
      <p:sp>
        <p:nvSpPr>
          <p:cNvPr id="3" name="Content Placeholder 2"/>
          <p:cNvSpPr>
            <a:spLocks noGrp="1"/>
          </p:cNvSpPr>
          <p:nvPr>
            <p:ph idx="1"/>
          </p:nvPr>
        </p:nvSpPr>
        <p:spPr/>
        <p:txBody>
          <a:bodyPr>
            <a:normAutofit fontScale="92500"/>
          </a:bodyPr>
          <a:lstStyle/>
          <a:p>
            <a:r>
              <a:rPr lang="en-US" dirty="0" smtClean="0"/>
              <a:t>Restrict access</a:t>
            </a:r>
          </a:p>
          <a:p>
            <a:r>
              <a:rPr lang="en-US" dirty="0" smtClean="0"/>
              <a:t>Control movement on and off premises</a:t>
            </a:r>
          </a:p>
          <a:p>
            <a:r>
              <a:rPr lang="en-US" dirty="0"/>
              <a:t>Post highly visible signage </a:t>
            </a:r>
          </a:p>
          <a:p>
            <a:pPr lvl="1"/>
            <a:r>
              <a:rPr lang="en-US" dirty="0"/>
              <a:t>Describing biosecurity protocols</a:t>
            </a:r>
          </a:p>
          <a:p>
            <a:pPr lvl="1"/>
            <a:r>
              <a:rPr lang="en-US" dirty="0"/>
              <a:t>Designating PBA and LOS work zones </a:t>
            </a:r>
          </a:p>
          <a:p>
            <a:r>
              <a:rPr lang="en-US" dirty="0" smtClean="0"/>
              <a:t>Log book for those</a:t>
            </a:r>
            <a:br>
              <a:rPr lang="en-US" dirty="0" smtClean="0"/>
            </a:br>
            <a:r>
              <a:rPr lang="en-US" dirty="0" smtClean="0"/>
              <a:t>allowed to access</a:t>
            </a:r>
          </a:p>
          <a:p>
            <a:r>
              <a:rPr lang="en-US" dirty="0" smtClean="0"/>
              <a:t>Post signs at </a:t>
            </a:r>
            <a:br>
              <a:rPr lang="en-US" dirty="0" smtClean="0"/>
            </a:br>
            <a:r>
              <a:rPr lang="en-US" dirty="0" smtClean="0"/>
              <a:t>premises boundary</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Biosecurity: Overview</a:t>
            </a:r>
            <a:endParaRPr lang="en-US" dirty="0"/>
          </a:p>
        </p:txBody>
      </p:sp>
      <p:pic>
        <p:nvPicPr>
          <p:cNvPr id="6" name="Picture 5" descr="do_not_enter_sign_Page_1"/>
          <p:cNvPicPr>
            <a:picLocks noChangeAspect="1" noChangeArrowheads="1"/>
          </p:cNvPicPr>
          <p:nvPr/>
        </p:nvPicPr>
        <p:blipFill>
          <a:blip r:embed="rId3" cstate="print"/>
          <a:srcRect/>
          <a:stretch>
            <a:fillRect/>
          </a:stretch>
        </p:blipFill>
        <p:spPr bwMode="auto">
          <a:xfrm>
            <a:off x="5562600" y="4355805"/>
            <a:ext cx="2743200" cy="2121195"/>
          </a:xfrm>
          <a:prstGeom prst="rect">
            <a:avLst/>
          </a:prstGeom>
          <a:noFill/>
          <a:ln w="28575">
            <a:solidFill>
              <a:srgbClr val="F26336"/>
            </a:solidFill>
            <a:miter lim="800000"/>
            <a:headEnd/>
            <a:tailEnd/>
          </a:ln>
        </p:spPr>
      </p:pic>
    </p:spTree>
    <p:extLst>
      <p:ext uri="{BB962C8B-B14F-4D97-AF65-F5344CB8AC3E}">
        <p14:creationId xmlns:p14="http://schemas.microsoft.com/office/powerpoint/2010/main" val="3006629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Movement Control: Vehicles</a:t>
            </a:r>
            <a:endParaRPr lang="en-US" dirty="0"/>
          </a:p>
        </p:txBody>
      </p:sp>
      <p:sp>
        <p:nvSpPr>
          <p:cNvPr id="3" name="Content Placeholder 2"/>
          <p:cNvSpPr>
            <a:spLocks noGrp="1"/>
          </p:cNvSpPr>
          <p:nvPr>
            <p:ph idx="1"/>
          </p:nvPr>
        </p:nvSpPr>
        <p:spPr>
          <a:xfrm>
            <a:off x="457200" y="1600200"/>
            <a:ext cx="4800600" cy="4648200"/>
          </a:xfrm>
        </p:spPr>
        <p:txBody>
          <a:bodyPr>
            <a:normAutofit/>
          </a:bodyPr>
          <a:lstStyle/>
          <a:p>
            <a:r>
              <a:rPr lang="en-US" dirty="0" smtClean="0"/>
              <a:t>Potential fomite transfer</a:t>
            </a:r>
          </a:p>
          <a:p>
            <a:r>
              <a:rPr lang="en-US" dirty="0" smtClean="0"/>
              <a:t>Park in designated areas away from animal locations</a:t>
            </a:r>
          </a:p>
          <a:p>
            <a:r>
              <a:rPr lang="en-US" dirty="0" smtClean="0"/>
              <a:t>Clean and disinfect before entering and exiting premises</a:t>
            </a:r>
            <a:endParaRPr lang="en-US" dirty="0"/>
          </a:p>
        </p:txBody>
      </p:sp>
      <p:sp>
        <p:nvSpPr>
          <p:cNvPr id="5" name="Date Placeholder 4"/>
          <p:cNvSpPr>
            <a:spLocks noGrp="1"/>
          </p:cNvSpPr>
          <p:nvPr>
            <p:ph type="dt" sz="half" idx="2"/>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pPr algn="r"/>
            <a:r>
              <a:rPr lang="en-US" smtClean="0"/>
              <a:t>Biosecurity: Overview</a:t>
            </a:r>
            <a:endParaRPr lang="en-US" dirty="0"/>
          </a:p>
        </p:txBody>
      </p:sp>
      <p:pic>
        <p:nvPicPr>
          <p:cNvPr id="1026" name="Picture 2" descr="H:\CFSPH\Communal Files\Photo Library\Fomites\TruckTrailer.Buss4.bmp"/>
          <p:cNvPicPr>
            <a:picLocks noChangeAspect="1" noChangeArrowheads="1"/>
          </p:cNvPicPr>
          <p:nvPr/>
        </p:nvPicPr>
        <p:blipFill>
          <a:blip r:embed="rId3" cstate="print"/>
          <a:srcRect/>
          <a:stretch>
            <a:fillRect/>
          </a:stretch>
        </p:blipFill>
        <p:spPr bwMode="auto">
          <a:xfrm>
            <a:off x="5715000" y="1600200"/>
            <a:ext cx="2971800" cy="2228850"/>
          </a:xfrm>
          <a:prstGeom prst="rect">
            <a:avLst/>
          </a:prstGeom>
          <a:noFill/>
          <a:ln w="28575">
            <a:solidFill>
              <a:srgbClr val="F26336"/>
            </a:solidFill>
          </a:ln>
        </p:spPr>
      </p:pic>
      <p:pic>
        <p:nvPicPr>
          <p:cNvPr id="4" name="Picture 2" descr="H:\CFSPH\AllGraphicsIllustrationsFlashFiles\AHER_Animal_Health_Emergency_Response\AHER_0550\training (2).JPG"/>
          <p:cNvPicPr>
            <a:picLocks noChangeAspect="1" noChangeArrowheads="1"/>
          </p:cNvPicPr>
          <p:nvPr/>
        </p:nvPicPr>
        <p:blipFill>
          <a:blip r:embed="rId4" cstate="print"/>
          <a:srcRect l="22342" t="19147"/>
          <a:stretch>
            <a:fillRect/>
          </a:stretch>
        </p:blipFill>
        <p:spPr bwMode="auto">
          <a:xfrm>
            <a:off x="5744104" y="4038599"/>
            <a:ext cx="2971800" cy="2320429"/>
          </a:xfrm>
          <a:prstGeom prst="rect">
            <a:avLst/>
          </a:prstGeom>
          <a:noFill/>
          <a:ln w="28575">
            <a:solidFill>
              <a:srgbClr val="F26336"/>
            </a:solidFill>
          </a:ln>
        </p:spPr>
      </p:pic>
    </p:spTree>
    <p:extLst>
      <p:ext uri="{BB962C8B-B14F-4D97-AF65-F5344CB8AC3E}">
        <p14:creationId xmlns:p14="http://schemas.microsoft.com/office/powerpoint/2010/main" val="14795070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Just In Time 2014">
  <a:themeElements>
    <a:clrScheme name="JIT">
      <a:dk1>
        <a:sysClr val="windowText" lastClr="000000"/>
      </a:dk1>
      <a:lt1>
        <a:sysClr val="window" lastClr="FFFFFF"/>
      </a:lt1>
      <a:dk2>
        <a:srgbClr val="464646"/>
      </a:dk2>
      <a:lt2>
        <a:srgbClr val="DEF5FA"/>
      </a:lt2>
      <a:accent1>
        <a:srgbClr val="4B7054"/>
      </a:accent1>
      <a:accent2>
        <a:srgbClr val="F26336"/>
      </a:accent2>
      <a:accent3>
        <a:srgbClr val="58595B"/>
      </a:accent3>
      <a:accent4>
        <a:srgbClr val="7D3C4A"/>
      </a:accent4>
      <a:accent5>
        <a:srgbClr val="474B78"/>
      </a:accent5>
      <a:accent6>
        <a:srgbClr val="679973"/>
      </a:accent6>
      <a:hlink>
        <a:srgbClr val="F26336"/>
      </a:hlink>
      <a:folHlink>
        <a:srgbClr val="DAA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Just In Time 2014</Template>
  <TotalTime>6662</TotalTime>
  <Words>3381</Words>
  <Application>Microsoft Office PowerPoint</Application>
  <PresentationFormat>On-screen Show (4:3)</PresentationFormat>
  <Paragraphs>238</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Just In Time 2014</vt:lpstr>
      <vt:lpstr>Biosecurity</vt:lpstr>
      <vt:lpstr>Biosecurity</vt:lpstr>
      <vt:lpstr>ICS: Biosecurity Group</vt:lpstr>
      <vt:lpstr>Basic Biosecurity Elements</vt:lpstr>
      <vt:lpstr>Disease Transmission</vt:lpstr>
      <vt:lpstr>Biosecurity measures</vt:lpstr>
      <vt:lpstr>Movement Control: Animals</vt:lpstr>
      <vt:lpstr>Movement Control: Personnel</vt:lpstr>
      <vt:lpstr>Movement Control: Vehicles</vt:lpstr>
      <vt:lpstr>Personal Protective Equipment</vt:lpstr>
      <vt:lpstr>Personnel Biosecurity</vt:lpstr>
      <vt:lpstr>Cleaning and Disinfection Procedure</vt:lpstr>
      <vt:lpstr>Isolation </vt:lpstr>
      <vt:lpstr>Wildlife Control</vt:lpstr>
      <vt:lpstr>Vector Control</vt:lpstr>
      <vt:lpstr>Biosecurity  lines and Work Zones</vt:lpstr>
      <vt:lpstr>Biosecurity Lines </vt:lpstr>
      <vt:lpstr>Perimeter Buffer Area (PBA)</vt:lpstr>
      <vt:lpstr>Line of Separation (LOS) </vt:lpstr>
      <vt:lpstr>Biosecurity Work Zones</vt:lpstr>
      <vt:lpstr>Resources</vt:lpstr>
      <vt:lpstr>Acknowledgments</vt:lpstr>
    </vt:vector>
  </TitlesOfParts>
  <Company>Center for Food Security and Public Health, 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Biosecurity: Overview</dc:title>
  <dc:subject>Just In Time Training Resources</dc:subject>
  <dc:creator>Glenda Dvorak, DVM, MPH, DACVPM;srviera@iastate.edu</dc:creator>
  <dc:description>Developed June 2010
Reviewed by: JPMogan, DVM, L Cole, DVM,</dc:description>
  <cp:lastModifiedBy>Dvorak, Glenda D [CFSPH]</cp:lastModifiedBy>
  <cp:revision>419</cp:revision>
  <cp:lastPrinted>2016-01-04T16:30:58Z</cp:lastPrinted>
  <dcterms:created xsi:type="dcterms:W3CDTF">2010-02-26T02:19:00Z</dcterms:created>
  <dcterms:modified xsi:type="dcterms:W3CDTF">2016-01-04T16:41:32Z</dcterms:modified>
  <cp:category>MSP Just-In-Time Training</cp:category>
</cp:coreProperties>
</file>