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7"/>
  </p:notesMasterIdLst>
  <p:handoutMasterIdLst>
    <p:handoutMasterId r:id="rId18"/>
  </p:handoutMasterIdLst>
  <p:sldIdLst>
    <p:sldId id="372" r:id="rId2"/>
    <p:sldId id="374" r:id="rId3"/>
    <p:sldId id="439" r:id="rId4"/>
    <p:sldId id="375" r:id="rId5"/>
    <p:sldId id="382" r:id="rId6"/>
    <p:sldId id="376" r:id="rId7"/>
    <p:sldId id="380" r:id="rId8"/>
    <p:sldId id="440" r:id="rId9"/>
    <p:sldId id="441" r:id="rId10"/>
    <p:sldId id="442" r:id="rId11"/>
    <p:sldId id="385" r:id="rId12"/>
    <p:sldId id="406" r:id="rId13"/>
    <p:sldId id="443" r:id="rId14"/>
    <p:sldId id="444" r:id="rId15"/>
    <p:sldId id="318"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72302" autoAdjust="0"/>
  </p:normalViewPr>
  <p:slideViewPr>
    <p:cSldViewPr>
      <p:cViewPr varScale="1">
        <p:scale>
          <a:sx n="48" d="100"/>
          <a:sy n="48" d="100"/>
        </p:scale>
        <p:origin x="-12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362"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43841" y="130926"/>
            <a:ext cx="3169920" cy="480060"/>
          </a:xfrm>
          <a:prstGeom prst="rect">
            <a:avLst/>
          </a:prstGeom>
        </p:spPr>
        <p:txBody>
          <a:bodyPr vert="horz" lIns="99474" tIns="49737" rIns="99474" bIns="49737" rtlCol="0"/>
          <a:lstStyle>
            <a:lvl1pPr algn="l">
              <a:defRPr sz="1300"/>
            </a:lvl1pPr>
          </a:lstStyle>
          <a:p>
            <a:r>
              <a:rPr lang="en-US" sz="1000" dirty="0"/>
              <a:t>Just-In-Time Training for Animal Health Emergencies</a:t>
            </a:r>
          </a:p>
        </p:txBody>
      </p:sp>
      <p:sp>
        <p:nvSpPr>
          <p:cNvPr id="3" name="Date Placeholder 2"/>
          <p:cNvSpPr>
            <a:spLocks noGrp="1"/>
          </p:cNvSpPr>
          <p:nvPr>
            <p:ph type="dt" sz="quarter" idx="1"/>
          </p:nvPr>
        </p:nvSpPr>
        <p:spPr>
          <a:xfrm>
            <a:off x="3901440" y="130926"/>
            <a:ext cx="3169920" cy="480060"/>
          </a:xfrm>
          <a:prstGeom prst="rect">
            <a:avLst/>
          </a:prstGeom>
        </p:spPr>
        <p:txBody>
          <a:bodyPr vert="horz" lIns="99474" tIns="49737" rIns="99474" bIns="49737" rtlCol="0"/>
          <a:lstStyle>
            <a:lvl1pPr algn="r">
              <a:defRPr sz="1300"/>
            </a:lvl1pPr>
          </a:lstStyle>
          <a:p>
            <a:r>
              <a:rPr lang="en-US" sz="1000" dirty="0"/>
              <a:t>Health and Safety: Zoonoses Risk and Prevention</a:t>
            </a:r>
          </a:p>
        </p:txBody>
      </p:sp>
      <p:sp>
        <p:nvSpPr>
          <p:cNvPr id="4" name="Footer Placeholder 3"/>
          <p:cNvSpPr>
            <a:spLocks noGrp="1"/>
          </p:cNvSpPr>
          <p:nvPr>
            <p:ph type="ftr" sz="quarter" idx="2"/>
          </p:nvPr>
        </p:nvSpPr>
        <p:spPr>
          <a:xfrm>
            <a:off x="243841" y="8990215"/>
            <a:ext cx="3169920" cy="480060"/>
          </a:xfrm>
          <a:prstGeom prst="rect">
            <a:avLst/>
          </a:prstGeom>
        </p:spPr>
        <p:txBody>
          <a:bodyPr vert="horz" lIns="99474" tIns="49737" rIns="99474" bIns="49737" rtlCol="0" anchor="b"/>
          <a:lstStyle>
            <a:lvl1pPr algn="l">
              <a:defRPr sz="1300"/>
            </a:lvl1pPr>
          </a:lstStyle>
          <a:p>
            <a:r>
              <a:rPr lang="en-US" sz="1000" dirty="0"/>
              <a:t>Multi-State Partnership for Security in Agriculture; </a:t>
            </a:r>
          </a:p>
          <a:p>
            <a:r>
              <a:rPr lang="en-US" sz="1000" dirty="0"/>
              <a:t>Center for Food Security and Public Health</a:t>
            </a:r>
          </a:p>
        </p:txBody>
      </p:sp>
      <p:sp>
        <p:nvSpPr>
          <p:cNvPr id="5" name="Slide Number Placeholder 4"/>
          <p:cNvSpPr>
            <a:spLocks noGrp="1"/>
          </p:cNvSpPr>
          <p:nvPr>
            <p:ph type="sldNum" sz="quarter" idx="3"/>
          </p:nvPr>
        </p:nvSpPr>
        <p:spPr>
          <a:xfrm>
            <a:off x="3982721" y="8990215"/>
            <a:ext cx="3169920" cy="480060"/>
          </a:xfrm>
          <a:prstGeom prst="rect">
            <a:avLst/>
          </a:prstGeom>
        </p:spPr>
        <p:txBody>
          <a:bodyPr vert="horz" lIns="99474" tIns="49737" rIns="99474" bIns="49737" rtlCol="0" anchor="b"/>
          <a:lstStyle>
            <a:lvl1pPr algn="r">
              <a:defRPr sz="1300"/>
            </a:lvl1pPr>
          </a:lstStyle>
          <a:p>
            <a:r>
              <a:rPr lang="en-US" sz="1000" dirty="0"/>
              <a:t>December 2011</a:t>
            </a:r>
          </a:p>
          <a:p>
            <a:fld id="{E43E7F44-CF60-445B-AADF-8F267F8193CA}" type="slidenum">
              <a:rPr lang="en-US" smtClean="0"/>
              <a:pPr/>
              <a:t>‹#›</a:t>
            </a:fld>
            <a:endParaRPr lang="en-US" dirty="0"/>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5"/>
            <a:ext cx="3169920" cy="480060"/>
          </a:xfrm>
          <a:prstGeom prst="rect">
            <a:avLst/>
          </a:prstGeom>
        </p:spPr>
        <p:txBody>
          <a:bodyPr vert="horz" lIns="99474" tIns="49737" rIns="99474" bIns="49737" rtlCol="0"/>
          <a:lstStyle>
            <a:lvl1pPr algn="l">
              <a:defRPr sz="1300"/>
            </a:lvl1pPr>
          </a:lstStyle>
          <a:p>
            <a:endParaRPr lang="en-US"/>
          </a:p>
        </p:txBody>
      </p:sp>
      <p:sp>
        <p:nvSpPr>
          <p:cNvPr id="3" name="Date Placeholder 2"/>
          <p:cNvSpPr>
            <a:spLocks noGrp="1"/>
          </p:cNvSpPr>
          <p:nvPr>
            <p:ph type="dt" idx="1"/>
          </p:nvPr>
        </p:nvSpPr>
        <p:spPr>
          <a:xfrm>
            <a:off x="4143588" y="5"/>
            <a:ext cx="3169920" cy="480060"/>
          </a:xfrm>
          <a:prstGeom prst="rect">
            <a:avLst/>
          </a:prstGeom>
        </p:spPr>
        <p:txBody>
          <a:bodyPr vert="horz" lIns="99474" tIns="49737" rIns="99474" bIns="49737" rtlCol="0"/>
          <a:lstStyle>
            <a:lvl1pPr algn="r">
              <a:defRPr sz="13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257300" y="719138"/>
            <a:ext cx="4802188" cy="3600450"/>
          </a:xfrm>
          <a:prstGeom prst="rect">
            <a:avLst/>
          </a:prstGeom>
          <a:noFill/>
          <a:ln w="12700">
            <a:solidFill>
              <a:prstClr val="black"/>
            </a:solidFill>
          </a:ln>
        </p:spPr>
        <p:txBody>
          <a:bodyPr vert="horz" lIns="99474" tIns="49737" rIns="99474" bIns="49737"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9474" tIns="49737" rIns="99474" bIns="49737"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4"/>
            <a:ext cx="3169920" cy="480060"/>
          </a:xfrm>
          <a:prstGeom prst="rect">
            <a:avLst/>
          </a:prstGeom>
        </p:spPr>
        <p:txBody>
          <a:bodyPr vert="horz" lIns="99474" tIns="49737" rIns="99474" bIns="49737" rtlCol="0" anchor="b"/>
          <a:lstStyle>
            <a:lvl1pPr algn="l">
              <a:defRPr sz="1300"/>
            </a:lvl1pPr>
          </a:lstStyle>
          <a:p>
            <a:endParaRPr lang="en-US"/>
          </a:p>
        </p:txBody>
      </p:sp>
      <p:sp>
        <p:nvSpPr>
          <p:cNvPr id="7" name="Slide Number Placeholder 6"/>
          <p:cNvSpPr>
            <a:spLocks noGrp="1"/>
          </p:cNvSpPr>
          <p:nvPr>
            <p:ph type="sldNum" sz="quarter" idx="5"/>
          </p:nvPr>
        </p:nvSpPr>
        <p:spPr>
          <a:xfrm>
            <a:off x="4143588" y="9119474"/>
            <a:ext cx="3169920" cy="480060"/>
          </a:xfrm>
          <a:prstGeom prst="rect">
            <a:avLst/>
          </a:prstGeom>
        </p:spPr>
        <p:txBody>
          <a:bodyPr vert="horz" lIns="99474" tIns="49737" rIns="99474" bIns="49737" rtlCol="0" anchor="b"/>
          <a:lstStyle>
            <a:lvl1pPr algn="r">
              <a:defRPr sz="13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December</a:t>
            </a:r>
            <a:r>
              <a:rPr lang="en-US" b="0" i="1" baseline="0" dirty="0" smtClean="0"/>
              <a:t> 2011</a:t>
            </a:r>
            <a:endParaRPr lang="en-US" b="0" i="1" dirty="0" smtClean="0"/>
          </a:p>
          <a:p>
            <a:r>
              <a:rPr lang="en-US" b="0" dirty="0" smtClean="0"/>
              <a:t>During an animal disease emergency, the animal disease</a:t>
            </a:r>
            <a:r>
              <a:rPr lang="en-US" b="0" baseline="0" dirty="0" smtClean="0"/>
              <a:t> being controlled may also be of concern to human health. This Just-In-Time training presentation will highlight preventive measures for responders to take to protect themselves from zoonotic disease exposure and possible illness.</a:t>
            </a:r>
            <a:endParaRPr lang="en-US" b="0" dirty="0"/>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6097">
              <a:defRPr/>
            </a:pPr>
            <a:r>
              <a:rPr lang="en-US" dirty="0" smtClean="0"/>
              <a:t>If animal contact is necessary, </a:t>
            </a:r>
            <a:r>
              <a:rPr lang="en-US" sz="1300" dirty="0"/>
              <a:t>the use of personal protective equipment, such as gloves, coveralls, and boots can help reduce exposure and transfer. Gloves should be worn when working with sick animals or those that you are unaware of their health status (remember that infected animals do not always appear sick). This is especially important if hands have cuts, abrasions or are severely chapped because areas of broken skin provide an entrance for disease agents. Wearing gloves does not replace good hand washing habits- wash hands in warm water and soap after removing gloves. Coveralls will help keep your clothes clean and cover your arms to minimize disease exposure when handling tissues or animals. Boots will protect your shoes from contamination and minimize spread to other areas of the farm. Wear masks in certain situations to prevent inhaling contaminated particles. [Top photo from Dr. Phil Prater, Morehead State University, KY; Left photo from </a:t>
            </a:r>
            <a:r>
              <a:rPr lang="en-US" sz="1300" dirty="0" err="1"/>
              <a:t>Tru</a:t>
            </a:r>
            <a:r>
              <a:rPr lang="en-US" sz="1300" dirty="0"/>
              <a:t> </a:t>
            </a:r>
            <a:r>
              <a:rPr lang="en-US" sz="1300" dirty="0" err="1"/>
              <a:t>Twedt</a:t>
            </a:r>
            <a:r>
              <a:rPr lang="en-US" sz="1300" dirty="0"/>
              <a:t>, Iowa State University, Right photo from </a:t>
            </a:r>
            <a:r>
              <a:rPr lang="en-US" sz="1300" dirty="0">
                <a:cs typeface="Times New Roman" pitchFamily="18" charset="0"/>
              </a:rPr>
              <a:t>Dan Thomson, Kansas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3481078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3F0284-D138-4508-871F-A5E861A92193}" type="slidenum">
              <a:rPr lang="en-US"/>
              <a:pPr/>
              <a:t>11</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r>
              <a:rPr lang="en-US" dirty="0" smtClean="0"/>
              <a:t>To prevent oral transmission of disease, manure should be properly handled and stored so that it does not contaminate water sources. Keep equipment clean to prevent it from becoming a fomite that can transmit disease. If equipment becomes soiled,</a:t>
            </a:r>
            <a:r>
              <a:rPr lang="en-US" baseline="0" dirty="0" smtClean="0"/>
              <a:t> </a:t>
            </a:r>
            <a:r>
              <a:rPr lang="en-US" dirty="0" smtClean="0"/>
              <a:t>cleaning and disinfection</a:t>
            </a:r>
            <a:r>
              <a:rPr lang="en-US" baseline="0" dirty="0" smtClean="0"/>
              <a:t> procedures can aid in destroying pathogenic organisms, thereby minimizing your exposure. </a:t>
            </a:r>
            <a:r>
              <a:rPr lang="en-US" dirty="0" smtClean="0"/>
              <a:t>Personal protective equipment should be cleaned</a:t>
            </a:r>
            <a:r>
              <a:rPr lang="en-US" baseline="0" dirty="0" smtClean="0"/>
              <a:t> and disinfected (or disposed of properly) before leaving the farm. Always wash your hands after removing PPE.</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81210-43F7-423E-9D18-4B3B3763251C}" type="slidenum">
              <a:rPr lang="en-US"/>
              <a:pPr/>
              <a:t>12</a:t>
            </a:fld>
            <a:endParaRPr lang="en-US"/>
          </a:p>
        </p:txBody>
      </p:sp>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r>
              <a:rPr lang="en-US" dirty="0"/>
              <a:t>Aerosol transmission occurs when infected droplets are passed through the air </a:t>
            </a:r>
            <a:r>
              <a:rPr lang="en-US" dirty="0" smtClean="0"/>
              <a:t>Prevention </a:t>
            </a:r>
            <a:r>
              <a:rPr lang="en-US" dirty="0"/>
              <a:t>steps </a:t>
            </a:r>
            <a:r>
              <a:rPr lang="en-US" dirty="0" smtClean="0"/>
              <a:t>against aerosol </a:t>
            </a:r>
            <a:r>
              <a:rPr lang="en-US"/>
              <a:t>transmission </a:t>
            </a:r>
            <a:r>
              <a:rPr lang="en-US" smtClean="0"/>
              <a:t>includes</a:t>
            </a:r>
            <a:r>
              <a:rPr lang="en-US" baseline="0" smtClean="0"/>
              <a:t> </a:t>
            </a:r>
            <a:r>
              <a:rPr lang="en-US" baseline="0" dirty="0" smtClean="0"/>
              <a:t>ensuring adequate ventilation, especially if entering enclosed production facilities. </a:t>
            </a:r>
            <a:r>
              <a:rPr lang="en-US" dirty="0" smtClean="0"/>
              <a:t>Additionally, control the amount of dust generated in animal housing areas. This can damage the protective cells in the respiratory tract and contribute to exposure of contaminated particles in that can cause disease. Wearing masks, such as an N-95 respirator – can help to prevent inhaling contaminated particles in certain situations such as when handling infectious animals or their tissues, assisting with calving, or using a power washer to clean animal areas. Top right photo from USDA, Left photo from  The Animal Photo Archive, Bottom photo from Clint </a:t>
            </a:r>
            <a:r>
              <a:rPr lang="en-US" dirty="0"/>
              <a:t>May, </a:t>
            </a:r>
            <a:r>
              <a:rPr lang="en-US" dirty="0" smtClean="0"/>
              <a:t>CFSPH, Iowa State</a:t>
            </a:r>
            <a:r>
              <a:rPr lang="en-US" baseline="0" dirty="0" smtClean="0"/>
              <a:t> University]</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3BFA20-4068-4D89-ABED-0C722A9C1497}" type="slidenum">
              <a:rPr lang="en-US"/>
              <a:pPr/>
              <a:t>13</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pPr>
              <a:lnSpc>
                <a:spcPct val="90000"/>
              </a:lnSpc>
            </a:pPr>
            <a:r>
              <a:rPr lang="en-US" dirty="0"/>
              <a:t>Vector control begins with an understanding of the insect’s life cycle. Insect life stages vary and so do the specific, effective control measures. </a:t>
            </a:r>
            <a:r>
              <a:rPr lang="en-US" dirty="0" smtClean="0"/>
              <a:t>For instance, the egg laying grounds for flies are different than that of mosquitoes and midges, and one approach will not necessarily work for all. Source reduction consists</a:t>
            </a:r>
            <a:r>
              <a:rPr lang="en-US" baseline="0" dirty="0" smtClean="0"/>
              <a:t> of eliminating potential insect breeding areas and larval habitats. </a:t>
            </a:r>
            <a:r>
              <a:rPr lang="en-US" dirty="0" smtClean="0"/>
              <a:t>Generally this involves removing</a:t>
            </a:r>
            <a:r>
              <a:rPr lang="en-US" baseline="0" dirty="0" smtClean="0"/>
              <a:t> standing water sources, such as tree holes or old tires or agitating any water sources, such as stock tanks or water troughs. Some insects require manure or organic material for development, so cleaning animal feeding areas, yards and barns can minimize these vectors. Sometimes, parasitic or predatory insects may be used to control the larval stages of other insects. </a:t>
            </a:r>
            <a:r>
              <a:rPr lang="en-US" dirty="0" smtClean="0"/>
              <a:t>Controlling </a:t>
            </a:r>
            <a:r>
              <a:rPr lang="en-US" dirty="0"/>
              <a:t>adult insects, </a:t>
            </a:r>
            <a:r>
              <a:rPr lang="en-US" dirty="0" smtClean="0"/>
              <a:t>often </a:t>
            </a:r>
            <a:r>
              <a:rPr lang="en-US" dirty="0"/>
              <a:t>involves the use of </a:t>
            </a:r>
            <a:r>
              <a:rPr lang="en-US" dirty="0" smtClean="0"/>
              <a:t>insecticides, either as a knockdow</a:t>
            </a:r>
            <a:r>
              <a:rPr lang="en-US" baseline="0" dirty="0" smtClean="0"/>
              <a:t>n or residual treatment</a:t>
            </a:r>
            <a:r>
              <a:rPr lang="en-US" dirty="0" smtClean="0"/>
              <a:t>. These methods are often less effective compared</a:t>
            </a:r>
            <a:r>
              <a:rPr lang="en-US" baseline="0" dirty="0" smtClean="0"/>
              <a:t> to habitat reduction methods. </a:t>
            </a:r>
            <a:r>
              <a:rPr lang="en-US" dirty="0" smtClean="0"/>
              <a:t>Baits and</a:t>
            </a:r>
            <a:r>
              <a:rPr lang="en-US" baseline="0" dirty="0" smtClean="0"/>
              <a:t> fly traps may aid efforts, but should not be used as the sole method of control. Minimizing exposure to disease-carrying i</a:t>
            </a:r>
            <a:r>
              <a:rPr lang="en-US" dirty="0" smtClean="0"/>
              <a:t>nsects, such as mosquitoes or ticks, can be accomplished through personal protective measures, such as wearing insect repellents containing DEET, and</a:t>
            </a:r>
            <a:r>
              <a:rPr lang="en-US" baseline="0" dirty="0" smtClean="0"/>
              <a:t> w</a:t>
            </a:r>
            <a:r>
              <a:rPr lang="en-US" dirty="0" smtClean="0"/>
              <a:t>earing long sleeves and pants when working outside.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table reviews some</a:t>
            </a:r>
            <a:r>
              <a:rPr lang="en-US" baseline="0" dirty="0" smtClean="0"/>
              <a:t> of the possible biosecurity measures that may be used to limit transmission of zoonotic diseases. For pathogens spread by direct contact, limit contact with infected animals, and use frequent and through hand hygiene measures. The use of personal protective equipment, such as gloves, can limit and prevent transmission for all transmission routes. Cleaning and disinfection measures are essential to prevent fomite and ingestion transmission. Control of vector-borne diseases will involve the use of pest management procedures to limit transmission.</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95010">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defTabSz="966559" eaLnBrk="0" hangingPunct="0">
              <a:defRPr>
                <a:solidFill>
                  <a:schemeClr val="tx1"/>
                </a:solidFill>
                <a:latin typeface="Arial" pitchFamily="34" charset="0"/>
              </a:defRPr>
            </a:lvl1pPr>
            <a:lvl2pPr marL="786694" indent="-302575" defTabSz="966559" eaLnBrk="0" hangingPunct="0">
              <a:defRPr>
                <a:solidFill>
                  <a:schemeClr val="tx1"/>
                </a:solidFill>
                <a:latin typeface="Arial" pitchFamily="34" charset="0"/>
              </a:defRPr>
            </a:lvl2pPr>
            <a:lvl3pPr marL="1210299" indent="-242060" defTabSz="966559" eaLnBrk="0" hangingPunct="0">
              <a:defRPr>
                <a:solidFill>
                  <a:schemeClr val="tx1"/>
                </a:solidFill>
                <a:latin typeface="Arial" pitchFamily="34" charset="0"/>
              </a:defRPr>
            </a:lvl3pPr>
            <a:lvl4pPr marL="1694419" indent="-242060" defTabSz="966559" eaLnBrk="0" hangingPunct="0">
              <a:defRPr>
                <a:solidFill>
                  <a:schemeClr val="tx1"/>
                </a:solidFill>
                <a:latin typeface="Arial" pitchFamily="34" charset="0"/>
              </a:defRPr>
            </a:lvl4pPr>
            <a:lvl5pPr marL="2178538" indent="-242060" defTabSz="966559" eaLnBrk="0" hangingPunct="0">
              <a:defRPr>
                <a:solidFill>
                  <a:schemeClr val="tx1"/>
                </a:solidFill>
                <a:latin typeface="Arial" pitchFamily="34" charset="0"/>
              </a:defRPr>
            </a:lvl5pPr>
            <a:lvl6pPr marL="2662657" indent="-242060" algn="r" defTabSz="966559" eaLnBrk="0" fontAlgn="base" hangingPunct="0">
              <a:spcBef>
                <a:spcPct val="0"/>
              </a:spcBef>
              <a:spcAft>
                <a:spcPct val="0"/>
              </a:spcAft>
              <a:defRPr>
                <a:solidFill>
                  <a:schemeClr val="tx1"/>
                </a:solidFill>
                <a:latin typeface="Arial" pitchFamily="34" charset="0"/>
              </a:defRPr>
            </a:lvl6pPr>
            <a:lvl7pPr marL="3146777" indent="-242060" algn="r" defTabSz="966559" eaLnBrk="0" fontAlgn="base" hangingPunct="0">
              <a:spcBef>
                <a:spcPct val="0"/>
              </a:spcBef>
              <a:spcAft>
                <a:spcPct val="0"/>
              </a:spcAft>
              <a:defRPr>
                <a:solidFill>
                  <a:schemeClr val="tx1"/>
                </a:solidFill>
                <a:latin typeface="Arial" pitchFamily="34" charset="0"/>
              </a:defRPr>
            </a:lvl7pPr>
            <a:lvl8pPr marL="3630896" indent="-242060" algn="r" defTabSz="966559" eaLnBrk="0" fontAlgn="base" hangingPunct="0">
              <a:spcBef>
                <a:spcPct val="0"/>
              </a:spcBef>
              <a:spcAft>
                <a:spcPct val="0"/>
              </a:spcAft>
              <a:defRPr>
                <a:solidFill>
                  <a:schemeClr val="tx1"/>
                </a:solidFill>
                <a:latin typeface="Arial" pitchFamily="34" charset="0"/>
              </a:defRPr>
            </a:lvl8pPr>
            <a:lvl9pPr marL="4115016" indent="-242060" algn="r" defTabSz="966559" eaLnBrk="0" fontAlgn="base" hangingPunct="0">
              <a:spcBef>
                <a:spcPct val="0"/>
              </a:spcBef>
              <a:spcAft>
                <a:spcPct val="0"/>
              </a:spcAft>
              <a:defRPr>
                <a:solidFill>
                  <a:schemeClr val="tx1"/>
                </a:solidFill>
                <a:latin typeface="Arial" pitchFamily="34" charset="0"/>
              </a:defRPr>
            </a:lvl9pPr>
          </a:lstStyle>
          <a:p>
            <a:pPr eaLnBrk="1" hangingPunct="1"/>
            <a:fld id="{5849119B-5A0C-4546-AAE6-13E788572D4A}" type="slidenum">
              <a:rPr lang="en-US"/>
              <a:pPr eaLnBrk="1" hangingPunct="1"/>
              <a:t>2</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dirty="0" smtClean="0"/>
              <a:t>Animals may carry disease organisms that can cause illness in humans. Zoonotic</a:t>
            </a:r>
            <a:r>
              <a:rPr lang="en-US" baseline="0" dirty="0" smtClean="0"/>
              <a:t> diseases or zoonoses, are diseases of animals that can be transmitted – or transferred- to humans. Awareness of these diseases, and their means for spread is important so strategies can be developed to minimize the risk of exposure for responders. </a:t>
            </a:r>
            <a:r>
              <a:rPr lang="en-US" dirty="0" smtClean="0"/>
              <a:t>[Photo from Doug Wilson, </a:t>
            </a:r>
            <a:r>
              <a:rPr lang="en-US" dirty="0" smtClean="0">
                <a:cs typeface="Times New Roman" pitchFamily="18" charset="0"/>
              </a:rPr>
              <a:t>USDA, image # </a:t>
            </a:r>
            <a:r>
              <a:rPr lang="en-US" dirty="0" smtClean="0"/>
              <a:t>95cs0779].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spread of disease can occur</a:t>
            </a:r>
            <a:r>
              <a:rPr lang="en-US" baseline="0" dirty="0" smtClean="0"/>
              <a:t> by direct and indirect transmission methods. Direct spread of a disease may occur through contact with an infected animal, ingestion of the pathogen, or through inhalation (or aerosol) exposure. Indirect methods involve fomites – or inanimate objects that can  transfer pathogens – and vectors – living organisms able to transmit pathogens – most commonly insects. Let’s look at these routes a bit closer.</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3550620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defTabSz="966559" eaLnBrk="0" hangingPunct="0">
              <a:defRPr>
                <a:solidFill>
                  <a:schemeClr val="tx1"/>
                </a:solidFill>
                <a:latin typeface="Arial" pitchFamily="34" charset="0"/>
              </a:defRPr>
            </a:lvl1pPr>
            <a:lvl2pPr marL="786694" indent="-302575" defTabSz="966559" eaLnBrk="0" hangingPunct="0">
              <a:defRPr>
                <a:solidFill>
                  <a:schemeClr val="tx1"/>
                </a:solidFill>
                <a:latin typeface="Arial" pitchFamily="34" charset="0"/>
              </a:defRPr>
            </a:lvl2pPr>
            <a:lvl3pPr marL="1210299" indent="-242060" defTabSz="966559" eaLnBrk="0" hangingPunct="0">
              <a:defRPr>
                <a:solidFill>
                  <a:schemeClr val="tx1"/>
                </a:solidFill>
                <a:latin typeface="Arial" pitchFamily="34" charset="0"/>
              </a:defRPr>
            </a:lvl3pPr>
            <a:lvl4pPr marL="1694419" indent="-242060" defTabSz="966559" eaLnBrk="0" hangingPunct="0">
              <a:defRPr>
                <a:solidFill>
                  <a:schemeClr val="tx1"/>
                </a:solidFill>
                <a:latin typeface="Arial" pitchFamily="34" charset="0"/>
              </a:defRPr>
            </a:lvl4pPr>
            <a:lvl5pPr marL="2178538" indent="-242060" defTabSz="966559" eaLnBrk="0" hangingPunct="0">
              <a:defRPr>
                <a:solidFill>
                  <a:schemeClr val="tx1"/>
                </a:solidFill>
                <a:latin typeface="Arial" pitchFamily="34" charset="0"/>
              </a:defRPr>
            </a:lvl5pPr>
            <a:lvl6pPr marL="2662657" indent="-242060" algn="r" defTabSz="966559" eaLnBrk="0" fontAlgn="base" hangingPunct="0">
              <a:spcBef>
                <a:spcPct val="0"/>
              </a:spcBef>
              <a:spcAft>
                <a:spcPct val="0"/>
              </a:spcAft>
              <a:defRPr>
                <a:solidFill>
                  <a:schemeClr val="tx1"/>
                </a:solidFill>
                <a:latin typeface="Arial" pitchFamily="34" charset="0"/>
              </a:defRPr>
            </a:lvl6pPr>
            <a:lvl7pPr marL="3146777" indent="-242060" algn="r" defTabSz="966559" eaLnBrk="0" fontAlgn="base" hangingPunct="0">
              <a:spcBef>
                <a:spcPct val="0"/>
              </a:spcBef>
              <a:spcAft>
                <a:spcPct val="0"/>
              </a:spcAft>
              <a:defRPr>
                <a:solidFill>
                  <a:schemeClr val="tx1"/>
                </a:solidFill>
                <a:latin typeface="Arial" pitchFamily="34" charset="0"/>
              </a:defRPr>
            </a:lvl7pPr>
            <a:lvl8pPr marL="3630896" indent="-242060" algn="r" defTabSz="966559" eaLnBrk="0" fontAlgn="base" hangingPunct="0">
              <a:spcBef>
                <a:spcPct val="0"/>
              </a:spcBef>
              <a:spcAft>
                <a:spcPct val="0"/>
              </a:spcAft>
              <a:defRPr>
                <a:solidFill>
                  <a:schemeClr val="tx1"/>
                </a:solidFill>
                <a:latin typeface="Arial" pitchFamily="34" charset="0"/>
              </a:defRPr>
            </a:lvl8pPr>
            <a:lvl9pPr marL="4115016" indent="-242060" algn="r" defTabSz="966559" eaLnBrk="0" fontAlgn="base" hangingPunct="0">
              <a:spcBef>
                <a:spcPct val="0"/>
              </a:spcBef>
              <a:spcAft>
                <a:spcPct val="0"/>
              </a:spcAft>
              <a:defRPr>
                <a:solidFill>
                  <a:schemeClr val="tx1"/>
                </a:solidFill>
                <a:latin typeface="Arial" pitchFamily="34" charset="0"/>
              </a:defRPr>
            </a:lvl9pPr>
          </a:lstStyle>
          <a:p>
            <a:pPr eaLnBrk="1" hangingPunct="1"/>
            <a:fld id="{0FB0AEA1-EA11-4528-AB05-5E29370A2B65}" type="slidenum">
              <a:rPr lang="en-US"/>
              <a:pPr eaLnBrk="1" hangingPunct="1"/>
              <a:t>4</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dirty="0" smtClean="0"/>
              <a:t>Direct transmission of pathogens can occur from exposure to infected animals,</a:t>
            </a:r>
            <a:r>
              <a:rPr lang="en-US" baseline="0" dirty="0" smtClean="0"/>
              <a:t> its body fluids – such as urine, feces, saliva, blood or possibly milk – as well as its tissues – either through lesions, carcasses, or during parturition. Entry of the organism occurs following contact with the mucous membranes, such as the eyes, nose, or mouth but can also enter through </a:t>
            </a:r>
            <a:r>
              <a:rPr lang="en-US" dirty="0" smtClean="0"/>
              <a:t>open wounds or breaks in the skin. </a:t>
            </a:r>
            <a:r>
              <a:rPr lang="en-US" baseline="0" dirty="0" smtClean="0"/>
              <a:t>Aerosol transmission, involves the transfer of infectious diseases in droplets spread through the air, which are then inhaled. Most microorganisms are not able to survive for extended periods of time within aerosol droplets, and as a result, close proximity to the infected animal is generally required for disease transmission. </a:t>
            </a:r>
            <a:r>
              <a:rPr lang="en-US" dirty="0" smtClean="0">
                <a:cs typeface="Times New Roman" pitchFamily="18" charset="0"/>
              </a:rPr>
              <a:t>A</a:t>
            </a:r>
            <a:r>
              <a:rPr lang="en-US" dirty="0" smtClean="0"/>
              <a:t>erosol transmission</a:t>
            </a:r>
            <a:r>
              <a:rPr lang="en-US" baseline="0" dirty="0" smtClean="0"/>
              <a:t> can also </a:t>
            </a:r>
            <a:r>
              <a:rPr lang="en-US" dirty="0" smtClean="0"/>
              <a:t>occur when infected droplets from urine,</a:t>
            </a:r>
            <a:r>
              <a:rPr lang="en-US" baseline="0" dirty="0" smtClean="0"/>
              <a:t> feces, or birthing material</a:t>
            </a:r>
            <a:r>
              <a:rPr lang="en-US" dirty="0" smtClean="0"/>
              <a:t> or when these fluids get stirred up from contaminated</a:t>
            </a:r>
            <a:r>
              <a:rPr lang="en-US" baseline="0" dirty="0" smtClean="0"/>
              <a:t> soil or dust and inhaled. </a:t>
            </a:r>
            <a:r>
              <a:rPr lang="en-US" dirty="0" smtClean="0"/>
              <a:t>Another route of transmission occurs through ingestion of the organism, either through food or water which has been contaminated by infected fecal material or by eating undercooked contaminated meat.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A37E37-F013-49F1-99C8-24F060B00235}" type="slidenum">
              <a:rPr lang="en-US"/>
              <a:pPr/>
              <a:t>5</a:t>
            </a:fld>
            <a:endParaRPr lang="en-US"/>
          </a:p>
        </p:txBody>
      </p:sp>
      <p:sp>
        <p:nvSpPr>
          <p:cNvPr id="948226" name="Rectangle 2"/>
          <p:cNvSpPr>
            <a:spLocks noGrp="1" noRot="1" noChangeAspect="1" noChangeArrowheads="1" noTextEdit="1"/>
          </p:cNvSpPr>
          <p:nvPr>
            <p:ph type="sldImg"/>
          </p:nvPr>
        </p:nvSpPr>
        <p:spPr>
          <a:xfrm>
            <a:off x="1257300" y="717550"/>
            <a:ext cx="4802188" cy="3600450"/>
          </a:xfrm>
          <a:ln/>
        </p:spPr>
      </p:sp>
      <p:sp>
        <p:nvSpPr>
          <p:cNvPr id="948227" name="Rectangle 3"/>
          <p:cNvSpPr>
            <a:spLocks noGrp="1" noChangeArrowheads="1"/>
          </p:cNvSpPr>
          <p:nvPr>
            <p:ph type="body" idx="1"/>
          </p:nvPr>
        </p:nvSpPr>
        <p:spPr>
          <a:xfrm>
            <a:off x="731861" y="4560655"/>
            <a:ext cx="5851482" cy="4322386"/>
          </a:xfrm>
        </p:spPr>
        <p:txBody>
          <a:bodyPr/>
          <a:lstStyle/>
          <a:p>
            <a:r>
              <a:rPr lang="en-US" dirty="0" smtClean="0">
                <a:cs typeface="Times New Roman" pitchFamily="18" charset="0"/>
              </a:rPr>
              <a:t>Some zoonotic diseases</a:t>
            </a:r>
            <a:r>
              <a:rPr lang="en-US" baseline="0" dirty="0" smtClean="0">
                <a:cs typeface="Times New Roman" pitchFamily="18" charset="0"/>
              </a:rPr>
              <a:t> can be transmitted indirectly. Fomite transmission involves inanimate objects that become contaminated from an infected animal, which can then serve as a means of transfer for the microorganism. Contacting these items, followed by exposure to your body (eyes, nose, mouth), can increase the risk for disease.   Examples of fomites during a response include needles, feed or water buckets, bedding or shovels. Even items such as clothing or vehicles may become contaminated and serve as potential means for exposure. </a:t>
            </a:r>
            <a:r>
              <a:rPr lang="en-US" b="0" dirty="0" smtClean="0">
                <a:cs typeface="Times New Roman" pitchFamily="18" charset="0"/>
              </a:rPr>
              <a:t>Some diseases are spread by vectors. </a:t>
            </a:r>
            <a:r>
              <a:rPr lang="en-US" b="0" baseline="0" dirty="0" smtClean="0">
                <a:cs typeface="Times New Roman" pitchFamily="18" charset="0"/>
              </a:rPr>
              <a:t>This involves </a:t>
            </a:r>
            <a:r>
              <a:rPr lang="en-US" baseline="0" dirty="0" smtClean="0"/>
              <a:t>living organisms – most commonly insects - able to transfer microorganisms from an infected animal to another, including responders. </a:t>
            </a:r>
            <a:r>
              <a:rPr lang="en-US" b="0" dirty="0" smtClean="0">
                <a:cs typeface="Times New Roman" pitchFamily="18" charset="0"/>
              </a:rPr>
              <a:t>M</a:t>
            </a:r>
            <a:r>
              <a:rPr lang="en-US" b="0" baseline="0" dirty="0" smtClean="0">
                <a:cs typeface="Times New Roman" pitchFamily="18" charset="0"/>
              </a:rPr>
              <a:t>osquitoes, ticks, midges and flies are common disease carrying vectors. Lastly, m</a:t>
            </a:r>
            <a:r>
              <a:rPr lang="en-US" dirty="0" smtClean="0">
                <a:cs typeface="Times New Roman" pitchFamily="18" charset="0"/>
              </a:rPr>
              <a:t>any </a:t>
            </a:r>
            <a:r>
              <a:rPr lang="en-US" dirty="0">
                <a:cs typeface="Times New Roman" pitchFamily="18" charset="0"/>
              </a:rPr>
              <a:t>disease agents can survive for extended periods of time in soil or other organic material like </a:t>
            </a:r>
            <a:r>
              <a:rPr lang="en-US" dirty="0" smtClean="0">
                <a:cs typeface="Times New Roman" pitchFamily="18" charset="0"/>
              </a:rPr>
              <a:t>bedding or manure, animals </a:t>
            </a:r>
            <a:r>
              <a:rPr lang="en-US" dirty="0">
                <a:cs typeface="Times New Roman" pitchFamily="18" charset="0"/>
              </a:rPr>
              <a:t>or humans can then acquire the disease agent from the environment through inhalation or </a:t>
            </a:r>
            <a:r>
              <a:rPr lang="en-US" dirty="0" smtClean="0">
                <a:cs typeface="Times New Roman" pitchFamily="18" charset="0"/>
              </a:rPr>
              <a:t>aerosol, </a:t>
            </a:r>
            <a:r>
              <a:rPr lang="en-US" dirty="0">
                <a:cs typeface="Times New Roman" pitchFamily="18" charset="0"/>
              </a:rPr>
              <a:t>oral consumption, direct contact, or via fomites as discussed in previous slides. Therefore,</a:t>
            </a:r>
            <a:r>
              <a:rPr lang="en-US" b="1" dirty="0">
                <a:cs typeface="Times New Roman" pitchFamily="18" charset="0"/>
              </a:rPr>
              <a:t> </a:t>
            </a:r>
            <a:r>
              <a:rPr lang="en-US" b="0" dirty="0">
                <a:cs typeface="Times New Roman" pitchFamily="18" charset="0"/>
              </a:rPr>
              <a:t>environmental contamination s</a:t>
            </a:r>
            <a:r>
              <a:rPr lang="en-US" dirty="0">
                <a:cs typeface="Times New Roman" pitchFamily="18" charset="0"/>
              </a:rPr>
              <a:t>hould not be ignored but </a:t>
            </a:r>
            <a:r>
              <a:rPr lang="en-US" dirty="0" smtClean="0">
                <a:cs typeface="Times New Roman" pitchFamily="18" charset="0"/>
              </a:rPr>
              <a:t>recognized as a potential means of infection that needs to be controlled</a:t>
            </a:r>
            <a:r>
              <a:rPr lang="en-US" dirty="0">
                <a:cs typeface="Times New Roman" pitchFamily="18" charset="0"/>
              </a:rPr>
              <a:t>. </a:t>
            </a:r>
            <a:r>
              <a:rPr lang="en-US" dirty="0" smtClean="0">
                <a:cs typeface="Times New Roman" pitchFamily="18" charset="0"/>
              </a:rPr>
              <a:t>[Top photo from Bryan Buss, CFSPH,</a:t>
            </a:r>
            <a:r>
              <a:rPr lang="en-US" baseline="0" dirty="0" smtClean="0">
                <a:cs typeface="Times New Roman" pitchFamily="18" charset="0"/>
              </a:rPr>
              <a:t> Iowa State University; Middle photos from CDC; Bottom p</a:t>
            </a:r>
            <a:r>
              <a:rPr lang="en-US" dirty="0" smtClean="0">
                <a:cs typeface="Times New Roman" pitchFamily="18" charset="0"/>
              </a:rPr>
              <a:t>hoto from DB Weddle, CFSPH,</a:t>
            </a:r>
            <a:r>
              <a:rPr lang="en-US" baseline="0" dirty="0" smtClean="0">
                <a:cs typeface="Times New Roman" pitchFamily="18" charset="0"/>
              </a:rPr>
              <a:t> Iowa State University</a:t>
            </a:r>
            <a:r>
              <a:rPr lang="en-US" dirty="0" smtClean="0">
                <a:cs typeface="Times New Roman" pitchFamily="18" charset="0"/>
              </a:rPr>
              <a:t>].</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4AD02-E2E4-4C1C-8D1E-414FDDFE7B25}" type="slidenum">
              <a:rPr lang="en-US"/>
              <a:pPr/>
              <a:t>6</a:t>
            </a:fld>
            <a:endParaRPr lang="en-US"/>
          </a:p>
        </p:txBody>
      </p:sp>
      <p:sp>
        <p:nvSpPr>
          <p:cNvPr id="517122" name="Rectangle 2"/>
          <p:cNvSpPr>
            <a:spLocks noGrp="1" noRot="1" noChangeAspect="1" noChangeArrowheads="1" noTextEdit="1"/>
          </p:cNvSpPr>
          <p:nvPr>
            <p:ph type="sldImg"/>
          </p:nvPr>
        </p:nvSpPr>
        <p:spPr>
          <a:xfrm>
            <a:off x="1257300" y="717550"/>
            <a:ext cx="4800600" cy="3600450"/>
          </a:xfrm>
          <a:ln/>
        </p:spPr>
      </p:sp>
      <p:sp>
        <p:nvSpPr>
          <p:cNvPr id="517123" name="Rectangle 3"/>
          <p:cNvSpPr>
            <a:spLocks noGrp="1" noChangeArrowheads="1"/>
          </p:cNvSpPr>
          <p:nvPr>
            <p:ph type="body" idx="1"/>
          </p:nvPr>
        </p:nvSpPr>
        <p:spPr>
          <a:xfrm>
            <a:off x="731521" y="4561226"/>
            <a:ext cx="5852160" cy="4321852"/>
          </a:xfrm>
        </p:spPr>
        <p:txBody>
          <a:bodyPr/>
          <a:lstStyle/>
          <a:p>
            <a:r>
              <a:rPr lang="en-US" dirty="0">
                <a:cs typeface="Times New Roman" pitchFamily="18" charset="0"/>
              </a:rPr>
              <a:t>It is important to remember that disease transmission can occur without animals exhibiting obvious clinical signs of disease. </a:t>
            </a:r>
            <a:r>
              <a:rPr lang="en-US" dirty="0" smtClean="0">
                <a:cs typeface="Times New Roman" pitchFamily="18" charset="0"/>
              </a:rPr>
              <a:t>These animals may be referred to as a reservoir and may </a:t>
            </a:r>
            <a:r>
              <a:rPr lang="en-US" dirty="0" smtClean="0"/>
              <a:t>harbor pathogenic organisms, without injury to itself, but serve as a source of infection</a:t>
            </a:r>
            <a:r>
              <a:rPr lang="en-US" baseline="0" dirty="0" smtClean="0"/>
              <a:t> to others</a:t>
            </a:r>
            <a:r>
              <a:rPr lang="en-US" dirty="0" smtClean="0"/>
              <a:t>, including humans. </a:t>
            </a:r>
            <a:r>
              <a:rPr lang="en-US" baseline="0" dirty="0" smtClean="0">
                <a:cs typeface="Times New Roman" pitchFamily="18" charset="0"/>
              </a:rPr>
              <a:t>Equally important is knowing that not all pathogens are spread by all routes of transmission. Understanding which disease causing organism you are up against, will help in determining which routes of transmission will be of concern during your activities. [Photo from </a:t>
            </a:r>
            <a:r>
              <a:rPr lang="en-US" dirty="0" smtClean="0">
                <a:cs typeface="Times New Roman" pitchFamily="18" charset="0"/>
              </a:rPr>
              <a:t> USDA].</a:t>
            </a:r>
            <a:endParaRPr lang="en-US" dirty="0">
              <a:cs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443E2F-698C-4B75-AD38-53EC77E43274}" type="slidenum">
              <a:rPr lang="en-US"/>
              <a:pPr/>
              <a:t>7</a:t>
            </a:fld>
            <a:endParaRPr lang="en-US"/>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r>
              <a:rPr lang="en-US" dirty="0" smtClean="0"/>
              <a:t>This list shows a few </a:t>
            </a:r>
            <a:r>
              <a:rPr lang="en-US" baseline="0" dirty="0" smtClean="0"/>
              <a:t>zoonotic disease examples, some of which you may be familiar with.</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response activities</a:t>
            </a:r>
            <a:r>
              <a:rPr lang="en-US" baseline="0" dirty="0" smtClean="0"/>
              <a:t> will involve interacting with animals – generally infected animals – avoiding exposure to zoonotic disease may not be feasible. </a:t>
            </a:r>
            <a:r>
              <a:rPr lang="en-US" dirty="0" smtClean="0"/>
              <a:t>It is important to protect yourself against these zoonotic diseases while working with animals, or in their environment to decrease the risk of becoming ill. Let’s review a </a:t>
            </a:r>
            <a:r>
              <a:rPr lang="en-US" baseline="0" dirty="0" smtClean="0"/>
              <a:t>number of preventive measures you can take to minimize your risk of exposure to zoonotic pathogens.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2625801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One of the best protections against any disease is washing your hands. This simple task can greatly reduce the chance of transferring a pathogen from animals to yourself. </a:t>
            </a:r>
            <a:r>
              <a:rPr lang="en-US" dirty="0" smtClean="0"/>
              <a:t>Frequent hand washing, especially before eating or drinking can prevent harmful organisms from entering your body. Whenever possible limit your contact with infected animals. Minimizing contact with infected animals</a:t>
            </a:r>
            <a:r>
              <a:rPr lang="en-US" baseline="0" dirty="0" smtClean="0"/>
              <a:t> can reduce the risk of disease transmission. Since some pathogens can be </a:t>
            </a:r>
            <a:r>
              <a:rPr lang="en-US" dirty="0" smtClean="0">
                <a:cs typeface="Times New Roman" pitchFamily="18" charset="0"/>
              </a:rPr>
              <a:t>transmitted from animals to humans through ingestion, do not eat or drink</a:t>
            </a:r>
            <a:r>
              <a:rPr lang="en-US" baseline="0" dirty="0" smtClean="0">
                <a:cs typeface="Times New Roman" pitchFamily="18" charset="0"/>
              </a:rPr>
              <a:t> in animal areas. </a:t>
            </a:r>
            <a:r>
              <a:rPr lang="en-US" dirty="0" smtClean="0">
                <a:cs typeface="Times New Roman" pitchFamily="18" charset="0"/>
              </a:rPr>
              <a:t>[Top photo</a:t>
            </a:r>
            <a:r>
              <a:rPr lang="en-US" baseline="0" dirty="0" smtClean="0">
                <a:cs typeface="Times New Roman" pitchFamily="18" charset="0"/>
              </a:rPr>
              <a:t> from </a:t>
            </a:r>
            <a:r>
              <a:rPr lang="en-US" dirty="0" smtClean="0">
                <a:cs typeface="Times New Roman" pitchFamily="18" charset="0"/>
              </a:rPr>
              <a:t>DB Weddle, CFSPH,</a:t>
            </a:r>
            <a:r>
              <a:rPr lang="en-US" baseline="0" dirty="0" smtClean="0">
                <a:cs typeface="Times New Roman" pitchFamily="18" charset="0"/>
              </a:rPr>
              <a:t> Iowa State University; Bottom photo from </a:t>
            </a:r>
            <a:r>
              <a:rPr lang="en-US" dirty="0" smtClean="0">
                <a:cs typeface="Times New Roman" pitchFamily="18" charset="0"/>
              </a:rPr>
              <a:t>Bryan Buss, CFSPH,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1225505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Zoonoses Risk and Prevention</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Zoonoses Risk and Prevention</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Zoonoses Risk and Prevention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Zoonoses Risk and Prevention</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Zoonoses Risk and Prevention</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Zoonoses Risk and Prevention</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Just-In-Time Training</a:t>
            </a:r>
            <a:endParaRPr lang="en-US"/>
          </a:p>
        </p:txBody>
      </p:sp>
      <p:sp>
        <p:nvSpPr>
          <p:cNvPr id="5" name="Footer Placeholder 4"/>
          <p:cNvSpPr>
            <a:spLocks noGrp="1"/>
          </p:cNvSpPr>
          <p:nvPr>
            <p:ph type="ftr" sz="quarter" idx="11"/>
          </p:nvPr>
        </p:nvSpPr>
        <p:spPr/>
        <p:txBody>
          <a:bodyPr/>
          <a:lstStyle/>
          <a:p>
            <a:pPr algn="r"/>
            <a:r>
              <a:rPr lang="en-US" smtClean="0"/>
              <a:t>Zoonoses Risk and Prevention</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Zoonoses Risk and Prevention</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Just-In-Time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Zoonoses Risk and Prevention</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Health and Safety</a:t>
            </a:r>
            <a:endParaRPr lang="en-US" dirty="0"/>
          </a:p>
        </p:txBody>
      </p:sp>
      <p:sp>
        <p:nvSpPr>
          <p:cNvPr id="3" name="Subtitle 2"/>
          <p:cNvSpPr>
            <a:spLocks noGrp="1"/>
          </p:cNvSpPr>
          <p:nvPr>
            <p:ph type="subTitle" idx="1"/>
          </p:nvPr>
        </p:nvSpPr>
        <p:spPr/>
        <p:txBody>
          <a:bodyPr/>
          <a:lstStyle/>
          <a:p>
            <a:r>
              <a:rPr lang="en-US" dirty="0" smtClean="0"/>
              <a:t>Zoonoses: Risks and Prevention</a:t>
            </a:r>
            <a:endParaRPr lang="en-US" dirty="0"/>
          </a:p>
        </p:txBody>
      </p:sp>
    </p:spTree>
    <p:extLst>
      <p:ext uri="{BB962C8B-B14F-4D97-AF65-F5344CB8AC3E}">
        <p14:creationId xmlns:p14="http://schemas.microsoft.com/office/powerpoint/2010/main" val="24137379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Personal Protective Equipment</a:t>
            </a:r>
            <a:br>
              <a:rPr lang="en-US" dirty="0"/>
            </a:br>
            <a:endParaRPr lang="en-US" dirty="0"/>
          </a:p>
        </p:txBody>
      </p:sp>
      <p:sp>
        <p:nvSpPr>
          <p:cNvPr id="3" name="Content Placeholder 2"/>
          <p:cNvSpPr>
            <a:spLocks noGrp="1"/>
          </p:cNvSpPr>
          <p:nvPr>
            <p:ph idx="1"/>
          </p:nvPr>
        </p:nvSpPr>
        <p:spPr/>
        <p:txBody>
          <a:bodyPr>
            <a:normAutofit/>
          </a:bodyPr>
          <a:lstStyle/>
          <a:p>
            <a:r>
              <a:rPr lang="en-US" dirty="0" smtClean="0"/>
              <a:t>Gloves</a:t>
            </a:r>
            <a:endParaRPr lang="en-US" dirty="0"/>
          </a:p>
          <a:p>
            <a:pPr lvl="1"/>
            <a:r>
              <a:rPr lang="en-US" dirty="0"/>
              <a:t>Creates a barrier between </a:t>
            </a:r>
            <a:br>
              <a:rPr lang="en-US" dirty="0"/>
            </a:br>
            <a:r>
              <a:rPr lang="en-US" dirty="0"/>
              <a:t>you and the disease</a:t>
            </a:r>
          </a:p>
          <a:p>
            <a:pPr lvl="1"/>
            <a:r>
              <a:rPr lang="en-US" dirty="0"/>
              <a:t>Especially for hands with</a:t>
            </a:r>
            <a:br>
              <a:rPr lang="en-US" dirty="0"/>
            </a:br>
            <a:r>
              <a:rPr lang="en-US" dirty="0"/>
              <a:t>cuts, abrasions, </a:t>
            </a:r>
            <a:r>
              <a:rPr lang="en-US" dirty="0" smtClean="0"/>
              <a:t>chapped</a:t>
            </a:r>
            <a:endParaRPr lang="en-US" dirty="0"/>
          </a:p>
          <a:p>
            <a:pPr lvl="1"/>
            <a:r>
              <a:rPr lang="en-US" dirty="0"/>
              <a:t>Wash hands after </a:t>
            </a:r>
            <a:br>
              <a:rPr lang="en-US" dirty="0"/>
            </a:br>
            <a:r>
              <a:rPr lang="en-US" dirty="0"/>
              <a:t>removing gloves</a:t>
            </a:r>
          </a:p>
          <a:p>
            <a:r>
              <a:rPr lang="en-US" dirty="0"/>
              <a:t>Coveralls, boots</a:t>
            </a:r>
          </a:p>
          <a:p>
            <a:r>
              <a:rPr lang="en-US" dirty="0"/>
              <a:t>Mask, </a:t>
            </a:r>
            <a:r>
              <a:rPr lang="en-US" dirty="0" smtClean="0"/>
              <a:t>goggles</a:t>
            </a:r>
            <a:endParaRPr lang="en-US" dirty="0"/>
          </a:p>
        </p:txBody>
      </p:sp>
      <p:sp>
        <p:nvSpPr>
          <p:cNvPr id="4" name="Date Placeholder 3"/>
          <p:cNvSpPr>
            <a:spLocks noGrp="1"/>
          </p:cNvSpPr>
          <p:nvPr>
            <p:ph type="dt" sz="half" idx="2"/>
          </p:nvPr>
        </p:nvSpPr>
        <p:spPr/>
        <p:txBody>
          <a:bodyPr/>
          <a:lstStyle/>
          <a:p>
            <a:r>
              <a:rPr lang="en-US" smtClean="0"/>
              <a:t>Just-In-Time Training</a:t>
            </a:r>
            <a:endParaRPr lang="en-US" dirty="0"/>
          </a:p>
        </p:txBody>
      </p:sp>
      <p:sp>
        <p:nvSpPr>
          <p:cNvPr id="5" name="Footer Placeholder 4"/>
          <p:cNvSpPr>
            <a:spLocks noGrp="1"/>
          </p:cNvSpPr>
          <p:nvPr>
            <p:ph type="ftr" sz="quarter" idx="3"/>
          </p:nvPr>
        </p:nvSpPr>
        <p:spPr/>
        <p:txBody>
          <a:bodyPr/>
          <a:lstStyle/>
          <a:p>
            <a:pPr algn="r"/>
            <a:r>
              <a:rPr lang="en-US" dirty="0" smtClean="0"/>
              <a:t>Zoonoses Risk and Prevention</a:t>
            </a:r>
            <a:endParaRPr lang="en-US" dirty="0"/>
          </a:p>
        </p:txBody>
      </p:sp>
      <p:pic>
        <p:nvPicPr>
          <p:cNvPr id="6" name="Picture 4" descr="PPE normal chute side"/>
          <p:cNvPicPr>
            <a:picLocks noChangeAspect="1" noChangeArrowheads="1"/>
          </p:cNvPicPr>
          <p:nvPr/>
        </p:nvPicPr>
        <p:blipFill rotWithShape="1">
          <a:blip r:embed="rId3">
            <a:extLst>
              <a:ext uri="{28A0092B-C50C-407E-A947-70E740481C1C}">
                <a14:useLocalDpi xmlns:a14="http://schemas.microsoft.com/office/drawing/2010/main" val="0"/>
              </a:ext>
            </a:extLst>
          </a:blip>
          <a:srcRect t="7131"/>
          <a:stretch/>
        </p:blipFill>
        <p:spPr bwMode="auto">
          <a:xfrm>
            <a:off x="6705600" y="1630680"/>
            <a:ext cx="1986280" cy="198501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7" name="Picture 4" descr="IMG_02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7010400" y="3736975"/>
            <a:ext cx="1676400" cy="258762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5" descr="dust mask respirator N95 designation close up 1of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a:xfrm>
            <a:off x="4876800" y="4709160"/>
            <a:ext cx="1992338" cy="1619621"/>
          </a:xfrm>
          <a:prstGeom prst="rect">
            <a:avLst/>
          </a:prstGeom>
          <a:noFill/>
          <a:ln w="28575">
            <a:solidFill>
              <a:srgbClr val="F26336"/>
            </a:solidFill>
          </a:ln>
        </p:spPr>
      </p:pic>
    </p:spTree>
    <p:extLst>
      <p:ext uri="{BB962C8B-B14F-4D97-AF65-F5344CB8AC3E}">
        <p14:creationId xmlns:p14="http://schemas.microsoft.com/office/powerpoint/2010/main" val="428021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en-US" dirty="0" smtClean="0"/>
              <a:t>Cleaning and Disinfection</a:t>
            </a:r>
            <a:endParaRPr lang="en-US" dirty="0"/>
          </a:p>
        </p:txBody>
      </p:sp>
      <p:sp>
        <p:nvSpPr>
          <p:cNvPr id="926723" name="Rectangle 3"/>
          <p:cNvSpPr>
            <a:spLocks noGrp="1" noChangeArrowheads="1"/>
          </p:cNvSpPr>
          <p:nvPr>
            <p:ph idx="1"/>
          </p:nvPr>
        </p:nvSpPr>
        <p:spPr/>
        <p:txBody>
          <a:bodyPr>
            <a:normAutofit fontScale="92500" lnSpcReduction="10000"/>
          </a:bodyPr>
          <a:lstStyle/>
          <a:p>
            <a:r>
              <a:rPr lang="en-US" dirty="0"/>
              <a:t>Manure properly handled </a:t>
            </a:r>
            <a:r>
              <a:rPr lang="en-US" dirty="0" smtClean="0"/>
              <a:t/>
            </a:r>
            <a:br>
              <a:rPr lang="en-US" dirty="0" smtClean="0"/>
            </a:br>
            <a:r>
              <a:rPr lang="en-US" dirty="0" smtClean="0"/>
              <a:t>and removed</a:t>
            </a:r>
            <a:endParaRPr lang="en-US" dirty="0"/>
          </a:p>
          <a:p>
            <a:pPr lvl="1"/>
            <a:r>
              <a:rPr lang="en-US" dirty="0"/>
              <a:t>Does not </a:t>
            </a:r>
            <a:r>
              <a:rPr lang="en-US" dirty="0" smtClean="0"/>
              <a:t>contaminate</a:t>
            </a:r>
            <a:br>
              <a:rPr lang="en-US" dirty="0" smtClean="0"/>
            </a:br>
            <a:r>
              <a:rPr lang="en-US" dirty="0" smtClean="0"/>
              <a:t>drinking water or equipment</a:t>
            </a:r>
            <a:endParaRPr lang="en-US" dirty="0"/>
          </a:p>
          <a:p>
            <a:r>
              <a:rPr lang="en-US" dirty="0" smtClean="0"/>
              <a:t>Clean, disinfect soiled equipment</a:t>
            </a:r>
          </a:p>
          <a:p>
            <a:r>
              <a:rPr lang="en-US" dirty="0"/>
              <a:t>Clean and </a:t>
            </a:r>
            <a:r>
              <a:rPr lang="en-US" dirty="0" smtClean="0"/>
              <a:t>disinfect</a:t>
            </a:r>
            <a:br>
              <a:rPr lang="en-US" dirty="0" smtClean="0"/>
            </a:br>
            <a:r>
              <a:rPr lang="en-US" dirty="0" smtClean="0"/>
              <a:t>(</a:t>
            </a:r>
            <a:r>
              <a:rPr lang="en-US" dirty="0"/>
              <a:t>or dispose of)</a:t>
            </a:r>
            <a:br>
              <a:rPr lang="en-US" dirty="0"/>
            </a:br>
            <a:r>
              <a:rPr lang="en-US" dirty="0"/>
              <a:t>PPE </a:t>
            </a:r>
            <a:r>
              <a:rPr lang="en-US" dirty="0" smtClean="0"/>
              <a:t>after</a:t>
            </a:r>
            <a:br>
              <a:rPr lang="en-US" dirty="0" smtClean="0"/>
            </a:br>
            <a:r>
              <a:rPr lang="en-US" dirty="0" smtClean="0"/>
              <a:t>response </a:t>
            </a:r>
            <a:r>
              <a:rPr lang="en-US" dirty="0"/>
              <a:t>activity </a:t>
            </a:r>
          </a:p>
          <a:p>
            <a:pPr lvl="1"/>
            <a:r>
              <a:rPr lang="en-US" dirty="0"/>
              <a:t>Wash hands after removing any </a:t>
            </a:r>
            <a:r>
              <a:rPr lang="en-US" dirty="0" smtClean="0"/>
              <a:t>PPE</a:t>
            </a:r>
            <a:endParaRPr lang="en-US" dirty="0"/>
          </a:p>
        </p:txBody>
      </p:sp>
      <p:sp>
        <p:nvSpPr>
          <p:cNvPr id="2" name="Date Placeholder 1"/>
          <p:cNvSpPr>
            <a:spLocks noGrp="1"/>
          </p:cNvSpPr>
          <p:nvPr>
            <p:ph type="dt" sz="half" idx="2"/>
          </p:nvPr>
        </p:nvSpPr>
        <p:spPr/>
        <p:txBody>
          <a:bodyPr/>
          <a:lstStyle/>
          <a:p>
            <a:r>
              <a:rPr lang="en-US" smtClean="0"/>
              <a:t>Just-In-Time Training</a:t>
            </a:r>
            <a:endParaRPr lang="en-US" dirty="0"/>
          </a:p>
        </p:txBody>
      </p:sp>
      <p:sp>
        <p:nvSpPr>
          <p:cNvPr id="5" name="Footer Placeholder 3"/>
          <p:cNvSpPr>
            <a:spLocks noGrp="1"/>
          </p:cNvSpPr>
          <p:nvPr>
            <p:ph type="ftr" sz="quarter" idx="3"/>
          </p:nvPr>
        </p:nvSpPr>
        <p:spPr/>
        <p:txBody>
          <a:bodyPr/>
          <a:lstStyle/>
          <a:p>
            <a:pPr algn="r"/>
            <a:r>
              <a:rPr lang="en-US" dirty="0" smtClean="0"/>
              <a:t>Zoonoses Risk and Prevention</a:t>
            </a:r>
            <a:endParaRPr lang="en-US" dirty="0"/>
          </a:p>
        </p:txBody>
      </p:sp>
      <p:pic>
        <p:nvPicPr>
          <p:cNvPr id="11" name="Picture 4" descr="BootScrub DBW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886200"/>
            <a:ext cx="2743200" cy="158115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0302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type="title"/>
          </p:nvPr>
        </p:nvSpPr>
        <p:spPr/>
        <p:txBody>
          <a:bodyPr/>
          <a:lstStyle/>
          <a:p>
            <a:r>
              <a:rPr lang="en-US" smtClean="0"/>
              <a:t>Aerosol</a:t>
            </a:r>
            <a:endParaRPr lang="en-US"/>
          </a:p>
        </p:txBody>
      </p:sp>
      <p:sp>
        <p:nvSpPr>
          <p:cNvPr id="14" name="Content Placeholder 13"/>
          <p:cNvSpPr>
            <a:spLocks noGrp="1"/>
          </p:cNvSpPr>
          <p:nvPr>
            <p:ph idx="1"/>
          </p:nvPr>
        </p:nvSpPr>
        <p:spPr/>
        <p:txBody>
          <a:bodyPr/>
          <a:lstStyle/>
          <a:p>
            <a:r>
              <a:rPr lang="en-US" dirty="0"/>
              <a:t>Adequate ventilation</a:t>
            </a:r>
          </a:p>
          <a:p>
            <a:r>
              <a:rPr lang="en-US" dirty="0"/>
              <a:t>Control dust</a:t>
            </a:r>
          </a:p>
          <a:p>
            <a:r>
              <a:rPr lang="en-US" dirty="0"/>
              <a:t>Wear masks in </a:t>
            </a:r>
            <a:br>
              <a:rPr lang="en-US" dirty="0"/>
            </a:br>
            <a:r>
              <a:rPr lang="en-US" dirty="0"/>
              <a:t>certain situations</a:t>
            </a:r>
          </a:p>
          <a:p>
            <a:pPr lvl="1"/>
            <a:r>
              <a:rPr lang="en-US" dirty="0"/>
              <a:t>Handling </a:t>
            </a:r>
            <a:r>
              <a:rPr lang="en-US" dirty="0" smtClean="0"/>
              <a:t>infectious</a:t>
            </a:r>
            <a:br>
              <a:rPr lang="en-US" dirty="0" smtClean="0"/>
            </a:br>
            <a:r>
              <a:rPr lang="en-US" dirty="0" smtClean="0"/>
              <a:t>animals </a:t>
            </a:r>
            <a:r>
              <a:rPr lang="en-US" dirty="0"/>
              <a:t>or </a:t>
            </a:r>
            <a:br>
              <a:rPr lang="en-US" dirty="0"/>
            </a:br>
            <a:r>
              <a:rPr lang="en-US" dirty="0"/>
              <a:t>their tissues </a:t>
            </a:r>
          </a:p>
          <a:p>
            <a:pPr lvl="1"/>
            <a:r>
              <a:rPr lang="en-US" dirty="0"/>
              <a:t>Assisting with calving</a:t>
            </a:r>
          </a:p>
          <a:p>
            <a:pPr lvl="1"/>
            <a:r>
              <a:rPr lang="en-US" dirty="0"/>
              <a:t>Power </a:t>
            </a:r>
            <a:r>
              <a:rPr lang="en-US" dirty="0" smtClean="0"/>
              <a:t>washing</a:t>
            </a:r>
            <a:endParaRPr lang="en-US" dirty="0"/>
          </a:p>
        </p:txBody>
      </p:sp>
      <p:sp>
        <p:nvSpPr>
          <p:cNvPr id="15" name="Date Placeholder 14"/>
          <p:cNvSpPr>
            <a:spLocks noGrp="1"/>
          </p:cNvSpPr>
          <p:nvPr>
            <p:ph type="dt" sz="half" idx="2"/>
          </p:nvPr>
        </p:nvSpPr>
        <p:spPr/>
        <p:txBody>
          <a:bodyPr/>
          <a:lstStyle/>
          <a:p>
            <a:r>
              <a:rPr lang="en-US" smtClean="0"/>
              <a:t>Just-In-Time Training</a:t>
            </a:r>
            <a:endParaRPr lang="en-US" dirty="0"/>
          </a:p>
        </p:txBody>
      </p:sp>
      <p:sp>
        <p:nvSpPr>
          <p:cNvPr id="5" name="Footer Placeholder 5"/>
          <p:cNvSpPr>
            <a:spLocks noGrp="1"/>
          </p:cNvSpPr>
          <p:nvPr>
            <p:ph type="ftr" sz="quarter" idx="3"/>
          </p:nvPr>
        </p:nvSpPr>
        <p:spPr/>
        <p:txBody>
          <a:bodyPr/>
          <a:lstStyle/>
          <a:p>
            <a:pPr algn="r"/>
            <a:r>
              <a:rPr lang="en-US" dirty="0" smtClean="0"/>
              <a:t>Zoonoses Risk and Prevention</a:t>
            </a:r>
            <a:endParaRPr lang="en-US" dirty="0"/>
          </a:p>
        </p:txBody>
      </p:sp>
      <p:pic>
        <p:nvPicPr>
          <p:cNvPr id="10" name="Picture 7" descr="Cowboy-InTheDust-Horse-154100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465164"/>
            <a:ext cx="1687547" cy="2487836"/>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1" name="Picture 2" descr="H:\CFSPH\AllGraphicsIllustrationsFlashFiles\NPIP_National_Poultry_Improvement_Plan\NPIP_0310\NPIP_0310_Broilers.jpg"/>
          <p:cNvPicPr>
            <a:picLocks noChangeAspect="1" noChangeArrowheads="1"/>
          </p:cNvPicPr>
          <p:nvPr/>
        </p:nvPicPr>
        <p:blipFill rotWithShape="1">
          <a:blip r:embed="rId4">
            <a:extLst>
              <a:ext uri="{28A0092B-C50C-407E-A947-70E740481C1C}">
                <a14:useLocalDpi xmlns:a14="http://schemas.microsoft.com/office/drawing/2010/main" val="0"/>
              </a:ext>
            </a:extLst>
          </a:blip>
          <a:srcRect t="3067" b="4272"/>
          <a:stretch/>
        </p:blipFill>
        <p:spPr bwMode="auto">
          <a:xfrm>
            <a:off x="6507279" y="1524000"/>
            <a:ext cx="2185094" cy="23622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7" name="Picture 4" descr="cow_sneeze"/>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a:xfrm>
            <a:off x="6507279" y="3886200"/>
            <a:ext cx="2179521" cy="2055483"/>
          </a:xfrm>
          <a:prstGeom prst="rect">
            <a:avLst/>
          </a:prstGeom>
          <a:noFill/>
          <a:ln w="28575">
            <a:solidFill>
              <a:srgbClr val="F26336"/>
            </a:solidFill>
          </a:ln>
        </p:spPr>
      </p:pic>
    </p:spTree>
    <p:extLst>
      <p:ext uri="{BB962C8B-B14F-4D97-AF65-F5344CB8AC3E}">
        <p14:creationId xmlns:p14="http://schemas.microsoft.com/office/powerpoint/2010/main" val="11431137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smtClean="0"/>
              <a:t>Vector Control</a:t>
            </a:r>
            <a:endParaRPr lang="en-US"/>
          </a:p>
        </p:txBody>
      </p:sp>
      <p:sp>
        <p:nvSpPr>
          <p:cNvPr id="329731" name="Rectangle 3"/>
          <p:cNvSpPr>
            <a:spLocks noGrp="1" noChangeArrowheads="1"/>
          </p:cNvSpPr>
          <p:nvPr>
            <p:ph idx="1"/>
          </p:nvPr>
        </p:nvSpPr>
        <p:spPr/>
        <p:txBody>
          <a:bodyPr>
            <a:normAutofit lnSpcReduction="10000"/>
          </a:bodyPr>
          <a:lstStyle/>
          <a:p>
            <a:r>
              <a:rPr lang="en-US" dirty="0" smtClean="0"/>
              <a:t>Source reduction</a:t>
            </a:r>
          </a:p>
          <a:p>
            <a:pPr lvl="1"/>
            <a:r>
              <a:rPr lang="en-US" dirty="0" smtClean="0"/>
              <a:t>Habitat reduction/elimination</a:t>
            </a:r>
          </a:p>
          <a:p>
            <a:pPr lvl="1"/>
            <a:r>
              <a:rPr lang="en-US" dirty="0" smtClean="0"/>
              <a:t>Parasitic or predatory insects</a:t>
            </a:r>
          </a:p>
          <a:p>
            <a:r>
              <a:rPr lang="en-US" dirty="0" smtClean="0"/>
              <a:t>Control adults</a:t>
            </a:r>
          </a:p>
          <a:p>
            <a:pPr lvl="1"/>
            <a:r>
              <a:rPr lang="en-US" dirty="0" smtClean="0"/>
              <a:t>Insecticides</a:t>
            </a:r>
          </a:p>
          <a:p>
            <a:pPr lvl="2"/>
            <a:r>
              <a:rPr lang="en-US" dirty="0" smtClean="0"/>
              <a:t>Knockdown and residual sprays</a:t>
            </a:r>
          </a:p>
          <a:p>
            <a:pPr lvl="2"/>
            <a:r>
              <a:rPr lang="en-US" dirty="0" smtClean="0"/>
              <a:t>Baits, fly traps</a:t>
            </a:r>
          </a:p>
          <a:p>
            <a:r>
              <a:rPr lang="en-US" dirty="0" smtClean="0"/>
              <a:t>Minimize interaction with insects</a:t>
            </a:r>
          </a:p>
          <a:p>
            <a:pPr lvl="1"/>
            <a:r>
              <a:rPr lang="en-US" dirty="0"/>
              <a:t>Personal protection </a:t>
            </a:r>
          </a:p>
        </p:txBody>
      </p:sp>
      <p:sp>
        <p:nvSpPr>
          <p:cNvPr id="2" name="Date Placeholder 1"/>
          <p:cNvSpPr>
            <a:spLocks noGrp="1"/>
          </p:cNvSpPr>
          <p:nvPr>
            <p:ph type="dt" sz="half" idx="2"/>
          </p:nvPr>
        </p:nvSpPr>
        <p:spPr/>
        <p:txBody>
          <a:bodyPr/>
          <a:lstStyle/>
          <a:p>
            <a:r>
              <a:rPr lang="en-US" smtClean="0"/>
              <a:t>Just-In-Time Training</a:t>
            </a:r>
            <a:endParaRPr lang="en-US" dirty="0"/>
          </a:p>
        </p:txBody>
      </p:sp>
      <p:sp>
        <p:nvSpPr>
          <p:cNvPr id="4" name="Footer Placeholder 4"/>
          <p:cNvSpPr>
            <a:spLocks noGrp="1"/>
          </p:cNvSpPr>
          <p:nvPr>
            <p:ph type="ftr" sz="quarter" idx="3"/>
          </p:nvPr>
        </p:nvSpPr>
        <p:spPr/>
        <p:txBody>
          <a:bodyPr/>
          <a:lstStyle/>
          <a:p>
            <a:pPr algn="r"/>
            <a:r>
              <a:rPr lang="en-US" smtClean="0"/>
              <a:t>Zoonoses Risk and Prevention</a:t>
            </a:r>
            <a:endParaRPr lang="en-US" dirty="0"/>
          </a:p>
        </p:txBody>
      </p:sp>
    </p:spTree>
    <p:extLst>
      <p:ext uri="{BB962C8B-B14F-4D97-AF65-F5344CB8AC3E}">
        <p14:creationId xmlns:p14="http://schemas.microsoft.com/office/powerpoint/2010/main" val="2346244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Biosecurity for Zoonotic Diseases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214948489"/>
              </p:ext>
            </p:extLst>
          </p:nvPr>
        </p:nvGraphicFramePr>
        <p:xfrm>
          <a:off x="457200" y="1600200"/>
          <a:ext cx="8229600" cy="4648200"/>
        </p:xfrm>
        <a:graphic>
          <a:graphicData uri="http://schemas.openxmlformats.org/drawingml/2006/table">
            <a:tbl>
              <a:tblPr firstRow="1" bandRow="1">
                <a:tableStyleId>{5C22544A-7EE6-4342-B048-85BDC9FD1C3A}</a:tableStyleId>
              </a:tblPr>
              <a:tblGrid>
                <a:gridCol w="2971800"/>
                <a:gridCol w="5257800"/>
              </a:tblGrid>
              <a:tr h="370840">
                <a:tc>
                  <a:txBody>
                    <a:bodyPr/>
                    <a:lstStyle/>
                    <a:p>
                      <a:r>
                        <a:rPr lang="en-US" sz="2500" dirty="0" smtClean="0"/>
                        <a:t>Route of Transmission</a:t>
                      </a:r>
                      <a:endParaRPr lang="en-US" sz="2500" dirty="0"/>
                    </a:p>
                  </a:txBody>
                  <a:tcPr/>
                </a:tc>
                <a:tc>
                  <a:txBody>
                    <a:bodyPr/>
                    <a:lstStyle/>
                    <a:p>
                      <a:r>
                        <a:rPr lang="en-US" sz="2500" dirty="0" smtClean="0"/>
                        <a:t>Possible Biosecurity</a:t>
                      </a:r>
                      <a:r>
                        <a:rPr lang="en-US" sz="2500" baseline="0" dirty="0" smtClean="0"/>
                        <a:t> Measures</a:t>
                      </a:r>
                      <a:endParaRPr lang="en-US" sz="2500" dirty="0"/>
                    </a:p>
                  </a:txBody>
                  <a:tcPr/>
                </a:tc>
              </a:tr>
              <a:tr h="370840">
                <a:tc>
                  <a:txBody>
                    <a:bodyPr/>
                    <a:lstStyle/>
                    <a:p>
                      <a:r>
                        <a:rPr lang="en-US" sz="2500" dirty="0" smtClean="0"/>
                        <a:t>Direct Contact</a:t>
                      </a:r>
                      <a:endParaRPr lang="en-US" sz="2500" dirty="0"/>
                    </a:p>
                  </a:txBody>
                  <a:tcPr/>
                </a:tc>
                <a:tc>
                  <a:txBody>
                    <a:bodyPr/>
                    <a:lstStyle/>
                    <a:p>
                      <a:r>
                        <a:rPr lang="en-US" sz="2500" dirty="0" smtClean="0"/>
                        <a:t>Limit contact with </a:t>
                      </a:r>
                      <a:r>
                        <a:rPr lang="en-US" sz="2500" baseline="0" dirty="0" smtClean="0"/>
                        <a:t>infected animals </a:t>
                      </a:r>
                    </a:p>
                    <a:p>
                      <a:r>
                        <a:rPr lang="en-US" sz="2500" baseline="0" dirty="0" smtClean="0"/>
                        <a:t>Hand washing </a:t>
                      </a:r>
                      <a:br>
                        <a:rPr lang="en-US" sz="2500" baseline="0" dirty="0" smtClean="0"/>
                      </a:br>
                      <a:r>
                        <a:rPr lang="en-US" sz="2500" baseline="0" dirty="0" smtClean="0"/>
                        <a:t>Personal protective equipment</a:t>
                      </a:r>
                      <a:endParaRPr lang="en-US" sz="2500" dirty="0"/>
                    </a:p>
                  </a:txBody>
                  <a:tcPr/>
                </a:tc>
              </a:tr>
              <a:tr h="370840">
                <a:tc>
                  <a:txBody>
                    <a:bodyPr/>
                    <a:lstStyle/>
                    <a:p>
                      <a:r>
                        <a:rPr lang="en-US" sz="2500" dirty="0" smtClean="0"/>
                        <a:t>Fomites </a:t>
                      </a:r>
                      <a:endParaRPr lang="en-US" sz="2500" dirty="0"/>
                    </a:p>
                  </a:txBody>
                  <a:tcPr/>
                </a:tc>
                <a:tc>
                  <a:txBody>
                    <a:bodyPr/>
                    <a:lstStyle/>
                    <a:p>
                      <a:r>
                        <a:rPr lang="en-US" sz="2500" dirty="0" smtClean="0"/>
                        <a:t>C</a:t>
                      </a:r>
                      <a:r>
                        <a:rPr lang="en-US" sz="2500" baseline="0" dirty="0" smtClean="0"/>
                        <a:t>leaning and disinfection procedures</a:t>
                      </a:r>
                    </a:p>
                    <a:p>
                      <a:r>
                        <a:rPr lang="en-US" sz="2500" baseline="0" dirty="0" smtClean="0"/>
                        <a:t>Hand washing</a:t>
                      </a:r>
                    </a:p>
                    <a:p>
                      <a:r>
                        <a:rPr lang="en-US" sz="2500" baseline="0" dirty="0" smtClean="0"/>
                        <a:t>Personal protective equipment</a:t>
                      </a:r>
                      <a:endParaRPr lang="en-US" sz="2500" dirty="0"/>
                    </a:p>
                  </a:txBody>
                  <a:tcPr/>
                </a:tc>
              </a:tr>
              <a:tr h="370840">
                <a:tc>
                  <a:txBody>
                    <a:bodyPr/>
                    <a:lstStyle/>
                    <a:p>
                      <a:r>
                        <a:rPr lang="en-US" sz="2500" dirty="0" smtClean="0"/>
                        <a:t>Aerosol</a:t>
                      </a:r>
                      <a:endParaRPr lang="en-US" sz="2500" dirty="0"/>
                    </a:p>
                  </a:txBody>
                  <a:tcPr/>
                </a:tc>
                <a:tc>
                  <a:txBody>
                    <a:bodyPr/>
                    <a:lstStyle/>
                    <a:p>
                      <a:r>
                        <a:rPr lang="en-US" sz="2500" dirty="0" smtClean="0"/>
                        <a:t>Personal protective equipment</a:t>
                      </a:r>
                      <a:endParaRPr lang="en-US" sz="2500" dirty="0"/>
                    </a:p>
                  </a:txBody>
                  <a:tcPr/>
                </a:tc>
              </a:tr>
              <a:tr h="370840">
                <a:tc>
                  <a:txBody>
                    <a:bodyPr/>
                    <a:lstStyle/>
                    <a:p>
                      <a:r>
                        <a:rPr lang="en-US" sz="2500" dirty="0" smtClean="0"/>
                        <a:t>Ingestion</a:t>
                      </a:r>
                      <a:endParaRPr lang="en-US" sz="2500" dirty="0"/>
                    </a:p>
                  </a:txBody>
                  <a:tcPr/>
                </a:tc>
                <a:tc>
                  <a:txBody>
                    <a:bodyPr/>
                    <a:lstStyle/>
                    <a:p>
                      <a:r>
                        <a:rPr lang="en-US" sz="2500" dirty="0" smtClean="0"/>
                        <a:t>Cleaning</a:t>
                      </a:r>
                      <a:r>
                        <a:rPr lang="en-US" sz="2500" baseline="0" dirty="0" smtClean="0"/>
                        <a:t> and disinfection procedures</a:t>
                      </a:r>
                      <a:endParaRPr lang="en-US" sz="2500" dirty="0"/>
                    </a:p>
                  </a:txBody>
                  <a:tcPr/>
                </a:tc>
              </a:tr>
              <a:tr h="370840">
                <a:tc>
                  <a:txBody>
                    <a:bodyPr/>
                    <a:lstStyle/>
                    <a:p>
                      <a:r>
                        <a:rPr lang="en-US" sz="2500" dirty="0" smtClean="0"/>
                        <a:t>Vectors (e.g., insects)</a:t>
                      </a:r>
                      <a:endParaRPr lang="en-US" sz="2500" dirty="0"/>
                    </a:p>
                  </a:txBody>
                  <a:tcPr/>
                </a:tc>
                <a:tc>
                  <a:txBody>
                    <a:bodyPr/>
                    <a:lstStyle/>
                    <a:p>
                      <a:r>
                        <a:rPr lang="en-US" sz="2500" dirty="0" smtClean="0"/>
                        <a:t>Pest management</a:t>
                      </a:r>
                      <a:r>
                        <a:rPr lang="en-US" sz="2500" baseline="0" dirty="0" smtClean="0"/>
                        <a:t> procedures</a:t>
                      </a:r>
                      <a:endParaRPr lang="en-US" sz="2500" dirty="0"/>
                    </a:p>
                  </a:txBody>
                  <a:tcPr/>
                </a:tc>
              </a:tr>
            </a:tbl>
          </a:graphicData>
        </a:graphic>
      </p:graphicFrame>
      <p:sp>
        <p:nvSpPr>
          <p:cNvPr id="5" name="Date Placeholder 4"/>
          <p:cNvSpPr>
            <a:spLocks noGrp="1"/>
          </p:cNvSpPr>
          <p:nvPr>
            <p:ph type="dt" sz="half" idx="2"/>
          </p:nvPr>
        </p:nvSpPr>
        <p:spPr/>
        <p:txBody>
          <a:bodyPr/>
          <a:lstStyle/>
          <a:p>
            <a:r>
              <a:rPr lang="en-US" smtClean="0"/>
              <a:t>Just-In-Time Training</a:t>
            </a:r>
            <a:endParaRPr lang="en-US" dirty="0"/>
          </a:p>
        </p:txBody>
      </p:sp>
      <p:sp>
        <p:nvSpPr>
          <p:cNvPr id="6" name="Footer Placeholder 5"/>
          <p:cNvSpPr>
            <a:spLocks noGrp="1"/>
          </p:cNvSpPr>
          <p:nvPr>
            <p:ph type="ftr" sz="quarter" idx="3"/>
          </p:nvPr>
        </p:nvSpPr>
        <p:spPr/>
        <p:txBody>
          <a:bodyPr/>
          <a:lstStyle/>
          <a:p>
            <a:pPr algn="r"/>
            <a:r>
              <a:rPr lang="en-US" smtClean="0"/>
              <a:t>Zoonoses Risk and Prevention</a:t>
            </a:r>
            <a:endParaRPr lang="en-US" dirty="0"/>
          </a:p>
        </p:txBody>
      </p:sp>
    </p:spTree>
    <p:extLst>
      <p:ext uri="{BB962C8B-B14F-4D97-AF65-F5344CB8AC3E}">
        <p14:creationId xmlns:p14="http://schemas.microsoft.com/office/powerpoint/2010/main" val="4227501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 Glenda Dvorak, DVM, MPH, DACVPM</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5"/>
          <p:cNvSpPr>
            <a:spLocks noGrp="1" noChangeArrowheads="1"/>
          </p:cNvSpPr>
          <p:nvPr>
            <p:ph type="title"/>
          </p:nvPr>
        </p:nvSpPr>
        <p:spPr/>
        <p:txBody>
          <a:bodyPr/>
          <a:lstStyle/>
          <a:p>
            <a:r>
              <a:rPr lang="en-US" dirty="0" smtClean="0"/>
              <a:t>Zoonotic Disease</a:t>
            </a:r>
          </a:p>
        </p:txBody>
      </p:sp>
      <p:sp>
        <p:nvSpPr>
          <p:cNvPr id="5124" name="Rectangle 6"/>
          <p:cNvSpPr>
            <a:spLocks noGrp="1" noChangeArrowheads="1"/>
          </p:cNvSpPr>
          <p:nvPr>
            <p:ph idx="1"/>
          </p:nvPr>
        </p:nvSpPr>
        <p:spPr/>
        <p:txBody>
          <a:bodyPr>
            <a:normAutofit/>
          </a:bodyPr>
          <a:lstStyle/>
          <a:p>
            <a:r>
              <a:rPr lang="en-US" dirty="0" smtClean="0"/>
              <a:t>Zoonosis</a:t>
            </a:r>
          </a:p>
          <a:p>
            <a:pPr lvl="1"/>
            <a:r>
              <a:rPr lang="en-US" dirty="0" smtClean="0"/>
              <a:t>Disease of animals </a:t>
            </a:r>
          </a:p>
          <a:p>
            <a:pPr lvl="1"/>
            <a:r>
              <a:rPr lang="en-US" dirty="0" smtClean="0"/>
              <a:t>Transmitted to humans</a:t>
            </a:r>
          </a:p>
          <a:p>
            <a:pPr lvl="1"/>
            <a:r>
              <a:rPr lang="en-US" dirty="0" smtClean="0"/>
              <a:t>Under natural conditions</a:t>
            </a:r>
          </a:p>
          <a:p>
            <a:r>
              <a:rPr lang="en-US" dirty="0"/>
              <a:t>Awareness of </a:t>
            </a:r>
            <a:r>
              <a:rPr lang="en-US" dirty="0" smtClean="0"/>
              <a:t>routes </a:t>
            </a:r>
            <a:r>
              <a:rPr lang="en-US" dirty="0"/>
              <a:t>of transmission </a:t>
            </a:r>
            <a:endParaRPr lang="en-US" dirty="0" smtClean="0"/>
          </a:p>
          <a:p>
            <a:pPr lvl="1"/>
            <a:r>
              <a:rPr lang="en-US" dirty="0" smtClean="0"/>
              <a:t>Develop </a:t>
            </a:r>
            <a:r>
              <a:rPr lang="en-US" dirty="0"/>
              <a:t>strategy </a:t>
            </a:r>
            <a:r>
              <a:rPr lang="en-US" dirty="0" smtClean="0"/>
              <a:t>to </a:t>
            </a:r>
            <a:r>
              <a:rPr lang="en-US" dirty="0"/>
              <a:t>minimize </a:t>
            </a:r>
            <a:r>
              <a:rPr lang="en-US" dirty="0" smtClean="0"/>
              <a:t>risk </a:t>
            </a:r>
            <a:endParaRPr lang="en-US" dirty="0"/>
          </a:p>
        </p:txBody>
      </p:sp>
      <p:sp>
        <p:nvSpPr>
          <p:cNvPr id="5" name="Date Placeholder 4"/>
          <p:cNvSpPr>
            <a:spLocks noGrp="1"/>
          </p:cNvSpPr>
          <p:nvPr>
            <p:ph type="dt" sz="half" idx="2"/>
          </p:nvPr>
        </p:nvSpPr>
        <p:spPr/>
        <p:txBody>
          <a:bodyPr/>
          <a:lstStyle/>
          <a:p>
            <a:r>
              <a:rPr lang="en-US" smtClean="0"/>
              <a:t>Just-In-Time Training</a:t>
            </a:r>
            <a:endParaRPr lang="en-US" dirty="0"/>
          </a:p>
        </p:txBody>
      </p:sp>
      <p:sp>
        <p:nvSpPr>
          <p:cNvPr id="10" name="Footer Placeholder 9"/>
          <p:cNvSpPr>
            <a:spLocks noGrp="1"/>
          </p:cNvSpPr>
          <p:nvPr>
            <p:ph type="ftr" sz="quarter" idx="3"/>
          </p:nvPr>
        </p:nvSpPr>
        <p:spPr/>
        <p:txBody>
          <a:bodyPr/>
          <a:lstStyle/>
          <a:p>
            <a:pPr algn="r"/>
            <a:r>
              <a:rPr lang="en-US" smtClean="0"/>
              <a:t>Zoonoses Risk and Prevention</a:t>
            </a:r>
            <a:endParaRPr lang="en-US" dirty="0"/>
          </a:p>
        </p:txBody>
      </p:sp>
      <p:sp>
        <p:nvSpPr>
          <p:cNvPr id="5125" name="Text Box 4"/>
          <p:cNvSpPr txBox="1">
            <a:spLocks noChangeArrowheads="1"/>
          </p:cNvSpPr>
          <p:nvPr/>
        </p:nvSpPr>
        <p:spPr bwMode="auto">
          <a:xfrm>
            <a:off x="2438400" y="6096000"/>
            <a:ext cx="43195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r" eaLnBrk="0" fontAlgn="base" hangingPunct="0">
              <a:spcBef>
                <a:spcPct val="0"/>
              </a:spcBef>
              <a:spcAft>
                <a:spcPct val="0"/>
              </a:spcAft>
              <a:defRPr>
                <a:solidFill>
                  <a:schemeClr val="tx1"/>
                </a:solidFill>
                <a:latin typeface="Arial" pitchFamily="34" charset="0"/>
              </a:defRPr>
            </a:lvl6pPr>
            <a:lvl7pPr marL="2971800" indent="-228600" algn="r" eaLnBrk="0" fontAlgn="base" hangingPunct="0">
              <a:spcBef>
                <a:spcPct val="0"/>
              </a:spcBef>
              <a:spcAft>
                <a:spcPct val="0"/>
              </a:spcAft>
              <a:defRPr>
                <a:solidFill>
                  <a:schemeClr val="tx1"/>
                </a:solidFill>
                <a:latin typeface="Arial" pitchFamily="34" charset="0"/>
              </a:defRPr>
            </a:lvl7pPr>
            <a:lvl8pPr marL="3429000" indent="-228600" algn="r" eaLnBrk="0" fontAlgn="base" hangingPunct="0">
              <a:spcBef>
                <a:spcPct val="0"/>
              </a:spcBef>
              <a:spcAft>
                <a:spcPct val="0"/>
              </a:spcAft>
              <a:defRPr>
                <a:solidFill>
                  <a:schemeClr val="tx1"/>
                </a:solidFill>
                <a:latin typeface="Arial" pitchFamily="34" charset="0"/>
              </a:defRPr>
            </a:lvl8pPr>
            <a:lvl9pPr marL="3886200" indent="-228600" algn="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200" dirty="0"/>
              <a:t>Dorland’s Illustrated Medical Dictionary, 28</a:t>
            </a:r>
            <a:r>
              <a:rPr lang="en-US" sz="1200" baseline="30000" dirty="0"/>
              <a:t>th</a:t>
            </a:r>
            <a:r>
              <a:rPr lang="en-US" sz="1200" dirty="0"/>
              <a:t> Edition</a:t>
            </a:r>
          </a:p>
        </p:txBody>
      </p:sp>
      <p:pic>
        <p:nvPicPr>
          <p:cNvPr id="15" name="Picture 8" descr="Driving herd of cattle to winter ranage near Paisley, 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28800"/>
            <a:ext cx="2819400" cy="188494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44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Disease Transmission</a:t>
            </a:r>
            <a:endParaRPr lang="en-US" dirty="0"/>
          </a:p>
        </p:txBody>
      </p:sp>
      <p:sp>
        <p:nvSpPr>
          <p:cNvPr id="3" name="Content Placeholder 2"/>
          <p:cNvSpPr>
            <a:spLocks noGrp="1"/>
          </p:cNvSpPr>
          <p:nvPr>
            <p:ph idx="1"/>
          </p:nvPr>
        </p:nvSpPr>
        <p:spPr/>
        <p:txBody>
          <a:bodyPr/>
          <a:lstStyle/>
          <a:p>
            <a:r>
              <a:rPr lang="en-US" dirty="0" smtClean="0"/>
              <a:t>Direct</a:t>
            </a:r>
          </a:p>
          <a:p>
            <a:pPr lvl="1"/>
            <a:r>
              <a:rPr lang="en-US" dirty="0" smtClean="0"/>
              <a:t>Contact</a:t>
            </a:r>
          </a:p>
          <a:p>
            <a:pPr lvl="1"/>
            <a:r>
              <a:rPr lang="en-US" dirty="0" smtClean="0"/>
              <a:t>Ingestion</a:t>
            </a:r>
          </a:p>
          <a:p>
            <a:pPr lvl="1"/>
            <a:r>
              <a:rPr lang="en-US" dirty="0" smtClean="0"/>
              <a:t>Aerosol</a:t>
            </a:r>
          </a:p>
          <a:p>
            <a:r>
              <a:rPr lang="en-US" dirty="0" smtClean="0"/>
              <a:t>Indirect</a:t>
            </a:r>
          </a:p>
          <a:p>
            <a:pPr lvl="1"/>
            <a:r>
              <a:rPr lang="en-US" dirty="0" smtClean="0"/>
              <a:t>Fomites</a:t>
            </a:r>
          </a:p>
          <a:p>
            <a:pPr lvl="2"/>
            <a:r>
              <a:rPr lang="en-US" dirty="0" smtClean="0"/>
              <a:t>Inanimate objects</a:t>
            </a:r>
          </a:p>
          <a:p>
            <a:pPr lvl="1"/>
            <a:r>
              <a:rPr lang="en-US" dirty="0" smtClean="0"/>
              <a:t>Vectors</a:t>
            </a:r>
          </a:p>
          <a:p>
            <a:pPr lvl="2"/>
            <a:r>
              <a:rPr lang="en-US" dirty="0" smtClean="0"/>
              <a:t>Living organism (e.g., insects)</a:t>
            </a:r>
            <a:endParaRPr lang="en-US" dirty="0"/>
          </a:p>
        </p:txBody>
      </p:sp>
      <p:sp>
        <p:nvSpPr>
          <p:cNvPr id="4" name="Date Placeholder 3"/>
          <p:cNvSpPr>
            <a:spLocks noGrp="1"/>
          </p:cNvSpPr>
          <p:nvPr>
            <p:ph type="dt" sz="half" idx="2"/>
          </p:nvPr>
        </p:nvSpPr>
        <p:spPr/>
        <p:txBody>
          <a:bodyPr/>
          <a:lstStyle/>
          <a:p>
            <a:r>
              <a:rPr lang="en-US" smtClean="0"/>
              <a:t>Just-In-Time Training</a:t>
            </a:r>
            <a:endParaRPr lang="en-US" dirty="0"/>
          </a:p>
        </p:txBody>
      </p:sp>
      <p:sp>
        <p:nvSpPr>
          <p:cNvPr id="5" name="Footer Placeholder 4"/>
          <p:cNvSpPr>
            <a:spLocks noGrp="1"/>
          </p:cNvSpPr>
          <p:nvPr>
            <p:ph type="ftr" sz="quarter" idx="3"/>
          </p:nvPr>
        </p:nvSpPr>
        <p:spPr/>
        <p:txBody>
          <a:bodyPr/>
          <a:lstStyle/>
          <a:p>
            <a:pPr algn="r"/>
            <a:r>
              <a:rPr lang="en-US" dirty="0" smtClean="0"/>
              <a:t>Zoonoses Risk and Prevention</a:t>
            </a:r>
            <a:endParaRPr lang="en-US"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0150" y="1647083"/>
            <a:ext cx="1614668" cy="13716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910873" y="1647083"/>
            <a:ext cx="1694800" cy="13716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5867400" y="4267200"/>
            <a:ext cx="1812036" cy="1371600"/>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5449077" y="3124200"/>
            <a:ext cx="2780523" cy="1034143"/>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34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
          <p:cNvSpPr>
            <a:spLocks noGrp="1" noChangeArrowheads="1"/>
          </p:cNvSpPr>
          <p:nvPr>
            <p:ph type="title"/>
          </p:nvPr>
        </p:nvSpPr>
        <p:spPr/>
        <p:txBody>
          <a:bodyPr/>
          <a:lstStyle/>
          <a:p>
            <a:r>
              <a:rPr lang="en-US" dirty="0" smtClean="0"/>
              <a:t>Direct Transmission</a:t>
            </a:r>
          </a:p>
        </p:txBody>
      </p:sp>
      <p:sp>
        <p:nvSpPr>
          <p:cNvPr id="6148" name="Rectangle 8"/>
          <p:cNvSpPr>
            <a:spLocks noGrp="1" noChangeArrowheads="1"/>
          </p:cNvSpPr>
          <p:nvPr>
            <p:ph sz="half" idx="1"/>
          </p:nvPr>
        </p:nvSpPr>
        <p:spPr/>
        <p:txBody>
          <a:bodyPr>
            <a:normAutofit/>
          </a:bodyPr>
          <a:lstStyle/>
          <a:p>
            <a:r>
              <a:rPr lang="en-US" dirty="0" smtClean="0"/>
              <a:t>Direct contact</a:t>
            </a:r>
          </a:p>
          <a:p>
            <a:pPr lvl="1"/>
            <a:r>
              <a:rPr lang="en-US" dirty="0" smtClean="0"/>
              <a:t>Body fluids</a:t>
            </a:r>
          </a:p>
          <a:p>
            <a:pPr lvl="2"/>
            <a:r>
              <a:rPr lang="en-US" dirty="0" smtClean="0"/>
              <a:t>Urine, feces</a:t>
            </a:r>
          </a:p>
          <a:p>
            <a:pPr lvl="2"/>
            <a:r>
              <a:rPr lang="en-US" dirty="0" smtClean="0"/>
              <a:t>Saliva, blood</a:t>
            </a:r>
          </a:p>
          <a:p>
            <a:pPr lvl="2"/>
            <a:r>
              <a:rPr lang="en-US" dirty="0" smtClean="0"/>
              <a:t>Milk</a:t>
            </a:r>
          </a:p>
          <a:p>
            <a:pPr lvl="1"/>
            <a:r>
              <a:rPr lang="en-US" dirty="0" smtClean="0"/>
              <a:t>Tissues</a:t>
            </a:r>
          </a:p>
          <a:p>
            <a:pPr lvl="2"/>
            <a:r>
              <a:rPr lang="en-US" dirty="0" smtClean="0"/>
              <a:t>Lesions</a:t>
            </a:r>
          </a:p>
          <a:p>
            <a:pPr lvl="2"/>
            <a:r>
              <a:rPr lang="en-US" dirty="0" smtClean="0"/>
              <a:t>Carcass</a:t>
            </a:r>
          </a:p>
          <a:p>
            <a:pPr lvl="2"/>
            <a:r>
              <a:rPr lang="en-US" dirty="0" smtClean="0"/>
              <a:t>Parturition</a:t>
            </a:r>
          </a:p>
        </p:txBody>
      </p:sp>
      <p:sp>
        <p:nvSpPr>
          <p:cNvPr id="6149" name="Rectangle 9"/>
          <p:cNvSpPr>
            <a:spLocks noGrp="1" noChangeArrowheads="1"/>
          </p:cNvSpPr>
          <p:nvPr>
            <p:ph sz="half" idx="2"/>
          </p:nvPr>
        </p:nvSpPr>
        <p:spPr/>
        <p:txBody>
          <a:bodyPr>
            <a:normAutofit fontScale="92500" lnSpcReduction="10000"/>
          </a:bodyPr>
          <a:lstStyle/>
          <a:p>
            <a:r>
              <a:rPr lang="en-US" dirty="0"/>
              <a:t>Aerosol</a:t>
            </a:r>
          </a:p>
          <a:p>
            <a:pPr lvl="1"/>
            <a:r>
              <a:rPr lang="en-US" dirty="0" smtClean="0"/>
              <a:t>Droplets spread through the air</a:t>
            </a:r>
          </a:p>
          <a:p>
            <a:pPr lvl="1"/>
            <a:r>
              <a:rPr lang="en-US" dirty="0" smtClean="0"/>
              <a:t>Close proximity</a:t>
            </a:r>
          </a:p>
          <a:p>
            <a:pPr lvl="2"/>
            <a:r>
              <a:rPr lang="en-US" dirty="0" smtClean="0"/>
              <a:t>Enclosed </a:t>
            </a:r>
            <a:r>
              <a:rPr lang="en-US" dirty="0"/>
              <a:t>barns</a:t>
            </a:r>
          </a:p>
          <a:p>
            <a:pPr lvl="2"/>
            <a:r>
              <a:rPr lang="en-US" dirty="0"/>
              <a:t>Coughing, </a:t>
            </a:r>
            <a:r>
              <a:rPr lang="en-US" dirty="0" smtClean="0"/>
              <a:t>sneezing</a:t>
            </a:r>
          </a:p>
          <a:p>
            <a:pPr lvl="2"/>
            <a:r>
              <a:rPr lang="en-US" dirty="0" smtClean="0"/>
              <a:t>Contaminated soil</a:t>
            </a:r>
            <a:endParaRPr lang="en-US" dirty="0"/>
          </a:p>
          <a:p>
            <a:r>
              <a:rPr lang="en-US" dirty="0" smtClean="0"/>
              <a:t>Ingestion</a:t>
            </a:r>
          </a:p>
          <a:p>
            <a:pPr lvl="1"/>
            <a:r>
              <a:rPr lang="en-US" dirty="0" smtClean="0"/>
              <a:t>Contaminated </a:t>
            </a:r>
            <a:br>
              <a:rPr lang="en-US" dirty="0" smtClean="0"/>
            </a:br>
            <a:r>
              <a:rPr lang="en-US" dirty="0" smtClean="0"/>
              <a:t>food or water</a:t>
            </a:r>
          </a:p>
          <a:p>
            <a:pPr lvl="1"/>
            <a:r>
              <a:rPr lang="en-US" dirty="0" smtClean="0"/>
              <a:t>Contaminated </a:t>
            </a:r>
            <a:r>
              <a:rPr lang="en-US" dirty="0"/>
              <a:t>meat from infected </a:t>
            </a:r>
            <a:r>
              <a:rPr lang="en-US" dirty="0" smtClean="0"/>
              <a:t>animal</a:t>
            </a:r>
            <a:endParaRPr lang="en-US" dirty="0"/>
          </a:p>
        </p:txBody>
      </p:sp>
      <p:sp>
        <p:nvSpPr>
          <p:cNvPr id="2" name="Date Placeholder 1"/>
          <p:cNvSpPr>
            <a:spLocks noGrp="1"/>
          </p:cNvSpPr>
          <p:nvPr>
            <p:ph type="dt" sz="half" idx="10"/>
          </p:nvPr>
        </p:nvSpPr>
        <p:spPr/>
        <p:txBody>
          <a:bodyPr/>
          <a:lstStyle/>
          <a:p>
            <a:r>
              <a:rPr lang="en-US" smtClean="0"/>
              <a:t>Just-In-Time Training</a:t>
            </a:r>
            <a:endParaRPr lang="en-US" dirty="0"/>
          </a:p>
        </p:txBody>
      </p:sp>
      <p:sp>
        <p:nvSpPr>
          <p:cNvPr id="8" name="Footer Placeholder 7"/>
          <p:cNvSpPr>
            <a:spLocks noGrp="1"/>
          </p:cNvSpPr>
          <p:nvPr>
            <p:ph type="ftr" sz="quarter" idx="3"/>
          </p:nvPr>
        </p:nvSpPr>
        <p:spPr/>
        <p:txBody>
          <a:bodyPr/>
          <a:lstStyle/>
          <a:p>
            <a:pPr algn="r"/>
            <a:r>
              <a:rPr lang="en-US" smtClean="0"/>
              <a:t>Zoonoses Risk and Prevention</a:t>
            </a:r>
            <a:endParaRPr lang="en-US" dirty="0"/>
          </a:p>
        </p:txBody>
      </p:sp>
    </p:spTree>
    <p:extLst>
      <p:ext uri="{BB962C8B-B14F-4D97-AF65-F5344CB8AC3E}">
        <p14:creationId xmlns:p14="http://schemas.microsoft.com/office/powerpoint/2010/main" val="3649291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7202" name="Rectangle 2"/>
          <p:cNvSpPr>
            <a:spLocks noGrp="1" noChangeArrowheads="1"/>
          </p:cNvSpPr>
          <p:nvPr>
            <p:ph type="title"/>
          </p:nvPr>
        </p:nvSpPr>
        <p:spPr/>
        <p:txBody>
          <a:bodyPr/>
          <a:lstStyle/>
          <a:p>
            <a:r>
              <a:rPr lang="en-US" smtClean="0"/>
              <a:t>Indirect Transmission</a:t>
            </a:r>
            <a:endParaRPr lang="en-US" dirty="0"/>
          </a:p>
        </p:txBody>
      </p:sp>
      <p:pic>
        <p:nvPicPr>
          <p:cNvPr id="947204" name="Picture 4" descr="Friske farm"/>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4876800" y="4412444"/>
            <a:ext cx="3704087" cy="1912156"/>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Date Placeholder 1"/>
          <p:cNvSpPr>
            <a:spLocks noGrp="1"/>
          </p:cNvSpPr>
          <p:nvPr>
            <p:ph type="dt" sz="half" idx="2"/>
          </p:nvPr>
        </p:nvSpPr>
        <p:spPr/>
        <p:txBody>
          <a:bodyPr/>
          <a:lstStyle/>
          <a:p>
            <a:r>
              <a:rPr lang="en-US" smtClean="0"/>
              <a:t>Just-In-Time Training</a:t>
            </a:r>
            <a:endParaRPr lang="en-US" dirty="0"/>
          </a:p>
        </p:txBody>
      </p:sp>
      <p:sp>
        <p:nvSpPr>
          <p:cNvPr id="5" name="Footer Placeholder 3"/>
          <p:cNvSpPr>
            <a:spLocks noGrp="1"/>
          </p:cNvSpPr>
          <p:nvPr>
            <p:ph type="ftr" sz="quarter" idx="3"/>
          </p:nvPr>
        </p:nvSpPr>
        <p:spPr/>
        <p:txBody>
          <a:bodyPr/>
          <a:lstStyle/>
          <a:p>
            <a:pPr algn="r"/>
            <a:r>
              <a:rPr lang="en-US" dirty="0" smtClean="0"/>
              <a:t>Zoonoses Risk and Prevention</a:t>
            </a:r>
            <a:endParaRPr lang="en-US" dirty="0"/>
          </a:p>
        </p:txBody>
      </p:sp>
      <p:sp>
        <p:nvSpPr>
          <p:cNvPr id="947203" name="Rectangle 3"/>
          <p:cNvSpPr>
            <a:spLocks noGrp="1" noChangeArrowheads="1"/>
          </p:cNvSpPr>
          <p:nvPr>
            <p:ph type="body" idx="4294967295"/>
          </p:nvPr>
        </p:nvSpPr>
        <p:spPr>
          <a:xfrm>
            <a:off x="0" y="1600200"/>
            <a:ext cx="8229600" cy="4648200"/>
          </a:xfrm>
        </p:spPr>
        <p:txBody>
          <a:bodyPr>
            <a:normAutofit fontScale="77500" lnSpcReduction="20000"/>
          </a:bodyPr>
          <a:lstStyle/>
          <a:p>
            <a:r>
              <a:rPr lang="en-US" dirty="0" smtClean="0"/>
              <a:t>Fomites</a:t>
            </a:r>
          </a:p>
          <a:p>
            <a:pPr lvl="1"/>
            <a:r>
              <a:rPr lang="en-US" dirty="0" smtClean="0"/>
              <a:t>Contaminated </a:t>
            </a:r>
            <a:br>
              <a:rPr lang="en-US" dirty="0" smtClean="0"/>
            </a:br>
            <a:r>
              <a:rPr lang="en-US" dirty="0" smtClean="0"/>
              <a:t>inanimate object</a:t>
            </a:r>
          </a:p>
          <a:p>
            <a:pPr lvl="1"/>
            <a:r>
              <a:rPr lang="en-US" dirty="0" smtClean="0"/>
              <a:t>Buckets, shovels</a:t>
            </a:r>
          </a:p>
          <a:p>
            <a:pPr lvl="1"/>
            <a:r>
              <a:rPr lang="en-US" dirty="0" smtClean="0"/>
              <a:t>Vehicles, clothing</a:t>
            </a:r>
          </a:p>
          <a:p>
            <a:r>
              <a:rPr lang="en-US" dirty="0" smtClean="0"/>
              <a:t>Vector</a:t>
            </a:r>
          </a:p>
          <a:p>
            <a:pPr lvl="1"/>
            <a:r>
              <a:rPr lang="en-US" dirty="0" smtClean="0"/>
              <a:t>Living organism</a:t>
            </a:r>
            <a:br>
              <a:rPr lang="en-US" dirty="0" smtClean="0"/>
            </a:br>
            <a:r>
              <a:rPr lang="en-US" dirty="0" smtClean="0"/>
              <a:t>transfers disease </a:t>
            </a:r>
            <a:br>
              <a:rPr lang="en-US" dirty="0" smtClean="0"/>
            </a:br>
            <a:r>
              <a:rPr lang="en-US" dirty="0" smtClean="0"/>
              <a:t>between animals</a:t>
            </a:r>
          </a:p>
          <a:p>
            <a:pPr lvl="1"/>
            <a:r>
              <a:rPr lang="en-US" dirty="0" smtClean="0"/>
              <a:t>Mosquitoes, ticks, </a:t>
            </a:r>
            <a:br>
              <a:rPr lang="en-US" dirty="0" smtClean="0"/>
            </a:br>
            <a:r>
              <a:rPr lang="en-US" dirty="0" smtClean="0"/>
              <a:t>biting midges, flies</a:t>
            </a:r>
          </a:p>
          <a:p>
            <a:r>
              <a:rPr lang="en-US" dirty="0" smtClean="0"/>
              <a:t>Environment</a:t>
            </a:r>
          </a:p>
          <a:p>
            <a:pPr lvl="1"/>
            <a:r>
              <a:rPr lang="en-US" dirty="0" smtClean="0"/>
              <a:t>Soil</a:t>
            </a:r>
          </a:p>
          <a:p>
            <a:pPr lvl="1"/>
            <a:r>
              <a:rPr lang="en-US" dirty="0" smtClean="0"/>
              <a:t>Organic material</a:t>
            </a:r>
          </a:p>
          <a:p>
            <a:pPr lvl="1"/>
            <a:endParaRPr lang="en-US" dirty="0"/>
          </a:p>
        </p:txBody>
      </p:sp>
      <p:pic>
        <p:nvPicPr>
          <p:cNvPr id="7" name="Picture 7" descr="TruckTrail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676400"/>
            <a:ext cx="3992261" cy="1205995"/>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2" name="Picture 10" descr="This 2005 photograph depicts a female Aedes aegypti mosquito, which is the primary vector for the spread of Dengue fever. The virus that causes Dengue is maintained in the mosquito’s life cycle, and involves humans, to whom the virus is transmitted when bitten. The female mosquito pictured here, was shown as she was obtaining a blood meal by inserting the feeding stylet through the skin, and into a blood vessel. Blood can be seen being drawn up through the stylet, and into the mosquito’s mouth."/>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3007864"/>
            <a:ext cx="1936745" cy="128016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3" name="Picture 4" descr="ixodes scapularis adult deer tic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a:xfrm>
            <a:off x="7162800" y="2987040"/>
            <a:ext cx="1057909" cy="128016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extLst>
      <p:ext uri="{BB962C8B-B14F-4D97-AF65-F5344CB8AC3E}">
        <p14:creationId xmlns:p14="http://schemas.microsoft.com/office/powerpoint/2010/main" val="263332773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dirty="0" smtClean="0"/>
              <a:t>Points to Remember</a:t>
            </a:r>
            <a:endParaRPr lang="en-US" dirty="0"/>
          </a:p>
        </p:txBody>
      </p:sp>
      <p:sp>
        <p:nvSpPr>
          <p:cNvPr id="516099" name="Rectangle 3"/>
          <p:cNvSpPr>
            <a:spLocks noGrp="1" noChangeArrowheads="1"/>
          </p:cNvSpPr>
          <p:nvPr>
            <p:ph idx="1"/>
          </p:nvPr>
        </p:nvSpPr>
        <p:spPr/>
        <p:txBody>
          <a:bodyPr>
            <a:normAutofit/>
          </a:bodyPr>
          <a:lstStyle/>
          <a:p>
            <a:r>
              <a:rPr lang="en-US" dirty="0" smtClean="0"/>
              <a:t>Animals may not exhibit </a:t>
            </a:r>
            <a:br>
              <a:rPr lang="en-US" dirty="0" smtClean="0"/>
            </a:br>
            <a:r>
              <a:rPr lang="en-US" dirty="0" smtClean="0"/>
              <a:t>obvious signs of disease</a:t>
            </a:r>
          </a:p>
          <a:p>
            <a:pPr lvl="1"/>
            <a:r>
              <a:rPr lang="en-US" dirty="0"/>
              <a:t>Reservoir</a:t>
            </a:r>
          </a:p>
          <a:p>
            <a:pPr lvl="2"/>
            <a:r>
              <a:rPr lang="en-US" dirty="0"/>
              <a:t>Harbors pathogen </a:t>
            </a:r>
            <a:r>
              <a:rPr lang="en-US" dirty="0" smtClean="0"/>
              <a:t/>
            </a:r>
            <a:br>
              <a:rPr lang="en-US" dirty="0" smtClean="0"/>
            </a:br>
            <a:r>
              <a:rPr lang="en-US" dirty="0" smtClean="0"/>
              <a:t>without </a:t>
            </a:r>
            <a:r>
              <a:rPr lang="en-US" dirty="0"/>
              <a:t>illness</a:t>
            </a:r>
          </a:p>
          <a:p>
            <a:pPr lvl="2"/>
            <a:r>
              <a:rPr lang="en-US" dirty="0"/>
              <a:t>Can be source of </a:t>
            </a:r>
            <a:r>
              <a:rPr lang="en-US" dirty="0" smtClean="0"/>
              <a:t/>
            </a:r>
            <a:br>
              <a:rPr lang="en-US" dirty="0" smtClean="0"/>
            </a:br>
            <a:r>
              <a:rPr lang="en-US" dirty="0" smtClean="0"/>
              <a:t>infection </a:t>
            </a:r>
            <a:r>
              <a:rPr lang="en-US" dirty="0"/>
              <a:t>for </a:t>
            </a:r>
            <a:r>
              <a:rPr lang="en-US" dirty="0" smtClean="0"/>
              <a:t>others</a:t>
            </a:r>
          </a:p>
          <a:p>
            <a:r>
              <a:rPr lang="en-US" dirty="0"/>
              <a:t>Not all pathogens </a:t>
            </a:r>
            <a:r>
              <a:rPr lang="en-US" dirty="0" smtClean="0"/>
              <a:t>spread</a:t>
            </a:r>
            <a:br>
              <a:rPr lang="en-US" dirty="0" smtClean="0"/>
            </a:br>
            <a:r>
              <a:rPr lang="en-US" dirty="0" smtClean="0"/>
              <a:t>by </a:t>
            </a:r>
            <a:r>
              <a:rPr lang="en-US" dirty="0"/>
              <a:t>all routes of </a:t>
            </a:r>
            <a:r>
              <a:rPr lang="en-US" dirty="0" smtClean="0"/>
              <a:t>transmission</a:t>
            </a:r>
            <a:endParaRPr lang="en-US" dirty="0"/>
          </a:p>
        </p:txBody>
      </p:sp>
      <p:sp>
        <p:nvSpPr>
          <p:cNvPr id="8" name="Date Placeholder 7"/>
          <p:cNvSpPr>
            <a:spLocks noGrp="1"/>
          </p:cNvSpPr>
          <p:nvPr>
            <p:ph type="dt" sz="half" idx="2"/>
          </p:nvPr>
        </p:nvSpPr>
        <p:spPr/>
        <p:txBody>
          <a:bodyPr/>
          <a:lstStyle/>
          <a:p>
            <a:r>
              <a:rPr lang="en-US" smtClean="0"/>
              <a:t>Just-In-Time Training</a:t>
            </a:r>
            <a:endParaRPr lang="en-US" dirty="0"/>
          </a:p>
        </p:txBody>
      </p:sp>
      <p:sp>
        <p:nvSpPr>
          <p:cNvPr id="5" name="Footer Placeholder 5"/>
          <p:cNvSpPr>
            <a:spLocks noGrp="1"/>
          </p:cNvSpPr>
          <p:nvPr>
            <p:ph type="ftr" sz="quarter" idx="3"/>
          </p:nvPr>
        </p:nvSpPr>
        <p:spPr/>
        <p:txBody>
          <a:bodyPr/>
          <a:lstStyle/>
          <a:p>
            <a:pPr algn="r"/>
            <a:r>
              <a:rPr lang="en-US" dirty="0" smtClean="0"/>
              <a:t>Zoonoses Risk and Prevention</a:t>
            </a:r>
            <a:endParaRPr lang="en-US" dirty="0"/>
          </a:p>
        </p:txBody>
      </p:sp>
      <p:pic>
        <p:nvPicPr>
          <p:cNvPr id="11" name="Picture 4" descr="calf close-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248400" y="1676400"/>
            <a:ext cx="2427287" cy="37084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848135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normAutofit/>
          </a:bodyPr>
          <a:lstStyle/>
          <a:p>
            <a:r>
              <a:rPr lang="en-US" dirty="0" smtClean="0"/>
              <a:t>Example Zoonoses</a:t>
            </a:r>
            <a:endParaRPr lang="en-US" dirty="0"/>
          </a:p>
        </p:txBody>
      </p:sp>
      <p:sp>
        <p:nvSpPr>
          <p:cNvPr id="576515" name="Rectangle 3"/>
          <p:cNvSpPr>
            <a:spLocks noGrp="1" noChangeArrowheads="1"/>
          </p:cNvSpPr>
          <p:nvPr>
            <p:ph sz="half" idx="1"/>
          </p:nvPr>
        </p:nvSpPr>
        <p:spPr/>
        <p:txBody>
          <a:bodyPr/>
          <a:lstStyle/>
          <a:p>
            <a:r>
              <a:rPr lang="en-US" dirty="0" smtClean="0"/>
              <a:t>Anthrax</a:t>
            </a:r>
          </a:p>
          <a:p>
            <a:r>
              <a:rPr lang="en-US" dirty="0" smtClean="0"/>
              <a:t>Avian influenza </a:t>
            </a:r>
          </a:p>
          <a:p>
            <a:r>
              <a:rPr lang="en-US" dirty="0" smtClean="0"/>
              <a:t>Brucellosis</a:t>
            </a:r>
          </a:p>
          <a:p>
            <a:r>
              <a:rPr lang="en-US" dirty="0" smtClean="0"/>
              <a:t>Cryptosporidiosis</a:t>
            </a:r>
          </a:p>
          <a:p>
            <a:r>
              <a:rPr lang="en-US" i="1" dirty="0" smtClean="0"/>
              <a:t>E. coli </a:t>
            </a:r>
          </a:p>
          <a:p>
            <a:r>
              <a:rPr lang="en-US" dirty="0" smtClean="0"/>
              <a:t>Leptospirosis</a:t>
            </a:r>
            <a:endParaRPr lang="en-US" dirty="0"/>
          </a:p>
        </p:txBody>
      </p:sp>
      <p:sp>
        <p:nvSpPr>
          <p:cNvPr id="576517" name="Rectangle 5"/>
          <p:cNvSpPr>
            <a:spLocks noGrp="1" noChangeArrowheads="1"/>
          </p:cNvSpPr>
          <p:nvPr>
            <p:ph sz="half" idx="2"/>
          </p:nvPr>
        </p:nvSpPr>
        <p:spPr/>
        <p:txBody>
          <a:bodyPr/>
          <a:lstStyle/>
          <a:p>
            <a:r>
              <a:rPr lang="en-US" dirty="0" smtClean="0"/>
              <a:t>Q Fever </a:t>
            </a:r>
          </a:p>
          <a:p>
            <a:r>
              <a:rPr lang="en-US" dirty="0" smtClean="0"/>
              <a:t>Rabies</a:t>
            </a:r>
          </a:p>
          <a:p>
            <a:r>
              <a:rPr lang="en-US" dirty="0" smtClean="0"/>
              <a:t>Ringworm </a:t>
            </a:r>
          </a:p>
          <a:p>
            <a:r>
              <a:rPr lang="en-US" dirty="0" smtClean="0"/>
              <a:t>Salmonellosis </a:t>
            </a:r>
          </a:p>
          <a:p>
            <a:r>
              <a:rPr lang="en-US" dirty="0" smtClean="0"/>
              <a:t>Tuberculosis </a:t>
            </a:r>
          </a:p>
          <a:p>
            <a:r>
              <a:rPr lang="en-US" dirty="0" smtClean="0"/>
              <a:t>Vesicular stomatitis</a:t>
            </a:r>
            <a:endParaRPr lang="en-US" dirty="0"/>
          </a:p>
        </p:txBody>
      </p:sp>
      <p:sp>
        <p:nvSpPr>
          <p:cNvPr id="2" name="Date Placeholder 1"/>
          <p:cNvSpPr>
            <a:spLocks noGrp="1"/>
          </p:cNvSpPr>
          <p:nvPr>
            <p:ph type="dt" sz="half" idx="10"/>
          </p:nvPr>
        </p:nvSpPr>
        <p:spPr/>
        <p:txBody>
          <a:bodyPr/>
          <a:lstStyle/>
          <a:p>
            <a:r>
              <a:rPr lang="en-US" smtClean="0"/>
              <a:t>Just-In-Time Training</a:t>
            </a:r>
            <a:endParaRPr lang="en-US" dirty="0"/>
          </a:p>
        </p:txBody>
      </p:sp>
      <p:sp>
        <p:nvSpPr>
          <p:cNvPr id="5" name="Footer Placeholder 5"/>
          <p:cNvSpPr>
            <a:spLocks noGrp="1"/>
          </p:cNvSpPr>
          <p:nvPr>
            <p:ph type="ftr" sz="quarter" idx="3"/>
          </p:nvPr>
        </p:nvSpPr>
        <p:spPr/>
        <p:txBody>
          <a:bodyPr/>
          <a:lstStyle/>
          <a:p>
            <a:pPr algn="r"/>
            <a:r>
              <a:rPr lang="en-US" dirty="0" smtClean="0"/>
              <a:t>Zoonoses Risk and Prevention</a:t>
            </a:r>
            <a:endParaRPr lang="en-US" dirty="0"/>
          </a:p>
        </p:txBody>
      </p:sp>
    </p:spTree>
    <p:extLst>
      <p:ext uri="{BB962C8B-B14F-4D97-AF65-F5344CB8AC3E}">
        <p14:creationId xmlns:p14="http://schemas.microsoft.com/office/powerpoint/2010/main" val="20633233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Preventing exposure</a:t>
            </a:r>
            <a:endParaRPr lang="en-US" dirty="0"/>
          </a:p>
        </p:txBody>
      </p:sp>
      <p:sp>
        <p:nvSpPr>
          <p:cNvPr id="7" name="Text Placeholder 6"/>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Just-In-Time Training</a:t>
            </a:r>
            <a:endParaRPr lang="en-US" dirty="0"/>
          </a:p>
        </p:txBody>
      </p:sp>
      <p:sp>
        <p:nvSpPr>
          <p:cNvPr id="5" name="Footer Placeholder 4"/>
          <p:cNvSpPr>
            <a:spLocks noGrp="1"/>
          </p:cNvSpPr>
          <p:nvPr>
            <p:ph type="ftr" sz="quarter" idx="3"/>
          </p:nvPr>
        </p:nvSpPr>
        <p:spPr/>
        <p:txBody>
          <a:bodyPr/>
          <a:lstStyle/>
          <a:p>
            <a:pPr algn="r"/>
            <a:r>
              <a:rPr lang="en-US" smtClean="0"/>
              <a:t>Zoonoses Risk and Prevention</a:t>
            </a:r>
            <a:endParaRPr lang="en-US" dirty="0"/>
          </a:p>
        </p:txBody>
      </p:sp>
    </p:spTree>
    <p:extLst>
      <p:ext uri="{BB962C8B-B14F-4D97-AF65-F5344CB8AC3E}">
        <p14:creationId xmlns:p14="http://schemas.microsoft.com/office/powerpoint/2010/main" val="257571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Zoonoses Prevention</a:t>
            </a:r>
            <a:endParaRPr lang="en-US" dirty="0"/>
          </a:p>
        </p:txBody>
      </p:sp>
      <p:sp>
        <p:nvSpPr>
          <p:cNvPr id="7" name="Content Placeholder 6"/>
          <p:cNvSpPr>
            <a:spLocks noGrp="1"/>
          </p:cNvSpPr>
          <p:nvPr>
            <p:ph idx="1"/>
          </p:nvPr>
        </p:nvSpPr>
        <p:spPr/>
        <p:txBody>
          <a:bodyPr>
            <a:normAutofit/>
          </a:bodyPr>
          <a:lstStyle/>
          <a:p>
            <a:r>
              <a:rPr lang="en-US" dirty="0" smtClean="0"/>
              <a:t>Hand washing</a:t>
            </a:r>
          </a:p>
          <a:p>
            <a:pPr lvl="1"/>
            <a:r>
              <a:rPr lang="en-US" dirty="0" smtClean="0"/>
              <a:t>After </a:t>
            </a:r>
            <a:r>
              <a:rPr lang="en-US" dirty="0"/>
              <a:t>animal </a:t>
            </a:r>
            <a:r>
              <a:rPr lang="en-US" dirty="0" smtClean="0"/>
              <a:t>contact</a:t>
            </a:r>
          </a:p>
          <a:p>
            <a:pPr lvl="1"/>
            <a:r>
              <a:rPr lang="en-US" dirty="0" smtClean="0"/>
              <a:t>Before </a:t>
            </a:r>
            <a:r>
              <a:rPr lang="en-US" dirty="0"/>
              <a:t>eating, </a:t>
            </a:r>
            <a:r>
              <a:rPr lang="en-US" dirty="0" smtClean="0"/>
              <a:t>drinking</a:t>
            </a:r>
          </a:p>
          <a:p>
            <a:r>
              <a:rPr lang="en-US" dirty="0"/>
              <a:t>Limit contact </a:t>
            </a:r>
            <a:r>
              <a:rPr lang="en-US" dirty="0" smtClean="0"/>
              <a:t/>
            </a:r>
            <a:br>
              <a:rPr lang="en-US" dirty="0" smtClean="0"/>
            </a:br>
            <a:r>
              <a:rPr lang="en-US" dirty="0" smtClean="0"/>
              <a:t>with animals</a:t>
            </a:r>
          </a:p>
          <a:p>
            <a:r>
              <a:rPr lang="en-US" dirty="0" smtClean="0"/>
              <a:t>No food or drink in</a:t>
            </a:r>
            <a:br>
              <a:rPr lang="en-US" dirty="0" smtClean="0"/>
            </a:br>
            <a:r>
              <a:rPr lang="en-US" dirty="0" smtClean="0"/>
              <a:t>animal areas</a:t>
            </a:r>
            <a:endParaRPr lang="en-US" dirty="0"/>
          </a:p>
        </p:txBody>
      </p:sp>
      <p:sp>
        <p:nvSpPr>
          <p:cNvPr id="4" name="Date Placeholder 3"/>
          <p:cNvSpPr>
            <a:spLocks noGrp="1"/>
          </p:cNvSpPr>
          <p:nvPr>
            <p:ph type="dt" sz="half" idx="2"/>
          </p:nvPr>
        </p:nvSpPr>
        <p:spPr/>
        <p:txBody>
          <a:bodyPr/>
          <a:lstStyle/>
          <a:p>
            <a:r>
              <a:rPr lang="en-US" smtClean="0"/>
              <a:t>Just-In-Time Training</a:t>
            </a:r>
            <a:endParaRPr lang="en-US" dirty="0"/>
          </a:p>
        </p:txBody>
      </p:sp>
      <p:sp>
        <p:nvSpPr>
          <p:cNvPr id="5" name="Footer Placeholder 4"/>
          <p:cNvSpPr>
            <a:spLocks noGrp="1"/>
          </p:cNvSpPr>
          <p:nvPr>
            <p:ph type="ftr" sz="quarter" idx="3"/>
          </p:nvPr>
        </p:nvSpPr>
        <p:spPr/>
        <p:txBody>
          <a:bodyPr/>
          <a:lstStyle/>
          <a:p>
            <a:pPr algn="r"/>
            <a:r>
              <a:rPr lang="en-US" smtClean="0"/>
              <a:t>Zoonoses Risk and Prevention</a:t>
            </a:r>
            <a:endParaRPr lang="en-US" dirty="0"/>
          </a:p>
        </p:txBody>
      </p:sp>
      <p:pic>
        <p:nvPicPr>
          <p:cNvPr id="1026" name="Picture 2" descr="H:\CFSPH\Communal Files\Photo Library\Biosecurity - PPE photos\Hand washing\HandWashing_DaniAusen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4100" y="1524000"/>
            <a:ext cx="2628900" cy="17526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1" name="Picture 5" descr="100_1407"/>
          <p:cNvPicPr>
            <a:picLocks noChangeAspect="1" noChangeArrowheads="1"/>
          </p:cNvPicPr>
          <p:nvPr/>
        </p:nvPicPr>
        <p:blipFill>
          <a:blip r:embed="rId4">
            <a:extLst>
              <a:ext uri="{28A0092B-C50C-407E-A947-70E740481C1C}">
                <a14:useLocalDpi xmlns:a14="http://schemas.microsoft.com/office/drawing/2010/main" val="0"/>
              </a:ext>
            </a:extLst>
          </a:blip>
          <a:srcRect l="18468" r="7687"/>
          <a:stretch>
            <a:fillRect/>
          </a:stretch>
        </p:blipFill>
        <p:spPr bwMode="auto">
          <a:xfrm>
            <a:off x="6000750" y="3352800"/>
            <a:ext cx="2762250" cy="2805478"/>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917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6363</TotalTime>
  <Words>2064</Words>
  <Application>Microsoft Office PowerPoint</Application>
  <PresentationFormat>On-screen Show (4:3)</PresentationFormat>
  <Paragraphs>184</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Just In Time 2014</vt:lpstr>
      <vt:lpstr>Health and Safety</vt:lpstr>
      <vt:lpstr>Zoonotic Disease</vt:lpstr>
      <vt:lpstr>Disease Transmission</vt:lpstr>
      <vt:lpstr>Direct Transmission</vt:lpstr>
      <vt:lpstr>Indirect Transmission</vt:lpstr>
      <vt:lpstr>Points to Remember</vt:lpstr>
      <vt:lpstr>Example Zoonoses</vt:lpstr>
      <vt:lpstr>Preventing exposure</vt:lpstr>
      <vt:lpstr>Zoonoses Prevention</vt:lpstr>
      <vt:lpstr>Personal Protective Equipment </vt:lpstr>
      <vt:lpstr>Cleaning and Disinfection</vt:lpstr>
      <vt:lpstr>Aerosol</vt:lpstr>
      <vt:lpstr>Vector Control</vt:lpstr>
      <vt:lpstr>Biosecurity for Zoonotic Diseases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Safety: Zoonoses Risk and Prevention</dc:title>
  <dc:subject>Just In Time Training Resources</dc:subject>
  <dc:creator>Glenda Dvorak, DVM, MPH, DACVPM</dc:creator>
  <dc:description>Developed June 2010
Reviewed by: JPMogan, DVM, L Cole, DVM,</dc:description>
  <cp:lastModifiedBy>Glenda Dvorak</cp:lastModifiedBy>
  <cp:revision>404</cp:revision>
  <cp:lastPrinted>2012-07-01T16:36:38Z</cp:lastPrinted>
  <dcterms:created xsi:type="dcterms:W3CDTF">2010-02-26T02:19:00Z</dcterms:created>
  <dcterms:modified xsi:type="dcterms:W3CDTF">2014-07-07T20:41:21Z</dcterms:modified>
  <cp:category>MSP Just-In-Time Training</cp:category>
</cp:coreProperties>
</file>