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7"/>
  </p:notesMasterIdLst>
  <p:handoutMasterIdLst>
    <p:handoutMasterId r:id="rId18"/>
  </p:handoutMasterIdLst>
  <p:sldIdLst>
    <p:sldId id="348" r:id="rId2"/>
    <p:sldId id="370" r:id="rId3"/>
    <p:sldId id="366" r:id="rId4"/>
    <p:sldId id="349" r:id="rId5"/>
    <p:sldId id="372" r:id="rId6"/>
    <p:sldId id="368" r:id="rId7"/>
    <p:sldId id="350" r:id="rId8"/>
    <p:sldId id="369" r:id="rId9"/>
    <p:sldId id="371" r:id="rId10"/>
    <p:sldId id="353" r:id="rId11"/>
    <p:sldId id="363" r:id="rId12"/>
    <p:sldId id="355" r:id="rId13"/>
    <p:sldId id="356" r:id="rId14"/>
    <p:sldId id="347" r:id="rId15"/>
    <p:sldId id="318"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3195" autoAdjust="0"/>
  </p:normalViewPr>
  <p:slideViewPr>
    <p:cSldViewPr>
      <p:cViewPr varScale="1">
        <p:scale>
          <a:sx n="48" d="100"/>
          <a:sy n="48" d="100"/>
        </p:scale>
        <p:origin x="-12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290" y="-72"/>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2" y="130926"/>
            <a:ext cx="3169920" cy="480060"/>
          </a:xfrm>
          <a:prstGeom prst="rect">
            <a:avLst/>
          </a:prstGeom>
        </p:spPr>
        <p:txBody>
          <a:bodyPr vert="horz" lIns="99465" tIns="49732" rIns="99465" bIns="49732"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65" tIns="49732" rIns="99465" bIns="49732" rtlCol="0"/>
          <a:lstStyle>
            <a:lvl1pPr algn="r">
              <a:defRPr sz="1300"/>
            </a:lvl1pPr>
          </a:lstStyle>
          <a:p>
            <a:r>
              <a:rPr lang="en-US" sz="1000" dirty="0"/>
              <a:t>Health and Safety: Responder Security</a:t>
            </a:r>
          </a:p>
        </p:txBody>
      </p:sp>
      <p:sp>
        <p:nvSpPr>
          <p:cNvPr id="4" name="Footer Placeholder 3"/>
          <p:cNvSpPr>
            <a:spLocks noGrp="1"/>
          </p:cNvSpPr>
          <p:nvPr>
            <p:ph type="ftr" sz="quarter" idx="2"/>
          </p:nvPr>
        </p:nvSpPr>
        <p:spPr>
          <a:xfrm>
            <a:off x="243842" y="8990215"/>
            <a:ext cx="3169920" cy="480060"/>
          </a:xfrm>
          <a:prstGeom prst="rect">
            <a:avLst/>
          </a:prstGeom>
        </p:spPr>
        <p:txBody>
          <a:bodyPr vert="horz" lIns="99465" tIns="49732" rIns="99465" bIns="49732" rtlCol="0" anchor="b"/>
          <a:lstStyle>
            <a:lvl1pPr algn="l">
              <a:defRPr sz="1300"/>
            </a:lvl1pPr>
          </a:lstStyle>
          <a:p>
            <a:r>
              <a:rPr lang="en-US" sz="1000" dirty="0"/>
              <a:t>Multi-State Partnership for Security in Agriculture; </a:t>
            </a:r>
            <a:r>
              <a:rPr lang="en-US" sz="1000" dirty="0" smtClean="0"/>
              <a:t/>
            </a:r>
            <a:br>
              <a:rPr lang="en-US" sz="1000" dirty="0" smtClean="0"/>
            </a:br>
            <a:r>
              <a:rPr lang="en-US" sz="1000" dirty="0" smtClean="0"/>
              <a:t>Center </a:t>
            </a:r>
            <a:r>
              <a:rPr lang="en-US" sz="1000" dirty="0"/>
              <a:t>for Food Security and Public Health</a:t>
            </a:r>
          </a:p>
        </p:txBody>
      </p:sp>
      <p:sp>
        <p:nvSpPr>
          <p:cNvPr id="5" name="Slide Number Placeholder 4"/>
          <p:cNvSpPr>
            <a:spLocks noGrp="1"/>
          </p:cNvSpPr>
          <p:nvPr>
            <p:ph type="sldNum" sz="quarter" idx="3"/>
          </p:nvPr>
        </p:nvSpPr>
        <p:spPr>
          <a:xfrm>
            <a:off x="3982722" y="8990215"/>
            <a:ext cx="3169920" cy="480060"/>
          </a:xfrm>
          <a:prstGeom prst="rect">
            <a:avLst/>
          </a:prstGeom>
        </p:spPr>
        <p:txBody>
          <a:bodyPr vert="horz" lIns="99465" tIns="49732" rIns="99465" bIns="49732" rtlCol="0" anchor="b"/>
          <a:lstStyle>
            <a:lvl1pPr algn="r">
              <a:defRPr sz="1300"/>
            </a:lvl1pPr>
          </a:lstStyle>
          <a:p>
            <a:r>
              <a:rPr lang="en-US" sz="1000" dirty="0"/>
              <a:t>December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169920" cy="480060"/>
          </a:xfrm>
          <a:prstGeom prst="rect">
            <a:avLst/>
          </a:prstGeom>
        </p:spPr>
        <p:txBody>
          <a:bodyPr vert="horz" lIns="99465" tIns="49732" rIns="99465" bIns="49732"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65" tIns="49732" rIns="99465" bIns="49732"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65" tIns="49732" rIns="99465" bIns="497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65" tIns="49732" rIns="99465" bIns="4973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9119474"/>
            <a:ext cx="3169920" cy="480060"/>
          </a:xfrm>
          <a:prstGeom prst="rect">
            <a:avLst/>
          </a:prstGeom>
        </p:spPr>
        <p:txBody>
          <a:bodyPr vert="horz" lIns="99465" tIns="49732" rIns="99465" bIns="497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65" tIns="49732" rIns="99465" bIns="49732"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December 2011</a:t>
            </a:r>
          </a:p>
          <a:p>
            <a:pPr eaLnBrk="1" hangingPunct="1"/>
            <a:r>
              <a:rPr lang="en-US" b="0" dirty="0" smtClean="0">
                <a:solidFill>
                  <a:srgbClr val="000000"/>
                </a:solidFill>
              </a:rPr>
              <a:t>Just as health</a:t>
            </a:r>
            <a:r>
              <a:rPr lang="en-US" b="0" baseline="0" dirty="0" smtClean="0">
                <a:solidFill>
                  <a:srgbClr val="000000"/>
                </a:solidFill>
              </a:rPr>
              <a:t> and safety measures will be needed for responders during an animal health emergency, s</a:t>
            </a:r>
            <a:r>
              <a:rPr lang="en-US" b="0" dirty="0" smtClean="0">
                <a:solidFill>
                  <a:srgbClr val="000000"/>
                </a:solidFill>
              </a:rPr>
              <a:t>ecurity procedures will also be</a:t>
            </a:r>
            <a:r>
              <a:rPr lang="en-US" b="0" baseline="0" dirty="0" smtClean="0">
                <a:solidFill>
                  <a:srgbClr val="000000"/>
                </a:solidFill>
              </a:rPr>
              <a:t> essential </a:t>
            </a:r>
            <a:r>
              <a:rPr lang="en-US" b="0" dirty="0" smtClean="0">
                <a:solidFill>
                  <a:srgbClr val="000000"/>
                </a:solidFill>
              </a:rPr>
              <a:t>to protect </a:t>
            </a:r>
            <a:r>
              <a:rPr lang="en-US" b="0" baseline="0" dirty="0" smtClean="0">
                <a:solidFill>
                  <a:srgbClr val="000000"/>
                </a:solidFill>
              </a:rPr>
              <a:t>responders, the response site, as well as the public. </a:t>
            </a:r>
            <a:r>
              <a:rPr lang="en-US" b="0" dirty="0" smtClean="0">
                <a:solidFill>
                  <a:srgbClr val="000000"/>
                </a:solidFill>
              </a:rPr>
              <a:t>This Just-In-Time training presentation will address security issues to be aware of and measures to take to ensure your personal security, as well as the security of the</a:t>
            </a:r>
            <a:r>
              <a:rPr lang="en-US" b="0" baseline="0" dirty="0" smtClean="0">
                <a:solidFill>
                  <a:srgbClr val="000000"/>
                </a:solidFill>
              </a:rPr>
              <a:t> incident site </a:t>
            </a:r>
            <a:r>
              <a:rPr lang="en-US" b="0" dirty="0" smtClean="0">
                <a:solidFill>
                  <a:srgbClr val="000000"/>
                </a:solidFill>
              </a:rPr>
              <a:t>during a response.</a:t>
            </a:r>
            <a:endParaRPr lang="en-US" dirty="0"/>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smtClean="0"/>
              <a:t>During some responses, situations</a:t>
            </a:r>
            <a:r>
              <a:rPr lang="en-US" baseline="0" dirty="0" smtClean="0"/>
              <a:t> may arise where the actions, behavior or language of an owner/occupant of a premises, or another member of the public, may cause concern for one’s personal safety. </a:t>
            </a:r>
            <a:r>
              <a:rPr lang="en-US" dirty="0" smtClean="0"/>
              <a:t>In these situations, personal safety is always a</a:t>
            </a:r>
            <a:r>
              <a:rPr lang="en-US" baseline="0" dirty="0" smtClean="0"/>
              <a:t> first priority. </a:t>
            </a:r>
            <a:r>
              <a:rPr lang="en-US" dirty="0" smtClean="0"/>
              <a:t>If threatened, avoid confrontation. Remain calm and leave the premises immediately. These types of situations can escalate without warning. Contact your team supervisor regarding</a:t>
            </a:r>
            <a:r>
              <a:rPr lang="en-US" baseline="0" dirty="0" smtClean="0"/>
              <a:t> the situation. For some situations, law enforcement may be needed. </a:t>
            </a:r>
          </a:p>
          <a:p>
            <a:endParaRPr lang="en-US" baseline="0" dirty="0" smtClean="0"/>
          </a:p>
          <a:p>
            <a:r>
              <a:rPr lang="en-US" dirty="0" smtClean="0"/>
              <a:t>When interacting with owners, use the following guidelines:</a:t>
            </a:r>
          </a:p>
          <a:p>
            <a:pPr marL="186547" indent="-186547">
              <a:buFont typeface="Arial" pitchFamily="34" charset="0"/>
              <a:buChar char="•"/>
            </a:pPr>
            <a:r>
              <a:rPr lang="en-US" dirty="0" smtClean="0"/>
              <a:t>Travel in teams or at minimum with a buddy. No one should be in the field alone. </a:t>
            </a:r>
          </a:p>
          <a:p>
            <a:pPr marL="186547" indent="-186547">
              <a:buFont typeface="Arial" pitchFamily="34" charset="0"/>
              <a:buChar char="•"/>
            </a:pPr>
            <a:r>
              <a:rPr lang="en-US" dirty="0" smtClean="0"/>
              <a:t>Carry a cell phone and phone number list for supervisory</a:t>
            </a:r>
            <a:r>
              <a:rPr lang="en-US" baseline="0" dirty="0" smtClean="0"/>
              <a:t> personnel with you at all times</a:t>
            </a:r>
            <a:r>
              <a:rPr lang="en-US" dirty="0" smtClean="0"/>
              <a:t>.</a:t>
            </a:r>
          </a:p>
          <a:p>
            <a:pPr marL="186547" indent="-186547">
              <a:buFont typeface="Arial" pitchFamily="34" charset="0"/>
              <a:buChar char="•"/>
            </a:pPr>
            <a:r>
              <a:rPr lang="en-US" dirty="0" smtClean="0"/>
              <a:t>If a security or safety concern occurs, leave the area, and, depending on the urgency of the situation, call a supervisor or the police.</a:t>
            </a:r>
          </a:p>
          <a:p>
            <a:pPr marL="186547" indent="-186547">
              <a:buFont typeface="Arial" pitchFamily="34" charset="0"/>
              <a:buChar char="•"/>
            </a:pPr>
            <a:r>
              <a:rPr lang="en-US" dirty="0" smtClean="0"/>
              <a:t>Document the incident and provide detailed information to </a:t>
            </a:r>
            <a:r>
              <a:rPr lang="en-US" smtClean="0"/>
              <a:t>the Security Officer</a:t>
            </a:r>
            <a:r>
              <a:rPr lang="en-US" dirty="0" smtClean="0"/>
              <a:t>. </a:t>
            </a:r>
          </a:p>
          <a:p>
            <a:pPr marL="186547" indent="-186547">
              <a:buFont typeface="Arial" pitchFamily="34" charset="0"/>
              <a:buChar char="•"/>
            </a:pPr>
            <a:endParaRPr lang="en-US" dirty="0" smtClean="0"/>
          </a:p>
          <a:p>
            <a:pPr defTabSz="956009">
              <a:defRPr/>
            </a:pPr>
            <a:r>
              <a:rPr lang="en-US" dirty="0" smtClean="0"/>
              <a:t>Note that individuals interfering with a government employee doing his/her job, are in violation of Title 18 Section 111 of the U.S. Code and may be subject to fines or up to one year in prison, or both. (</a:t>
            </a:r>
            <a:r>
              <a:rPr lang="en-US" i="1" dirty="0" smtClean="0"/>
              <a:t>http://www4.law.cornell.edu/uscode/html/uscode18/usc_sec_18_00000111----000-.html</a:t>
            </a:r>
            <a:r>
              <a:rPr lang="en-US"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entering premises, aggressive d</a:t>
            </a:r>
            <a:r>
              <a:rPr lang="en-US" dirty="0" smtClean="0"/>
              <a:t>ogs may also</a:t>
            </a:r>
            <a:r>
              <a:rPr lang="en-US" baseline="0" dirty="0" smtClean="0"/>
              <a:t> </a:t>
            </a:r>
            <a:r>
              <a:rPr lang="en-US" dirty="0" smtClean="0"/>
              <a:t>pose</a:t>
            </a:r>
            <a:r>
              <a:rPr lang="en-US" baseline="0" dirty="0" smtClean="0"/>
              <a:t> a threat. It is important to be aware of your surroundings when entering a premises or yard. Upon arrival to a location, look for any unrestrained dogs or listen for barking. If dogs are seen or heard, do not enter the premises until the animals can be restrained. If the owner is present, ask them to restrain the dogs.</a:t>
            </a:r>
          </a:p>
        </p:txBody>
      </p:sp>
      <p:sp>
        <p:nvSpPr>
          <p:cNvPr id="4" name="Slide Number Placeholder 3"/>
          <p:cNvSpPr>
            <a:spLocks noGrp="1"/>
          </p:cNvSpPr>
          <p:nvPr>
            <p:ph type="sldNum" sz="quarter" idx="10"/>
          </p:nvPr>
        </p:nvSpPr>
        <p:spPr/>
        <p:txBody>
          <a:bodyPr/>
          <a:lstStyle/>
          <a:p>
            <a:fld id="{8005E09E-EE66-4103-848A-A9F7D516402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4918">
              <a:defRPr/>
            </a:pPr>
            <a:r>
              <a:rPr lang="en-US" baseline="0" dirty="0" smtClean="0"/>
              <a:t>If you are confronted by a dog or pack of dogs, do not turn and run. Instead, avoid eye contact and slowly back away while putting a barrier, such as a gate or fence, between you and the dog. If you are knocked to the ground, curl into a ball and place your hands over your head and neck to prevent serious injury to those areas. If you are bitten, get immediate medical attention and report the incident.</a:t>
            </a:r>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responder security</a:t>
            </a:r>
            <a:r>
              <a:rPr lang="en-US" baseline="0" dirty="0" smtClean="0"/>
              <a:t> issues during an animal health emergency response, consult the USDA FAD PReP Health and Safety Guidelines and the USDA Health and Safety Plan.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4918">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b="0" baseline="0" dirty="0" smtClean="0">
                <a:solidFill>
                  <a:srgbClr val="000000"/>
                </a:solidFill>
              </a:rPr>
              <a:t>Security threats during an animal health emergency can range from intentional malevolent threats, such as angered landowners, animal rights activist, or unauthorized media, to acts of vandalism or theft, as well as unintentional threats, such as inadvertent intruders, curious visitors, or “self-deployed” volunteers. Additionally, when entering unfamiliar premises, aggressive dogs may be encountered. [Photo source: Heather Case, American Veterinary Medical Association]</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solidFill>
                  <a:srgbClr val="000000"/>
                </a:solidFill>
              </a:rPr>
              <a:t>The implementation of security measures serves various functions. First, it helps to control access to the work site and prevent unauthorized persons from entering or interfering with the response. It also helps to limit the risk of disease exposure or spread to areas beyond the control area, as well as prevent hazards or injury to personnel or the general public. Security measures also allow for close monitoring of personnel to maintain their safety and security. [Graphic: Center for Food Security and Public Health, Iowa State University, College of Veterinary Medicine]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88878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animal health emergency responses should have a site control plan. This plan should, at a minimum, include:</a:t>
            </a:r>
          </a:p>
          <a:p>
            <a:pPr marL="179251" indent="-179251">
              <a:buFont typeface="Arial" pitchFamily="34" charset="0"/>
              <a:buChar char="•"/>
            </a:pPr>
            <a:r>
              <a:rPr lang="en-US" dirty="0" smtClean="0"/>
              <a:t>A map</a:t>
            </a:r>
            <a:r>
              <a:rPr lang="en-US" baseline="0" dirty="0" smtClean="0"/>
              <a:t> of the response site – designating the necessary boundaries</a:t>
            </a:r>
          </a:p>
          <a:p>
            <a:pPr marL="179251" indent="-179251">
              <a:buFont typeface="Arial" pitchFamily="34" charset="0"/>
              <a:buChar char="•"/>
            </a:pPr>
            <a:r>
              <a:rPr lang="en-US" dirty="0" smtClean="0"/>
              <a:t>Site work zones – delineating where particular response</a:t>
            </a:r>
            <a:r>
              <a:rPr lang="en-US" baseline="0" dirty="0" smtClean="0"/>
              <a:t> activities will occur</a:t>
            </a:r>
            <a:endParaRPr lang="en-US" dirty="0" smtClean="0"/>
          </a:p>
          <a:p>
            <a:pPr marL="179251" indent="-179251">
              <a:buFont typeface="Arial" pitchFamily="34" charset="0"/>
              <a:buChar char="•"/>
            </a:pPr>
            <a:r>
              <a:rPr lang="en-US" baseline="0" dirty="0" smtClean="0"/>
              <a:t>Procedures for site communication, including an alerting method for emergencies</a:t>
            </a:r>
          </a:p>
          <a:p>
            <a:pPr marL="179251" indent="-179251" defTabSz="956009">
              <a:buFont typeface="Arial" pitchFamily="34" charset="0"/>
              <a:buChar char="•"/>
              <a:defRPr/>
            </a:pPr>
            <a:r>
              <a:rPr lang="en-US" baseline="0" dirty="0" smtClean="0"/>
              <a:t>Standard operating procedures for safe work practices, such as the </a:t>
            </a:r>
            <a:r>
              <a:rPr lang="en-US" dirty="0" smtClean="0"/>
              <a:t>use of the “buddy</a:t>
            </a:r>
            <a:r>
              <a:rPr lang="en-US" baseline="0" dirty="0" smtClean="0"/>
              <a:t> system” and personal protective equipment</a:t>
            </a:r>
          </a:p>
          <a:p>
            <a:pPr marL="179251" indent="-179251">
              <a:buFont typeface="Arial" pitchFamily="34" charset="0"/>
              <a:buChar char="•"/>
            </a:pPr>
            <a:r>
              <a:rPr lang="en-US" baseline="0" dirty="0" smtClean="0"/>
              <a:t>Identification of the nearest medical assistance</a:t>
            </a:r>
          </a:p>
          <a:p>
            <a:r>
              <a:rPr lang="en-US" baseline="0" dirty="0" smtClean="0"/>
              <a:t>It is important for all responders to know the elements of the site control plan for the response.</a:t>
            </a:r>
          </a:p>
          <a:p>
            <a:r>
              <a:rPr lang="en-US" baseline="0" dirty="0" smtClean="0"/>
              <a:t>(Source: 29 CFR 1910.120(d) </a:t>
            </a:r>
            <a:r>
              <a:rPr lang="en-US" dirty="0" smtClean="0"/>
              <a:t>Hazardous waste operations and emergency response)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58836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baseline="0" dirty="0" smtClean="0"/>
              <a:t>Site security is primarily established by controlling the entry and exit to the premises. This helps to limit access to the site to only those who are authorized and necessary for response procedures. Posting warning or restriction signs in obvious locations at the perimeter and entrance to the site can help designate response site boundaries and discourage unauthorized visitors. Response sites should maintain a log book to record vehicles and individuals entering and exiting the response site. It is also important to ensure response areas are well lit, especially for any evening activities. Some response situations may require personnel to guard perimeters and maintain site security. Law enforcement may also be needed to ensure the security of the response site.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42331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6009">
              <a:defRPr/>
            </a:pPr>
            <a:r>
              <a:rPr lang="en-US" dirty="0">
                <a:latin typeface="+mn-lt"/>
                <a:cs typeface="+mn-cs"/>
              </a:rPr>
              <a:t>Controlling access to the </a:t>
            </a:r>
            <a:r>
              <a:rPr lang="en-US" dirty="0" smtClean="0">
                <a:latin typeface="+mn-lt"/>
                <a:cs typeface="+mn-cs"/>
              </a:rPr>
              <a:t>response</a:t>
            </a:r>
            <a:r>
              <a:rPr lang="en-US" baseline="0" dirty="0" smtClean="0">
                <a:latin typeface="+mn-lt"/>
                <a:cs typeface="+mn-cs"/>
              </a:rPr>
              <a:t> </a:t>
            </a:r>
            <a:r>
              <a:rPr lang="en-US" dirty="0" smtClean="0">
                <a:latin typeface="+mn-lt"/>
                <a:cs typeface="+mn-cs"/>
              </a:rPr>
              <a:t>site </a:t>
            </a:r>
            <a:r>
              <a:rPr lang="en-US" dirty="0">
                <a:latin typeface="+mn-lt"/>
                <a:cs typeface="+mn-cs"/>
              </a:rPr>
              <a:t>is </a:t>
            </a:r>
            <a:r>
              <a:rPr lang="en-US" dirty="0" smtClean="0">
                <a:latin typeface="+mn-lt"/>
                <a:cs typeface="+mn-cs"/>
              </a:rPr>
              <a:t>best addressed </a:t>
            </a:r>
            <a:r>
              <a:rPr lang="en-US" dirty="0">
                <a:latin typeface="+mn-lt"/>
                <a:cs typeface="+mn-cs"/>
              </a:rPr>
              <a:t>through the use of designated work </a:t>
            </a:r>
            <a:r>
              <a:rPr lang="en-US" dirty="0" smtClean="0">
                <a:latin typeface="+mn-lt"/>
                <a:cs typeface="+mn-cs"/>
              </a:rPr>
              <a:t>zones. </a:t>
            </a:r>
            <a:r>
              <a:rPr lang="en-US" dirty="0" smtClean="0"/>
              <a:t>Responders should understand the location and implications of each of the biosecurity work zones. </a:t>
            </a:r>
            <a:r>
              <a:rPr lang="en-US" dirty="0" smtClean="0">
                <a:latin typeface="+mn-lt"/>
                <a:cs typeface="+mn-cs"/>
              </a:rPr>
              <a:t>The use of work</a:t>
            </a:r>
            <a:r>
              <a:rPr lang="en-US" baseline="0" dirty="0" smtClean="0">
                <a:latin typeface="+mn-lt"/>
                <a:cs typeface="+mn-cs"/>
              </a:rPr>
              <a:t> zones ensures:</a:t>
            </a:r>
            <a:endParaRPr lang="en-US" dirty="0" smtClean="0">
              <a:latin typeface="+mn-lt"/>
              <a:cs typeface="+mn-cs"/>
            </a:endParaRPr>
          </a:p>
          <a:p>
            <a:pPr marL="186547" indent="-186547">
              <a:buFont typeface="Arial" pitchFamily="34" charset="0"/>
              <a:buChar char="•"/>
            </a:pPr>
            <a:r>
              <a:rPr lang="en-US" dirty="0" smtClean="0">
                <a:latin typeface="+mn-lt"/>
                <a:cs typeface="+mn-cs"/>
              </a:rPr>
              <a:t>Personnel </a:t>
            </a:r>
            <a:r>
              <a:rPr lang="en-US" dirty="0">
                <a:latin typeface="+mn-lt"/>
                <a:cs typeface="+mn-cs"/>
              </a:rPr>
              <a:t>entering the worksite are properly protected against hazards while </a:t>
            </a:r>
            <a:r>
              <a:rPr lang="en-US" dirty="0" smtClean="0">
                <a:latin typeface="+mn-lt"/>
                <a:cs typeface="+mn-cs"/>
              </a:rPr>
              <a:t>working</a:t>
            </a:r>
            <a:endParaRPr lang="en-US" dirty="0">
              <a:latin typeface="+mn-lt"/>
              <a:cs typeface="+mn-cs"/>
            </a:endParaRPr>
          </a:p>
          <a:p>
            <a:pPr marL="186547" indent="-186547">
              <a:buFont typeface="Arial" pitchFamily="34" charset="0"/>
              <a:buChar char="•"/>
            </a:pPr>
            <a:r>
              <a:rPr lang="en-US" dirty="0">
                <a:latin typeface="+mn-lt"/>
                <a:cs typeface="+mn-cs"/>
              </a:rPr>
              <a:t>Work activities and contamination are confined to </a:t>
            </a:r>
            <a:r>
              <a:rPr lang="en-US" dirty="0" smtClean="0">
                <a:latin typeface="+mn-lt"/>
                <a:cs typeface="+mn-cs"/>
              </a:rPr>
              <a:t>appropriate areas</a:t>
            </a:r>
            <a:endParaRPr lang="en-US" dirty="0">
              <a:latin typeface="+mn-lt"/>
              <a:cs typeface="+mn-cs"/>
            </a:endParaRPr>
          </a:p>
          <a:p>
            <a:pPr marL="186547" indent="-186547">
              <a:buFont typeface="Arial" pitchFamily="34" charset="0"/>
              <a:buChar char="•"/>
            </a:pPr>
            <a:r>
              <a:rPr lang="en-US" dirty="0">
                <a:latin typeface="+mn-lt"/>
                <a:cs typeface="+mn-cs"/>
              </a:rPr>
              <a:t>Personnel can be located quickly and evacuated if </a:t>
            </a:r>
            <a:r>
              <a:rPr lang="en-US" dirty="0" smtClean="0">
                <a:latin typeface="+mn-lt"/>
                <a:cs typeface="+mn-cs"/>
              </a:rPr>
              <a:t>necessary</a:t>
            </a:r>
          </a:p>
          <a:p>
            <a:pPr marL="186547" indent="-186547">
              <a:buFont typeface="Arial" pitchFamily="34" charset="0"/>
              <a:buChar char="•"/>
            </a:pPr>
            <a:r>
              <a:rPr lang="en-US" dirty="0" smtClean="0">
                <a:latin typeface="+mn-lt"/>
                <a:cs typeface="+mn-cs"/>
              </a:rPr>
              <a:t>The entrance of the response site is controlled</a:t>
            </a:r>
            <a:r>
              <a:rPr lang="en-US" baseline="0" dirty="0" smtClean="0">
                <a:latin typeface="+mn-lt"/>
                <a:cs typeface="+mn-cs"/>
              </a:rPr>
              <a:t> </a:t>
            </a:r>
            <a:endParaRPr lang="en-US" dirty="0">
              <a:latin typeface="+mn-lt"/>
              <a:cs typeface="+mn-cs"/>
            </a:endParaRPr>
          </a:p>
        </p:txBody>
      </p:sp>
      <p:sp>
        <p:nvSpPr>
          <p:cNvPr id="4" name="Slide Number Placeholder 3"/>
          <p:cNvSpPr>
            <a:spLocks noGrp="1"/>
          </p:cNvSpPr>
          <p:nvPr>
            <p:ph type="sldNum" sz="quarter" idx="10"/>
          </p:nvPr>
        </p:nvSpPr>
        <p:spPr/>
        <p:txBody>
          <a:bodyPr/>
          <a:lstStyle/>
          <a:p>
            <a:fld id="{2E73F061-2FBD-4692-919C-D2674422911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640" lvl="1" indent="0">
              <a:buNone/>
            </a:pPr>
            <a:r>
              <a:rPr lang="en-US" dirty="0" smtClean="0"/>
              <a:t>Biosecurity work</a:t>
            </a:r>
            <a:r>
              <a:rPr lang="en-US" baseline="0" dirty="0" smtClean="0"/>
              <a:t> zones include: </a:t>
            </a:r>
            <a:endParaRPr lang="en-US" dirty="0" smtClean="0"/>
          </a:p>
          <a:p>
            <a:pPr lvl="1">
              <a:buFont typeface="Arial" pitchFamily="34" charset="0"/>
              <a:buChar char="•"/>
            </a:pPr>
            <a:r>
              <a:rPr lang="en-US" dirty="0" smtClean="0"/>
              <a:t>The </a:t>
            </a:r>
            <a:r>
              <a:rPr lang="en-US" b="1" dirty="0"/>
              <a:t>Hot Zone or Exclusion Zone (EZ) </a:t>
            </a:r>
            <a:r>
              <a:rPr lang="en-US" dirty="0"/>
              <a:t>is the potentially contaminated or unsafe area (</a:t>
            </a:r>
            <a:r>
              <a:rPr lang="en-US" dirty="0" err="1"/>
              <a:t>e.g</a:t>
            </a:r>
            <a:r>
              <a:rPr lang="en-US" dirty="0"/>
              <a:t>, infected animal premises). Appropriate PPE must be worn in this area. </a:t>
            </a:r>
          </a:p>
          <a:p>
            <a:pPr lvl="1">
              <a:buFont typeface="Arial" pitchFamily="34" charset="0"/>
              <a:buChar char="•"/>
            </a:pPr>
            <a:r>
              <a:rPr lang="en-US" dirty="0"/>
              <a:t>The </a:t>
            </a:r>
            <a:r>
              <a:rPr lang="en-US" b="1" dirty="0"/>
              <a:t>Warm Zone or Contamination Reduction Zone (CRZ</a:t>
            </a:r>
            <a:r>
              <a:rPr lang="en-US" dirty="0"/>
              <a:t>) is also considered a high risk area due to the potential for exposure to pathogens and chemical disinfectants. All personnel are required to wear PPE. </a:t>
            </a:r>
          </a:p>
          <a:p>
            <a:pPr lvl="1">
              <a:buFont typeface="Arial" pitchFamily="34" charset="0"/>
              <a:buChar char="•"/>
            </a:pPr>
            <a:r>
              <a:rPr lang="en-US" dirty="0"/>
              <a:t>The </a:t>
            </a:r>
            <a:r>
              <a:rPr lang="en-US" b="1" dirty="0"/>
              <a:t>Decontamination or </a:t>
            </a:r>
            <a:r>
              <a:rPr lang="en-US" b="1" dirty="0" err="1"/>
              <a:t>Decon</a:t>
            </a:r>
            <a:r>
              <a:rPr lang="en-US" b="1" dirty="0"/>
              <a:t> Corridor</a:t>
            </a:r>
            <a:r>
              <a:rPr lang="en-US" dirty="0"/>
              <a:t> is the area between the Hot Zone and the Warm Zone. Decontamination of personnel and disinfection of equipment occurs here. Teams exit and enter the site through this corridor. Once responders have doffed, disinfected, and decontaminated in the Warm Zone, they should move to the Cold Zone/Support Zone (SZ) through the designated </a:t>
            </a:r>
            <a:r>
              <a:rPr lang="en-US" b="1" dirty="0"/>
              <a:t>Control Access Points</a:t>
            </a:r>
            <a:r>
              <a:rPr lang="en-US" dirty="0"/>
              <a:t>.</a:t>
            </a:r>
          </a:p>
          <a:p>
            <a:pPr lvl="1">
              <a:buFont typeface="Arial" pitchFamily="34" charset="0"/>
              <a:buChar char="•"/>
            </a:pPr>
            <a:r>
              <a:rPr lang="en-US" dirty="0"/>
              <a:t>The </a:t>
            </a:r>
            <a:r>
              <a:rPr lang="en-US" b="1" dirty="0"/>
              <a:t>Cold Zone or Support Zone (SZ) </a:t>
            </a:r>
            <a:r>
              <a:rPr lang="en-US" dirty="0"/>
              <a:t>is the clean/uncontaminated area of the site, where responders should not be exposed to hazardous conditions; support functions are based here. Donning of PPE prior to entry into the Hot Zone also occurs here. </a:t>
            </a:r>
            <a:endParaRPr lang="en-US" dirty="0" smtClean="0"/>
          </a:p>
          <a:p>
            <a:pPr marL="6640" lvl="1" indent="0">
              <a:buNone/>
            </a:pPr>
            <a:r>
              <a:rPr lang="en-US" dirty="0" smtClean="0"/>
              <a:t>[</a:t>
            </a:r>
            <a:r>
              <a:rPr lang="en-US" dirty="0"/>
              <a:t>Graphic Andrew Kingsbury, Iowa State University. Definitions from USDA FAD PReP Guidelines</a:t>
            </a:r>
            <a:r>
              <a:rPr lang="en-US" dirty="0" smtClean="0"/>
              <a:t>].</a:t>
            </a:r>
          </a:p>
          <a:p>
            <a:pPr marL="6640" lvl="1" indent="0" defTabSz="956009">
              <a:buNone/>
              <a:defRPr/>
            </a:pPr>
            <a:r>
              <a:rPr lang="en-US" dirty="0"/>
              <a:t>A full description and discussion of work zones can be found in the Biosecurity Overview Just-In-Time presentation.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4918">
              <a:defRPr/>
            </a:pPr>
            <a:r>
              <a:rPr lang="en-US" dirty="0" smtClean="0"/>
              <a:t>Responders have some level of responsibility for their own security. All personnel must adhere to the security procedures established for the incident. Personnel will receive information about on-site security procedures during their initial briefing. </a:t>
            </a:r>
            <a:r>
              <a:rPr lang="en-US" dirty="0"/>
              <a:t>Communication during the response is essential; if a security or safety issue arises, prompt communication with supervisors will be necessary. Each field team should be equipped with a cell phone or radio for communication. When leaving the facility, responders should verbally notify their supervisor of their destination. </a:t>
            </a:r>
            <a:r>
              <a:rPr lang="en-US" dirty="0" smtClean="0"/>
              <a:t>During a response,</a:t>
            </a:r>
            <a:r>
              <a:rPr lang="en-US" baseline="0" dirty="0" smtClean="0"/>
              <a:t> be aware of your surroundings. If unauthorized or suspicious persons are noted on or around the response site, contact your supervisor or the Security Officer immediately. Monitor the individual until assistance can be obtained.</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798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Response personnel must be accounted for at all times during a deployment. This includes personnel conducting site investigations as well as  personnel working in a response control zones. Personnel must enter and exit the response site through designated points, and follow all check-in and check-out procedures. </a:t>
            </a:r>
            <a:r>
              <a:rPr lang="en-US" dirty="0" smtClean="0">
                <a:latin typeface="+mn-lt"/>
                <a:cs typeface="+mn-cs"/>
              </a:rPr>
              <a:t>All </a:t>
            </a:r>
            <a:r>
              <a:rPr lang="en-US" dirty="0">
                <a:latin typeface="+mn-lt"/>
                <a:cs typeface="+mn-cs"/>
              </a:rPr>
              <a:t>response personnel should use the buddy system. This involves working in pairs and staying in close visual contact with each other. Due to the number of physical and psychological demands during an animal emergency response, the use of the buddy system allows for the observation of each other and ensures assistance in the event of an emergency, including safety for threating or security situations. </a:t>
            </a:r>
            <a:r>
              <a:rPr lang="en-US" dirty="0" smtClean="0">
                <a:latin typeface="+mn-lt"/>
                <a:cs typeface="+mn-cs"/>
              </a:rPr>
              <a:t>Responders </a:t>
            </a:r>
            <a:r>
              <a:rPr lang="en-US" dirty="0">
                <a:latin typeface="+mn-lt"/>
                <a:cs typeface="+mn-cs"/>
              </a:rPr>
              <a:t>using the buddy system should:</a:t>
            </a:r>
          </a:p>
          <a:p>
            <a:pPr marL="186547" indent="-186547">
              <a:buFont typeface="Arial" pitchFamily="34" charset="0"/>
              <a:buChar char="•"/>
            </a:pPr>
            <a:r>
              <a:rPr lang="en-US" dirty="0">
                <a:latin typeface="+mn-lt"/>
                <a:cs typeface="+mn-cs"/>
              </a:rPr>
              <a:t>Remain in close visual contact with their partner.</a:t>
            </a:r>
          </a:p>
          <a:p>
            <a:pPr marL="186547" indent="-186547">
              <a:buFont typeface="Arial" pitchFamily="34" charset="0"/>
              <a:buChar char="•"/>
            </a:pPr>
            <a:r>
              <a:rPr lang="en-US" dirty="0">
                <a:latin typeface="+mn-lt"/>
                <a:cs typeface="+mn-cs"/>
              </a:rPr>
              <a:t>Assist their partner as requested or needed.</a:t>
            </a:r>
          </a:p>
          <a:p>
            <a:pPr marL="186547" indent="-186547">
              <a:buFont typeface="Arial" pitchFamily="34" charset="0"/>
              <a:buChar char="•"/>
            </a:pPr>
            <a:r>
              <a:rPr lang="en-US" dirty="0">
                <a:latin typeface="+mn-lt"/>
                <a:cs typeface="+mn-cs"/>
              </a:rPr>
              <a:t>Observe their partner for signs of distress (e.g., heat stress or other difficulties</a:t>
            </a:r>
            <a:r>
              <a:rPr lang="en-US" dirty="0" smtClean="0">
                <a:latin typeface="+mn-lt"/>
                <a:cs typeface="+mn-cs"/>
              </a:rPr>
              <a:t>.)</a:t>
            </a:r>
            <a:endParaRPr lang="en-US" dirty="0">
              <a:latin typeface="+mn-lt"/>
              <a:cs typeface="+mn-cs"/>
            </a:endParaRPr>
          </a:p>
          <a:p>
            <a:pPr marL="186547" indent="-186547">
              <a:buFont typeface="Arial" pitchFamily="34" charset="0"/>
              <a:buChar char="•"/>
            </a:pPr>
            <a:r>
              <a:rPr lang="en-US" dirty="0">
                <a:latin typeface="+mn-lt"/>
                <a:cs typeface="+mn-cs"/>
              </a:rPr>
              <a:t>Notify the supervisor or other site personnel if emergency assistance is needed</a:t>
            </a:r>
            <a:r>
              <a:rPr lang="en-US" dirty="0" smtClean="0">
                <a:latin typeface="+mn-lt"/>
                <a:cs typeface="+mn-cs"/>
              </a:rPr>
              <a:t>.</a:t>
            </a:r>
          </a:p>
          <a:p>
            <a:endParaRPr lang="en-US" dirty="0" smtClean="0">
              <a:latin typeface="+mn-lt"/>
              <a:cs typeface="+mn-cs"/>
            </a:endParaRPr>
          </a:p>
          <a:p>
            <a:r>
              <a:rPr lang="en-US" dirty="0" smtClean="0">
                <a:latin typeface="+mn-lt"/>
                <a:cs typeface="+mn-cs"/>
              </a:rPr>
              <a:t>If the</a:t>
            </a:r>
            <a:r>
              <a:rPr lang="en-US" baseline="0" dirty="0" smtClean="0">
                <a:latin typeface="+mn-lt"/>
                <a:cs typeface="+mn-cs"/>
              </a:rPr>
              <a:t> use of the buddy system is not feasible, a call-in schedule should be established for personnel working alone. This involves a schedule of when the responder is to call-in to a supervisor.</a:t>
            </a:r>
            <a:endParaRPr lang="en-US" dirty="0"/>
          </a:p>
        </p:txBody>
      </p:sp>
      <p:sp>
        <p:nvSpPr>
          <p:cNvPr id="4" name="Slide Number Placeholder 3"/>
          <p:cNvSpPr>
            <a:spLocks noGrp="1"/>
          </p:cNvSpPr>
          <p:nvPr>
            <p:ph type="sldNum" sz="quarter" idx="10"/>
          </p:nvPr>
        </p:nvSpPr>
        <p:spPr/>
        <p:txBody>
          <a:bodyPr/>
          <a:lstStyle/>
          <a:p>
            <a:fld id="{2E73F061-2FBD-4692-919C-D2674422911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Responder Security</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11"/>
          </p:nvPr>
        </p:nvSpPr>
        <p:spPr/>
        <p:txBody>
          <a:bodyPr/>
          <a:lstStyle/>
          <a:p>
            <a:pPr algn="r"/>
            <a:r>
              <a:rPr lang="en-US" smtClean="0"/>
              <a:t>Responder Security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Responder Security</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Responder Security</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aphis.usda.gov/emergency_response/hasp/health_safety_hs_training.s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and Safety</a:t>
            </a:r>
            <a:endParaRPr lang="en-US" dirty="0"/>
          </a:p>
        </p:txBody>
      </p:sp>
      <p:sp>
        <p:nvSpPr>
          <p:cNvPr id="3" name="Subtitle 2"/>
          <p:cNvSpPr>
            <a:spLocks noGrp="1"/>
          </p:cNvSpPr>
          <p:nvPr>
            <p:ph type="subTitle" idx="1"/>
          </p:nvPr>
        </p:nvSpPr>
        <p:spPr/>
        <p:txBody>
          <a:bodyPr>
            <a:normAutofit/>
          </a:bodyPr>
          <a:lstStyle/>
          <a:p>
            <a:r>
              <a:rPr lang="en-US" dirty="0" smtClean="0"/>
              <a:t>Responder Security</a:t>
            </a:r>
          </a:p>
          <a:p>
            <a:endParaRPr lang="en-US" i="1" dirty="0" smtClean="0"/>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Buddy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Accountability</a:t>
            </a:r>
          </a:p>
          <a:p>
            <a:pPr lvl="1"/>
            <a:r>
              <a:rPr lang="en-US" dirty="0" smtClean="0"/>
              <a:t>Accounted for at ALL times</a:t>
            </a:r>
          </a:p>
          <a:p>
            <a:pPr lvl="2"/>
            <a:r>
              <a:rPr lang="en-US" dirty="0" smtClean="0"/>
              <a:t>Site investigations, </a:t>
            </a:r>
            <a:br>
              <a:rPr lang="en-US" dirty="0" smtClean="0"/>
            </a:br>
            <a:r>
              <a:rPr lang="en-US" dirty="0" smtClean="0"/>
              <a:t>response control zone</a:t>
            </a:r>
          </a:p>
          <a:p>
            <a:pPr lvl="1"/>
            <a:r>
              <a:rPr lang="en-US" dirty="0" smtClean="0"/>
              <a:t>Enter/exit through </a:t>
            </a:r>
            <a:br>
              <a:rPr lang="en-US" dirty="0" smtClean="0"/>
            </a:br>
            <a:r>
              <a:rPr lang="en-US" dirty="0" smtClean="0"/>
              <a:t>designated points</a:t>
            </a:r>
          </a:p>
          <a:p>
            <a:r>
              <a:rPr lang="en-US" dirty="0" smtClean="0"/>
              <a:t>Work in pairs</a:t>
            </a:r>
          </a:p>
          <a:p>
            <a:pPr lvl="1"/>
            <a:r>
              <a:rPr lang="en-US" dirty="0" smtClean="0"/>
              <a:t>Stay in close visual contact</a:t>
            </a:r>
          </a:p>
          <a:p>
            <a:pPr lvl="1"/>
            <a:r>
              <a:rPr lang="en-US" dirty="0" smtClean="0"/>
              <a:t>Assist partner as needed</a:t>
            </a:r>
          </a:p>
          <a:p>
            <a:pPr lvl="1"/>
            <a:r>
              <a:rPr lang="en-US" dirty="0" smtClean="0"/>
              <a:t>Observe for signs of distress</a:t>
            </a:r>
          </a:p>
          <a:p>
            <a:pPr lvl="1"/>
            <a:r>
              <a:rPr lang="en-US" dirty="0" smtClean="0"/>
              <a:t>Find emergency assistance if needed</a:t>
            </a:r>
          </a:p>
          <a:p>
            <a:pPr lvl="1"/>
            <a:endParaRPr lang="en-US" dirty="0" smtClean="0"/>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Security</a:t>
            </a:r>
            <a:endParaRPr lang="en-US" dirty="0"/>
          </a:p>
        </p:txBody>
      </p:sp>
      <p:pic>
        <p:nvPicPr>
          <p:cNvPr id="2050" name="Picture 2" descr="H:\CFSPH\NAHEMS\NAHEMS_Print\01_HANDS\_Images\30_HANDS_Buddy System\HANDS_0460_090908_Buddy System.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609" b="2783"/>
          <a:stretch/>
        </p:blipFill>
        <p:spPr bwMode="auto">
          <a:xfrm>
            <a:off x="6057830" y="1676400"/>
            <a:ext cx="2609568" cy="2743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78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normAutofit fontScale="90000"/>
          </a:bodyPr>
          <a:lstStyle/>
          <a:p>
            <a:pPr fontAlgn="auto">
              <a:spcAft>
                <a:spcPts val="0"/>
              </a:spcAft>
              <a:defRPr/>
            </a:pPr>
            <a:r>
              <a:rPr lang="en-US" dirty="0" smtClean="0"/>
              <a:t>Non-Cooperative or </a:t>
            </a:r>
            <a:br>
              <a:rPr lang="en-US" dirty="0" smtClean="0"/>
            </a:br>
            <a:r>
              <a:rPr lang="en-US" dirty="0" smtClean="0"/>
              <a:t>Threatening Persons</a:t>
            </a:r>
          </a:p>
        </p:txBody>
      </p:sp>
      <p:sp>
        <p:nvSpPr>
          <p:cNvPr id="32771" name="Rectangle 3"/>
          <p:cNvSpPr>
            <a:spLocks noGrp="1"/>
          </p:cNvSpPr>
          <p:nvPr>
            <p:ph idx="1"/>
          </p:nvPr>
        </p:nvSpPr>
        <p:spPr/>
        <p:txBody>
          <a:bodyPr>
            <a:normAutofit/>
          </a:bodyPr>
          <a:lstStyle/>
          <a:p>
            <a:pPr>
              <a:lnSpc>
                <a:spcPct val="90000"/>
              </a:lnSpc>
            </a:pPr>
            <a:r>
              <a:rPr lang="en-US" dirty="0" smtClean="0"/>
              <a:t> Guidelines</a:t>
            </a:r>
          </a:p>
          <a:p>
            <a:pPr lvl="1">
              <a:lnSpc>
                <a:spcPct val="90000"/>
              </a:lnSpc>
            </a:pPr>
            <a:r>
              <a:rPr lang="en-US" dirty="0" smtClean="0"/>
              <a:t>Travel in teams or with buddy</a:t>
            </a:r>
          </a:p>
          <a:p>
            <a:pPr lvl="1">
              <a:lnSpc>
                <a:spcPct val="90000"/>
              </a:lnSpc>
            </a:pPr>
            <a:r>
              <a:rPr lang="en-US" dirty="0" smtClean="0"/>
              <a:t>Carry cell phone at all times</a:t>
            </a:r>
          </a:p>
          <a:p>
            <a:pPr lvl="1">
              <a:lnSpc>
                <a:spcPct val="90000"/>
              </a:lnSpc>
            </a:pPr>
            <a:r>
              <a:rPr lang="en-US" dirty="0"/>
              <a:t>Remain calm; </a:t>
            </a:r>
            <a:r>
              <a:rPr lang="en-US" dirty="0" smtClean="0"/>
              <a:t>avoid </a:t>
            </a:r>
            <a:r>
              <a:rPr lang="en-US" dirty="0"/>
              <a:t>confrontation</a:t>
            </a:r>
          </a:p>
          <a:p>
            <a:pPr lvl="1">
              <a:lnSpc>
                <a:spcPct val="90000"/>
              </a:lnSpc>
            </a:pPr>
            <a:r>
              <a:rPr lang="en-US" dirty="0" smtClean="0"/>
              <a:t>Leave if safety concerns exist</a:t>
            </a:r>
          </a:p>
          <a:p>
            <a:pPr lvl="2">
              <a:lnSpc>
                <a:spcPct val="90000"/>
              </a:lnSpc>
            </a:pPr>
            <a:r>
              <a:rPr lang="en-US" dirty="0" smtClean="0"/>
              <a:t>Call supervisor, team leader or police</a:t>
            </a:r>
          </a:p>
          <a:p>
            <a:pPr lvl="1">
              <a:lnSpc>
                <a:spcPct val="90000"/>
              </a:lnSpc>
            </a:pPr>
            <a:r>
              <a:rPr lang="en-US" dirty="0" smtClean="0"/>
              <a:t>Document and report the incident</a:t>
            </a:r>
          </a:p>
          <a:p>
            <a:pPr lvl="1"/>
            <a:r>
              <a:rPr lang="en-US" dirty="0" smtClean="0"/>
              <a:t>Situations </a:t>
            </a:r>
            <a:r>
              <a:rPr lang="en-US" dirty="0"/>
              <a:t>can escalate quickly</a:t>
            </a:r>
          </a:p>
          <a:p>
            <a:r>
              <a:rPr lang="en-US" dirty="0" smtClean="0"/>
              <a:t>Interference </a:t>
            </a:r>
            <a:r>
              <a:rPr lang="en-US" dirty="0"/>
              <a:t>is violation of US Code</a:t>
            </a:r>
          </a:p>
          <a:p>
            <a:pPr lvl="1">
              <a:lnSpc>
                <a:spcPct val="90000"/>
              </a:lnSpc>
            </a:pPr>
            <a:endParaRPr lang="en-US" dirty="0" smtClean="0"/>
          </a:p>
        </p:txBody>
      </p:sp>
      <p:sp>
        <p:nvSpPr>
          <p:cNvPr id="2" name="Date Placeholder 1"/>
          <p:cNvSpPr>
            <a:spLocks noGrp="1"/>
          </p:cNvSpPr>
          <p:nvPr>
            <p:ph type="dt" sz="half" idx="2"/>
          </p:nvPr>
        </p:nvSpPr>
        <p:spPr/>
        <p:txBody>
          <a:bodyPr/>
          <a:lstStyle/>
          <a:p>
            <a:r>
              <a:rPr lang="en-US" smtClean="0"/>
              <a:t>Just In Time Training</a:t>
            </a:r>
            <a:endParaRPr lang="en-US" dirty="0"/>
          </a:p>
        </p:txBody>
      </p:sp>
      <p:sp>
        <p:nvSpPr>
          <p:cNvPr id="3" name="Footer Placeholder 2"/>
          <p:cNvSpPr>
            <a:spLocks noGrp="1"/>
          </p:cNvSpPr>
          <p:nvPr>
            <p:ph type="ftr" sz="quarter" idx="3"/>
          </p:nvPr>
        </p:nvSpPr>
        <p:spPr/>
        <p:txBody>
          <a:bodyPr/>
          <a:lstStyle/>
          <a:p>
            <a:pPr algn="r"/>
            <a:r>
              <a:rPr lang="en-US" smtClean="0"/>
              <a:t>Responder Security</a:t>
            </a:r>
            <a:endParaRPr lang="en-US" dirty="0"/>
          </a:p>
        </p:txBody>
      </p:sp>
    </p:spTree>
    <p:extLst>
      <p:ext uri="{BB962C8B-B14F-4D97-AF65-F5344CB8AC3E}">
        <p14:creationId xmlns:p14="http://schemas.microsoft.com/office/powerpoint/2010/main" val="248286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Aggressive Dogs</a:t>
            </a:r>
            <a:endParaRPr lang="en-US" dirty="0"/>
          </a:p>
        </p:txBody>
      </p:sp>
      <p:sp>
        <p:nvSpPr>
          <p:cNvPr id="3" name="Content Placeholder 2"/>
          <p:cNvSpPr>
            <a:spLocks noGrp="1"/>
          </p:cNvSpPr>
          <p:nvPr>
            <p:ph idx="1"/>
          </p:nvPr>
        </p:nvSpPr>
        <p:spPr>
          <a:xfrm>
            <a:off x="457200" y="1600200"/>
            <a:ext cx="4419600" cy="4876800"/>
          </a:xfrm>
        </p:spPr>
        <p:txBody>
          <a:bodyPr>
            <a:noAutofit/>
          </a:bodyPr>
          <a:lstStyle/>
          <a:p>
            <a:r>
              <a:rPr lang="en-US" dirty="0" smtClean="0"/>
              <a:t>Be aware of surroundings </a:t>
            </a:r>
          </a:p>
          <a:p>
            <a:pPr lvl="1"/>
            <a:r>
              <a:rPr lang="en-US" dirty="0" smtClean="0"/>
              <a:t>Listen for barking and observe when entering</a:t>
            </a:r>
          </a:p>
          <a:p>
            <a:r>
              <a:rPr lang="en-US" dirty="0" smtClean="0"/>
              <a:t>Do not enter when</a:t>
            </a:r>
          </a:p>
          <a:p>
            <a:pPr lvl="1"/>
            <a:r>
              <a:rPr lang="en-US" dirty="0" smtClean="0"/>
              <a:t>Unrestrained dogs </a:t>
            </a:r>
          </a:p>
          <a:p>
            <a:pPr lvl="1"/>
            <a:r>
              <a:rPr lang="en-US" dirty="0" smtClean="0"/>
              <a:t>Barking</a:t>
            </a:r>
            <a:r>
              <a:rPr lang="en-US" smtClean="0"/>
              <a:t>, </a:t>
            </a:r>
            <a:br>
              <a:rPr lang="en-US" smtClean="0"/>
            </a:br>
            <a:r>
              <a:rPr lang="en-US" smtClean="0"/>
              <a:t>but </a:t>
            </a:r>
            <a:r>
              <a:rPr lang="en-US" dirty="0" smtClean="0"/>
              <a:t>no dog seen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4281" b="3889"/>
          <a:stretch/>
        </p:blipFill>
        <p:spPr bwMode="auto">
          <a:xfrm>
            <a:off x="5334000" y="2057400"/>
            <a:ext cx="3281363" cy="3130658"/>
          </a:xfrm>
          <a:prstGeom prst="rect">
            <a:avLst/>
          </a:prstGeom>
          <a:noFill/>
          <a:ln w="28575">
            <a:solidFill>
              <a:srgbClr val="F26336"/>
            </a:solidFill>
          </a:ln>
        </p:spPr>
      </p:pic>
    </p:spTree>
    <p:extLst>
      <p:ext uri="{BB962C8B-B14F-4D97-AF65-F5344CB8AC3E}">
        <p14:creationId xmlns:p14="http://schemas.microsoft.com/office/powerpoint/2010/main" val="3846152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Aggressive Dogs</a:t>
            </a:r>
            <a:endParaRPr lang="en-US" dirty="0"/>
          </a:p>
        </p:txBody>
      </p:sp>
      <p:sp>
        <p:nvSpPr>
          <p:cNvPr id="3" name="Content Placeholder 2"/>
          <p:cNvSpPr>
            <a:spLocks noGrp="1"/>
          </p:cNvSpPr>
          <p:nvPr>
            <p:ph idx="1"/>
          </p:nvPr>
        </p:nvSpPr>
        <p:spPr/>
        <p:txBody>
          <a:bodyPr/>
          <a:lstStyle/>
          <a:p>
            <a:r>
              <a:rPr lang="en-US" dirty="0" smtClean="0"/>
              <a:t>When confronted by dog:</a:t>
            </a:r>
          </a:p>
          <a:p>
            <a:pPr lvl="1"/>
            <a:r>
              <a:rPr lang="en-US" dirty="0" smtClean="0"/>
              <a:t>Do not stare into eyes or run</a:t>
            </a:r>
          </a:p>
          <a:p>
            <a:pPr lvl="1"/>
            <a:r>
              <a:rPr lang="en-US" dirty="0" smtClean="0"/>
              <a:t>Stop, slowly back away, place barrier</a:t>
            </a:r>
          </a:p>
          <a:p>
            <a:pPr lvl="1"/>
            <a:r>
              <a:rPr lang="en-US" dirty="0" smtClean="0"/>
              <a:t>If you fall, curl into ball with hands over head/neck</a:t>
            </a:r>
          </a:p>
          <a:p>
            <a:pPr lvl="1"/>
            <a:r>
              <a:rPr lang="en-US" dirty="0" smtClean="0"/>
              <a:t>Get treatment and report if bitten</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Security</a:t>
            </a:r>
            <a:endParaRPr lang="en-US" dirty="0"/>
          </a:p>
        </p:txBody>
      </p:sp>
    </p:spTree>
    <p:extLst>
      <p:ext uri="{BB962C8B-B14F-4D97-AF65-F5344CB8AC3E}">
        <p14:creationId xmlns:p14="http://schemas.microsoft.com/office/powerpoint/2010/main" val="324382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a:t>
            </a:r>
            <a:r>
              <a:rPr lang="en-US" dirty="0" err="1" smtClean="0"/>
              <a:t>PReP</a:t>
            </a:r>
            <a:r>
              <a:rPr lang="en-US" dirty="0" smtClean="0"/>
              <a:t>) Guidelines: Health and Safety</a:t>
            </a:r>
          </a:p>
          <a:p>
            <a:pPr lvl="1"/>
            <a:r>
              <a:rPr lang="en-US" sz="2000" dirty="0" smtClean="0">
                <a:hlinkClick r:id="rId3"/>
              </a:rPr>
              <a:t>http://www.aphis.usda.gov/animal_health/emrs/nahems.shtml</a:t>
            </a:r>
            <a:endParaRPr lang="en-US" sz="2000" dirty="0" smtClean="0"/>
          </a:p>
          <a:p>
            <a:r>
              <a:rPr lang="en-US" dirty="0" smtClean="0"/>
              <a:t>USDA Health and Safety Plan</a:t>
            </a:r>
          </a:p>
          <a:p>
            <a:pPr lvl="1"/>
            <a:r>
              <a:rPr lang="en-US" sz="2000" dirty="0" smtClean="0">
                <a:hlinkClick r:id="rId4"/>
              </a:rPr>
              <a:t>http://www.aphis.usda.gov/emergency_response/hasp/health_safety_hs_training.shtml</a:t>
            </a:r>
            <a:endParaRPr lang="en-US" sz="2000" dirty="0" smtClean="0"/>
          </a:p>
          <a:p>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Responder Security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Dan Taylor,</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Threats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Intentional malevolent threats</a:t>
            </a:r>
          </a:p>
          <a:p>
            <a:pPr lvl="1"/>
            <a:r>
              <a:rPr lang="en-US" dirty="0" smtClean="0"/>
              <a:t>Angered owners</a:t>
            </a:r>
          </a:p>
          <a:p>
            <a:pPr lvl="1"/>
            <a:r>
              <a:rPr lang="en-US" dirty="0" smtClean="0"/>
              <a:t>Animal rights activists</a:t>
            </a:r>
          </a:p>
          <a:p>
            <a:pPr lvl="1"/>
            <a:r>
              <a:rPr lang="en-US" dirty="0" smtClean="0"/>
              <a:t>Unauthorized media</a:t>
            </a:r>
          </a:p>
          <a:p>
            <a:pPr lvl="1"/>
            <a:r>
              <a:rPr lang="en-US" dirty="0"/>
              <a:t>Vandalism or theft</a:t>
            </a:r>
          </a:p>
          <a:p>
            <a:r>
              <a:rPr lang="en-US" dirty="0" smtClean="0"/>
              <a:t>Unintentional threats</a:t>
            </a:r>
          </a:p>
          <a:p>
            <a:pPr lvl="1"/>
            <a:r>
              <a:rPr lang="en-US" dirty="0" smtClean="0"/>
              <a:t>Inadvertent intruders</a:t>
            </a:r>
          </a:p>
          <a:p>
            <a:pPr lvl="1"/>
            <a:r>
              <a:rPr lang="en-US" dirty="0" smtClean="0"/>
              <a:t>Curious visitors</a:t>
            </a:r>
          </a:p>
          <a:p>
            <a:pPr lvl="1"/>
            <a:r>
              <a:rPr lang="en-US" dirty="0" smtClean="0"/>
              <a:t>“Self-deployed” volunteers</a:t>
            </a:r>
          </a:p>
          <a:p>
            <a:r>
              <a:rPr lang="en-US" dirty="0" smtClean="0"/>
              <a:t>Aggressive dogs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pic>
        <p:nvPicPr>
          <p:cNvPr id="7" name="Picture 2" descr="H:\CFSPH\Communal Files\Photo Library\Animal Disaster Response\Heather_Case pics\Katrina DMAT 2 079_HeatherCas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bwMode="auto">
          <a:xfrm>
            <a:off x="5267340" y="2590800"/>
            <a:ext cx="3471935" cy="20574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and Personal Security</a:t>
            </a:r>
            <a:endParaRPr lang="en-US" dirty="0"/>
          </a:p>
        </p:txBody>
      </p:sp>
      <p:sp>
        <p:nvSpPr>
          <p:cNvPr id="3" name="Content Placeholder 2"/>
          <p:cNvSpPr>
            <a:spLocks noGrp="1"/>
          </p:cNvSpPr>
          <p:nvPr>
            <p:ph idx="1"/>
          </p:nvPr>
        </p:nvSpPr>
        <p:spPr/>
        <p:txBody>
          <a:bodyPr>
            <a:normAutofit/>
          </a:bodyPr>
          <a:lstStyle/>
          <a:p>
            <a:r>
              <a:rPr lang="en-US" dirty="0" smtClean="0"/>
              <a:t>Control access to the work site</a:t>
            </a:r>
          </a:p>
          <a:p>
            <a:pPr lvl="1"/>
            <a:r>
              <a:rPr lang="en-US" dirty="0" smtClean="0"/>
              <a:t>Limit unauthorized access</a:t>
            </a:r>
          </a:p>
          <a:p>
            <a:r>
              <a:rPr lang="en-US" dirty="0" smtClean="0"/>
              <a:t>Prevent interference </a:t>
            </a:r>
            <a:br>
              <a:rPr lang="en-US" dirty="0" smtClean="0"/>
            </a:br>
            <a:r>
              <a:rPr lang="en-US" dirty="0" smtClean="0"/>
              <a:t>with response</a:t>
            </a:r>
          </a:p>
          <a:p>
            <a:r>
              <a:rPr lang="en-US" dirty="0" smtClean="0"/>
              <a:t>Account for personnel</a:t>
            </a:r>
          </a:p>
          <a:p>
            <a:r>
              <a:rPr lang="en-US" dirty="0" smtClean="0"/>
              <a:t>Limit risk of disease, </a:t>
            </a:r>
            <a:br>
              <a:rPr lang="en-US" dirty="0" smtClean="0"/>
            </a:br>
            <a:r>
              <a:rPr lang="en-US" dirty="0" smtClean="0"/>
              <a:t>hazards or injury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Security</a:t>
            </a:r>
            <a:endParaRPr lang="en-US" dirty="0"/>
          </a:p>
        </p:txBody>
      </p:sp>
      <p:pic>
        <p:nvPicPr>
          <p:cNvPr id="1026" name="Picture 2" descr="C:\Users\gdvorak\Documents\CFSPH\MSP HSEMD Preparedness Projects\JIT Training\2-Health and Safety_D Taylor\Graphics\AuthorizedPersonnelSign_CFSPHWebsite_Page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91200" y="2867891"/>
            <a:ext cx="2895600" cy="2237509"/>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8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Officer</a:t>
            </a:r>
            <a:endParaRPr lang="en-US" dirty="0"/>
          </a:p>
        </p:txBody>
      </p:sp>
      <p:sp>
        <p:nvSpPr>
          <p:cNvPr id="3" name="Content Placeholder 2"/>
          <p:cNvSpPr>
            <a:spLocks noGrp="1"/>
          </p:cNvSpPr>
          <p:nvPr>
            <p:ph type="body" idx="1"/>
          </p:nvPr>
        </p:nvSpPr>
        <p:spPr/>
        <p:txBody>
          <a:bodyPr/>
          <a:lstStyle/>
          <a:p>
            <a:r>
              <a:rPr lang="en-US" dirty="0" smtClean="0"/>
              <a:t>Works with Operations Section Chief</a:t>
            </a:r>
          </a:p>
          <a:p>
            <a:pPr lvl="1"/>
            <a:r>
              <a:rPr lang="en-US" dirty="0" smtClean="0"/>
              <a:t>Assess any security threats</a:t>
            </a:r>
            <a:endParaRPr lang="en-US" dirty="0"/>
          </a:p>
          <a:p>
            <a:pPr lvl="1"/>
            <a:r>
              <a:rPr lang="en-US" dirty="0" smtClean="0"/>
              <a:t>Determine control measures</a:t>
            </a:r>
          </a:p>
          <a:p>
            <a:pPr lvl="1"/>
            <a:r>
              <a:rPr lang="en-US" dirty="0" smtClean="0"/>
              <a:t>Establish personnel identification system</a:t>
            </a:r>
          </a:p>
          <a:p>
            <a:pPr lvl="1"/>
            <a:r>
              <a:rPr lang="en-US" dirty="0" smtClean="0"/>
              <a:t>Establish communication system</a:t>
            </a:r>
          </a:p>
          <a:p>
            <a:pPr lvl="1"/>
            <a:r>
              <a:rPr lang="en-US" dirty="0" smtClean="0"/>
              <a:t>Implement use of temporary fencing</a:t>
            </a:r>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11"/>
          </p:nvPr>
        </p:nvSpPr>
        <p:spPr/>
        <p:txBody>
          <a:bodyPr/>
          <a:lstStyle/>
          <a:p>
            <a:pPr algn="r"/>
            <a:r>
              <a:rPr lang="en-US" smtClean="0"/>
              <a:t>Responder Security</a:t>
            </a:r>
            <a:endParaRPr lang="en-US" dirty="0"/>
          </a:p>
        </p:txBody>
      </p:sp>
    </p:spTree>
    <p:extLst>
      <p:ext uri="{BB962C8B-B14F-4D97-AF65-F5344CB8AC3E}">
        <p14:creationId xmlns:p14="http://schemas.microsoft.com/office/powerpoint/2010/main" val="167801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Control Plan</a:t>
            </a:r>
            <a:endParaRPr lang="en-US" dirty="0"/>
          </a:p>
        </p:txBody>
      </p:sp>
      <p:sp>
        <p:nvSpPr>
          <p:cNvPr id="3" name="Content Placeholder 2"/>
          <p:cNvSpPr>
            <a:spLocks noGrp="1"/>
          </p:cNvSpPr>
          <p:nvPr>
            <p:ph idx="1"/>
          </p:nvPr>
        </p:nvSpPr>
        <p:spPr/>
        <p:txBody>
          <a:bodyPr/>
          <a:lstStyle/>
          <a:p>
            <a:r>
              <a:rPr lang="en-US" dirty="0" smtClean="0"/>
              <a:t>Site map and boundaries</a:t>
            </a:r>
          </a:p>
          <a:p>
            <a:r>
              <a:rPr lang="en-US" dirty="0" smtClean="0"/>
              <a:t>Site work zones</a:t>
            </a:r>
          </a:p>
          <a:p>
            <a:r>
              <a:rPr lang="en-US" dirty="0" smtClean="0"/>
              <a:t>Site communication</a:t>
            </a:r>
          </a:p>
          <a:p>
            <a:r>
              <a:rPr lang="en-US" dirty="0" smtClean="0"/>
              <a:t>Safe work practices</a:t>
            </a:r>
          </a:p>
          <a:p>
            <a:pPr lvl="1"/>
            <a:r>
              <a:rPr lang="en-US" dirty="0"/>
              <a:t>Use of “</a:t>
            </a:r>
            <a:r>
              <a:rPr lang="en-US" dirty="0" smtClean="0"/>
              <a:t>buddy </a:t>
            </a:r>
            <a:r>
              <a:rPr lang="en-US" dirty="0"/>
              <a:t>system</a:t>
            </a:r>
            <a:r>
              <a:rPr lang="en-US" dirty="0" smtClean="0"/>
              <a:t>”</a:t>
            </a:r>
          </a:p>
          <a:p>
            <a:pPr lvl="1"/>
            <a:r>
              <a:rPr lang="en-US" dirty="0" smtClean="0"/>
              <a:t>Personal protective equipment</a:t>
            </a:r>
            <a:endParaRPr lang="en-US" dirty="0"/>
          </a:p>
          <a:p>
            <a:r>
              <a:rPr lang="en-US" dirty="0" smtClean="0"/>
              <a:t>Medical assistance instructions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spTree>
    <p:extLst>
      <p:ext uri="{BB962C8B-B14F-4D97-AF65-F5344CB8AC3E}">
        <p14:creationId xmlns:p14="http://schemas.microsoft.com/office/powerpoint/2010/main" val="11320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Security</a:t>
            </a:r>
            <a:endParaRPr lang="en-US" dirty="0"/>
          </a:p>
        </p:txBody>
      </p:sp>
      <p:sp>
        <p:nvSpPr>
          <p:cNvPr id="3" name="Content Placeholder 2"/>
          <p:cNvSpPr>
            <a:spLocks noGrp="1"/>
          </p:cNvSpPr>
          <p:nvPr>
            <p:ph idx="1"/>
          </p:nvPr>
        </p:nvSpPr>
        <p:spPr/>
        <p:txBody>
          <a:bodyPr/>
          <a:lstStyle/>
          <a:p>
            <a:r>
              <a:rPr lang="en-US" dirty="0" smtClean="0"/>
              <a:t>Control entry/exit</a:t>
            </a:r>
          </a:p>
          <a:p>
            <a:pPr lvl="1"/>
            <a:r>
              <a:rPr lang="en-US" dirty="0" smtClean="0"/>
              <a:t>Limit unauthorized access</a:t>
            </a:r>
          </a:p>
          <a:p>
            <a:r>
              <a:rPr lang="en-US" dirty="0" smtClean="0"/>
              <a:t>Establish site boundaries</a:t>
            </a:r>
          </a:p>
          <a:p>
            <a:pPr lvl="1"/>
            <a:r>
              <a:rPr lang="en-US" dirty="0"/>
              <a:t>Post signs at perimeter</a:t>
            </a:r>
          </a:p>
          <a:p>
            <a:r>
              <a:rPr lang="en-US" dirty="0" smtClean="0"/>
              <a:t>Lighting</a:t>
            </a:r>
            <a:endParaRPr lang="en-US" dirty="0"/>
          </a:p>
          <a:p>
            <a:r>
              <a:rPr lang="en-US" dirty="0" smtClean="0"/>
              <a:t>Log book for allowed personnel</a:t>
            </a:r>
          </a:p>
          <a:p>
            <a:r>
              <a:rPr lang="en-US" dirty="0" smtClean="0"/>
              <a:t>Designated security personnel</a:t>
            </a:r>
          </a:p>
          <a:p>
            <a:pPr lvl="1"/>
            <a:r>
              <a:rPr lang="en-US" dirty="0" smtClean="0"/>
              <a:t>Law enforcement</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spTree>
    <p:extLst>
      <p:ext uri="{BB962C8B-B14F-4D97-AF65-F5344CB8AC3E}">
        <p14:creationId xmlns:p14="http://schemas.microsoft.com/office/powerpoint/2010/main" val="4076474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Zones</a:t>
            </a:r>
            <a:endParaRPr lang="en-US" dirty="0"/>
          </a:p>
        </p:txBody>
      </p:sp>
      <p:sp>
        <p:nvSpPr>
          <p:cNvPr id="3" name="Content Placeholder 2"/>
          <p:cNvSpPr>
            <a:spLocks noGrp="1"/>
          </p:cNvSpPr>
          <p:nvPr>
            <p:ph idx="1"/>
          </p:nvPr>
        </p:nvSpPr>
        <p:spPr/>
        <p:txBody>
          <a:bodyPr/>
          <a:lstStyle/>
          <a:p>
            <a:r>
              <a:rPr lang="en-US" dirty="0" smtClean="0"/>
              <a:t>Work zones</a:t>
            </a:r>
          </a:p>
          <a:p>
            <a:pPr lvl="1"/>
            <a:r>
              <a:rPr lang="en-US" dirty="0" smtClean="0"/>
              <a:t>Control access and movement in area</a:t>
            </a:r>
          </a:p>
          <a:p>
            <a:pPr lvl="2"/>
            <a:r>
              <a:rPr lang="en-US" dirty="0" smtClean="0"/>
              <a:t>Deters unauthorized personnel</a:t>
            </a:r>
          </a:p>
          <a:p>
            <a:pPr lvl="1"/>
            <a:r>
              <a:rPr lang="en-US" dirty="0" smtClean="0"/>
              <a:t>Reduce risk of spread of disease</a:t>
            </a:r>
          </a:p>
          <a:p>
            <a:r>
              <a:rPr lang="en-US" dirty="0" smtClean="0"/>
              <a:t>Establishment of work zones</a:t>
            </a:r>
          </a:p>
          <a:p>
            <a:pPr lvl="1"/>
            <a:r>
              <a:rPr lang="en-US" dirty="0" smtClean="0"/>
              <a:t>Personnel are properly protected </a:t>
            </a:r>
          </a:p>
          <a:p>
            <a:pPr lvl="1"/>
            <a:r>
              <a:rPr lang="en-US" dirty="0" smtClean="0"/>
              <a:t>Work activities confined to certain areas</a:t>
            </a:r>
          </a:p>
          <a:p>
            <a:pPr lvl="1"/>
            <a:r>
              <a:rPr lang="en-US" dirty="0" smtClean="0"/>
              <a:t>Personnel can be located quickly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Responder Security</a:t>
            </a:r>
            <a:endParaRPr lang="en-US" dirty="0"/>
          </a:p>
        </p:txBody>
      </p:sp>
    </p:spTree>
    <p:extLst>
      <p:ext uri="{BB962C8B-B14F-4D97-AF65-F5344CB8AC3E}">
        <p14:creationId xmlns:p14="http://schemas.microsoft.com/office/powerpoint/2010/main" val="366086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Biosecurity Work Zones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pic>
        <p:nvPicPr>
          <p:cNvPr id="6" name="Content Placeholder 7" descr="29_NBIOS_100525_Work Zones.jpg"/>
          <p:cNvPicPr>
            <a:picLocks noChangeAspect="1"/>
          </p:cNvPicPr>
          <p:nvPr/>
        </p:nvPicPr>
        <p:blipFill>
          <a:blip r:embed="rId3" cstate="print">
            <a:extLst>
              <a:ext uri="{28A0092B-C50C-407E-A947-70E740481C1C}">
                <a14:useLocalDpi xmlns:a14="http://schemas.microsoft.com/office/drawing/2010/main"/>
              </a:ext>
            </a:extLst>
          </a:blip>
          <a:srcRect t="7143" b="5804"/>
          <a:stretch>
            <a:fillRect/>
          </a:stretch>
        </p:blipFill>
        <p:spPr>
          <a:xfrm>
            <a:off x="589280" y="1905000"/>
            <a:ext cx="7965440" cy="3733800"/>
          </a:xfrm>
          <a:prstGeom prst="rect">
            <a:avLst/>
          </a:prstGeom>
          <a:noFill/>
          <a:ln w="28575">
            <a:solidFill>
              <a:srgbClr val="F26336"/>
            </a:solidFill>
          </a:ln>
        </p:spPr>
      </p:pic>
    </p:spTree>
    <p:extLst>
      <p:ext uri="{BB962C8B-B14F-4D97-AF65-F5344CB8AC3E}">
        <p14:creationId xmlns:p14="http://schemas.microsoft.com/office/powerpoint/2010/main" val="54456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Responder Responsibility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Follow established security measures</a:t>
            </a:r>
          </a:p>
          <a:p>
            <a:pPr lvl="1"/>
            <a:r>
              <a:rPr lang="en-US" dirty="0" smtClean="0"/>
              <a:t>Explained at initial briefing</a:t>
            </a:r>
          </a:p>
          <a:p>
            <a:r>
              <a:rPr lang="en-US" dirty="0"/>
              <a:t>Communication </a:t>
            </a:r>
            <a:endParaRPr lang="en-US" dirty="0" smtClean="0"/>
          </a:p>
          <a:p>
            <a:pPr lvl="1"/>
            <a:r>
              <a:rPr lang="en-US" dirty="0" smtClean="0"/>
              <a:t>Established </a:t>
            </a:r>
            <a:r>
              <a:rPr lang="en-US" dirty="0"/>
              <a:t>methods</a:t>
            </a:r>
          </a:p>
          <a:p>
            <a:pPr lvl="1"/>
            <a:r>
              <a:rPr lang="en-US" dirty="0"/>
              <a:t>Cell phone, </a:t>
            </a:r>
            <a:r>
              <a:rPr lang="en-US" dirty="0" smtClean="0"/>
              <a:t>radio</a:t>
            </a:r>
            <a:endParaRPr lang="en-US" dirty="0"/>
          </a:p>
          <a:p>
            <a:r>
              <a:rPr lang="en-US" dirty="0" smtClean="0"/>
              <a:t>Be aware of surroundings</a:t>
            </a:r>
          </a:p>
          <a:p>
            <a:pPr lvl="1"/>
            <a:r>
              <a:rPr lang="en-US" dirty="0" smtClean="0"/>
              <a:t>Unauthorized or suspicious persons</a:t>
            </a:r>
          </a:p>
          <a:p>
            <a:pPr lvl="2"/>
            <a:r>
              <a:rPr lang="en-US" dirty="0"/>
              <a:t>If noticed, contact your supervisor</a:t>
            </a:r>
          </a:p>
          <a:p>
            <a:pPr lvl="2"/>
            <a:r>
              <a:rPr lang="en-US" dirty="0"/>
              <a:t>Monitor the individual until </a:t>
            </a:r>
            <a:r>
              <a:rPr lang="en-US" dirty="0" smtClean="0"/>
              <a:t>assisted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Responder Security</a:t>
            </a:r>
            <a:endParaRPr lang="en-US" dirty="0"/>
          </a:p>
        </p:txBody>
      </p:sp>
    </p:spTree>
    <p:extLst>
      <p:ext uri="{BB962C8B-B14F-4D97-AF65-F5344CB8AC3E}">
        <p14:creationId xmlns:p14="http://schemas.microsoft.com/office/powerpoint/2010/main" val="3439748510"/>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6228</TotalTime>
  <Words>2087</Words>
  <Application>Microsoft Office PowerPoint</Application>
  <PresentationFormat>On-screen Show (4:3)</PresentationFormat>
  <Paragraphs>190</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Just In Time 2014</vt:lpstr>
      <vt:lpstr>Health and Safety</vt:lpstr>
      <vt:lpstr>Security Threats</vt:lpstr>
      <vt:lpstr>Site and Personal Security</vt:lpstr>
      <vt:lpstr>Security Officer</vt:lpstr>
      <vt:lpstr>Site Control Plan</vt:lpstr>
      <vt:lpstr>Site Security</vt:lpstr>
      <vt:lpstr>Work Zones</vt:lpstr>
      <vt:lpstr>Biosecurity Work Zones</vt:lpstr>
      <vt:lpstr>Responder Responsibility</vt:lpstr>
      <vt:lpstr>Buddy System</vt:lpstr>
      <vt:lpstr>Non-Cooperative or  Threatening Persons</vt:lpstr>
      <vt:lpstr>Aggressive Dogs</vt:lpstr>
      <vt:lpstr>Aggressive Dogs</vt:lpstr>
      <vt:lpstr>Resources</vt:lpstr>
      <vt:lpstr>Acknowledgments</vt:lpstr>
    </vt:vector>
  </TitlesOfParts>
  <Company>Center for Food Secuity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Responder Security</dc:title>
  <dc:subject>Just In Time Training Resources</dc:subject>
  <dc:creator>Dan Taylor, DVM, MPH;Glenda Dvorak, DVM, MPH, DACVPM</dc:creator>
  <dc:description>Developed June 2010
Reviewed by: JPMogan, DVM, L Cole, DVM,</dc:description>
  <cp:lastModifiedBy>Glenda Dvorak</cp:lastModifiedBy>
  <cp:revision>386</cp:revision>
  <cp:lastPrinted>2012-06-27T19:03:38Z</cp:lastPrinted>
  <dcterms:created xsi:type="dcterms:W3CDTF">2010-02-26T02:19:00Z</dcterms:created>
  <dcterms:modified xsi:type="dcterms:W3CDTF">2014-07-07T20:40:04Z</dcterms:modified>
  <cp:category>MSP Just-In-Time Training</cp:category>
</cp:coreProperties>
</file>