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Lst>
  <p:notesMasterIdLst>
    <p:notesMasterId r:id="rId18"/>
  </p:notesMasterIdLst>
  <p:handoutMasterIdLst>
    <p:handoutMasterId r:id="rId19"/>
  </p:handoutMasterIdLst>
  <p:sldIdLst>
    <p:sldId id="372" r:id="rId2"/>
    <p:sldId id="373" r:id="rId3"/>
    <p:sldId id="374" r:id="rId4"/>
    <p:sldId id="375" r:id="rId5"/>
    <p:sldId id="377" r:id="rId6"/>
    <p:sldId id="378" r:id="rId7"/>
    <p:sldId id="381" r:id="rId8"/>
    <p:sldId id="383" r:id="rId9"/>
    <p:sldId id="385" r:id="rId10"/>
    <p:sldId id="403" r:id="rId11"/>
    <p:sldId id="392" r:id="rId12"/>
    <p:sldId id="395" r:id="rId13"/>
    <p:sldId id="396" r:id="rId14"/>
    <p:sldId id="394" r:id="rId15"/>
    <p:sldId id="401" r:id="rId16"/>
    <p:sldId id="402" r:id="rId1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dvorak" initials="gd" lastIdx="2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336"/>
    <a:srgbClr val="FAAA6E"/>
    <a:srgbClr val="FBC093"/>
    <a:srgbClr val="FFE6B9"/>
    <a:srgbClr val="FFD07D"/>
    <a:srgbClr val="FFFF99"/>
    <a:srgbClr val="C1DDF5"/>
    <a:srgbClr val="F99951"/>
    <a:srgbClr val="F4825E"/>
    <a:srgbClr val="F47D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24" autoAdjust="0"/>
    <p:restoredTop sz="72830" autoAdjust="0"/>
  </p:normalViewPr>
  <p:slideViewPr>
    <p:cSldViewPr>
      <p:cViewPr varScale="1">
        <p:scale>
          <a:sx n="48" d="100"/>
          <a:sy n="48" d="100"/>
        </p:scale>
        <p:origin x="-128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290" y="-72"/>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43841" y="130926"/>
            <a:ext cx="3169920" cy="480060"/>
          </a:xfrm>
          <a:prstGeom prst="rect">
            <a:avLst/>
          </a:prstGeom>
        </p:spPr>
        <p:txBody>
          <a:bodyPr vert="horz" lIns="99474" tIns="49737" rIns="99474" bIns="49737" rtlCol="0"/>
          <a:lstStyle>
            <a:lvl1pPr algn="l">
              <a:defRPr sz="1300"/>
            </a:lvl1pPr>
          </a:lstStyle>
          <a:p>
            <a:r>
              <a:rPr lang="en-US" sz="1000" dirty="0"/>
              <a:t>Just-In-Time Training for Animal Health Emergencies</a:t>
            </a:r>
          </a:p>
        </p:txBody>
      </p:sp>
      <p:sp>
        <p:nvSpPr>
          <p:cNvPr id="3" name="Date Placeholder 2"/>
          <p:cNvSpPr>
            <a:spLocks noGrp="1"/>
          </p:cNvSpPr>
          <p:nvPr>
            <p:ph type="dt" sz="quarter" idx="1"/>
          </p:nvPr>
        </p:nvSpPr>
        <p:spPr>
          <a:xfrm>
            <a:off x="3901440" y="130926"/>
            <a:ext cx="3169920" cy="480060"/>
          </a:xfrm>
          <a:prstGeom prst="rect">
            <a:avLst/>
          </a:prstGeom>
        </p:spPr>
        <p:txBody>
          <a:bodyPr vert="horz" lIns="99474" tIns="49737" rIns="99474" bIns="49737" rtlCol="0"/>
          <a:lstStyle>
            <a:lvl1pPr algn="r">
              <a:defRPr sz="1300"/>
            </a:lvl1pPr>
          </a:lstStyle>
          <a:p>
            <a:r>
              <a:rPr lang="en-US" sz="1000" dirty="0"/>
              <a:t>Health and Safety: Psychosocial Impacts</a:t>
            </a:r>
          </a:p>
        </p:txBody>
      </p:sp>
      <p:sp>
        <p:nvSpPr>
          <p:cNvPr id="4" name="Footer Placeholder 3"/>
          <p:cNvSpPr>
            <a:spLocks noGrp="1"/>
          </p:cNvSpPr>
          <p:nvPr>
            <p:ph type="ftr" sz="quarter" idx="2"/>
          </p:nvPr>
        </p:nvSpPr>
        <p:spPr>
          <a:xfrm>
            <a:off x="243841" y="8990215"/>
            <a:ext cx="3169920" cy="480060"/>
          </a:xfrm>
          <a:prstGeom prst="rect">
            <a:avLst/>
          </a:prstGeom>
        </p:spPr>
        <p:txBody>
          <a:bodyPr vert="horz" lIns="99474" tIns="49737" rIns="99474" bIns="49737" rtlCol="0" anchor="b"/>
          <a:lstStyle>
            <a:lvl1pPr algn="l">
              <a:defRPr sz="1300"/>
            </a:lvl1pPr>
          </a:lstStyle>
          <a:p>
            <a:r>
              <a:rPr lang="en-US" sz="1000" dirty="0"/>
              <a:t>Multi-State Partnership for Security in Agriculture; </a:t>
            </a:r>
            <a:r>
              <a:rPr lang="en-US" sz="1000" dirty="0" smtClean="0"/>
              <a:t/>
            </a:r>
            <a:br>
              <a:rPr lang="en-US" sz="1000" dirty="0" smtClean="0"/>
            </a:br>
            <a:r>
              <a:rPr lang="en-US" sz="1000" dirty="0" smtClean="0"/>
              <a:t>Center </a:t>
            </a:r>
            <a:r>
              <a:rPr lang="en-US" sz="1000" dirty="0"/>
              <a:t>for Food Security and Public Health</a:t>
            </a:r>
          </a:p>
        </p:txBody>
      </p:sp>
      <p:sp>
        <p:nvSpPr>
          <p:cNvPr id="5" name="Slide Number Placeholder 4"/>
          <p:cNvSpPr>
            <a:spLocks noGrp="1"/>
          </p:cNvSpPr>
          <p:nvPr>
            <p:ph type="sldNum" sz="quarter" idx="3"/>
          </p:nvPr>
        </p:nvSpPr>
        <p:spPr>
          <a:xfrm>
            <a:off x="3982721" y="8990215"/>
            <a:ext cx="3169920" cy="480060"/>
          </a:xfrm>
          <a:prstGeom prst="rect">
            <a:avLst/>
          </a:prstGeom>
        </p:spPr>
        <p:txBody>
          <a:bodyPr vert="horz" lIns="99474" tIns="49737" rIns="99474" bIns="49737" rtlCol="0" anchor="b"/>
          <a:lstStyle>
            <a:lvl1pPr algn="r">
              <a:defRPr sz="1300"/>
            </a:lvl1pPr>
          </a:lstStyle>
          <a:p>
            <a:r>
              <a:rPr lang="en-US" sz="1000" dirty="0"/>
              <a:t>December 2011</a:t>
            </a:r>
          </a:p>
          <a:p>
            <a:fld id="{E43E7F44-CF60-445B-AADF-8F267F8193CA}" type="slidenum">
              <a:rPr lang="en-US"/>
              <a:pPr/>
              <a:t>‹#›</a:t>
            </a:fld>
            <a:endParaRPr lang="en-US" dirty="0"/>
          </a:p>
        </p:txBody>
      </p:sp>
    </p:spTree>
    <p:extLst>
      <p:ext uri="{BB962C8B-B14F-4D97-AF65-F5344CB8AC3E}">
        <p14:creationId xmlns:p14="http://schemas.microsoft.com/office/powerpoint/2010/main" val="547867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5"/>
            <a:ext cx="3169920" cy="480060"/>
          </a:xfrm>
          <a:prstGeom prst="rect">
            <a:avLst/>
          </a:prstGeom>
        </p:spPr>
        <p:txBody>
          <a:bodyPr vert="horz" lIns="99474" tIns="49737" rIns="99474" bIns="49737" rtlCol="0"/>
          <a:lstStyle>
            <a:lvl1pPr algn="l">
              <a:defRPr sz="1300"/>
            </a:lvl1pPr>
          </a:lstStyle>
          <a:p>
            <a:endParaRPr lang="en-US"/>
          </a:p>
        </p:txBody>
      </p:sp>
      <p:sp>
        <p:nvSpPr>
          <p:cNvPr id="3" name="Date Placeholder 2"/>
          <p:cNvSpPr>
            <a:spLocks noGrp="1"/>
          </p:cNvSpPr>
          <p:nvPr>
            <p:ph type="dt" idx="1"/>
          </p:nvPr>
        </p:nvSpPr>
        <p:spPr>
          <a:xfrm>
            <a:off x="4143588" y="5"/>
            <a:ext cx="3169920" cy="480060"/>
          </a:xfrm>
          <a:prstGeom prst="rect">
            <a:avLst/>
          </a:prstGeom>
        </p:spPr>
        <p:txBody>
          <a:bodyPr vert="horz" lIns="99474" tIns="49737" rIns="99474" bIns="49737" rtlCol="0"/>
          <a:lstStyle>
            <a:lvl1pPr algn="r">
              <a:defRPr sz="1300"/>
            </a:lvl1pPr>
          </a:lstStyle>
          <a:p>
            <a:fld id="{DE9B040C-8CD5-46F3-BED5-4281F216FF93}" type="datetimeFigureOut">
              <a:rPr lang="en-US" smtClean="0"/>
              <a:pPr/>
              <a:t>7/7/2014</a:t>
            </a:fld>
            <a:endParaRPr lang="en-US"/>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9474" tIns="49737" rIns="99474" bIns="49737"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9474" tIns="49737" rIns="99474" bIns="4973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1" y="9119474"/>
            <a:ext cx="3169920" cy="480060"/>
          </a:xfrm>
          <a:prstGeom prst="rect">
            <a:avLst/>
          </a:prstGeom>
        </p:spPr>
        <p:txBody>
          <a:bodyPr vert="horz" lIns="99474" tIns="49737" rIns="99474" bIns="49737"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9474" tIns="49737" rIns="99474" bIns="49737" rtlCol="0" anchor="b"/>
          <a:lstStyle>
            <a:lvl1pPr algn="r">
              <a:defRPr sz="1300"/>
            </a:lvl1pPr>
          </a:lstStyle>
          <a:p>
            <a:fld id="{CA14255A-7794-4D3D-B6F2-612A3A7DD042}" type="slidenum">
              <a:rPr lang="en-US" smtClean="0"/>
              <a:pPr/>
              <a:t>‹#›</a:t>
            </a:fld>
            <a:endParaRPr lang="en-US"/>
          </a:p>
        </p:txBody>
      </p:sp>
    </p:spTree>
    <p:extLst>
      <p:ext uri="{BB962C8B-B14F-4D97-AF65-F5344CB8AC3E}">
        <p14:creationId xmlns:p14="http://schemas.microsoft.com/office/powerpoint/2010/main" val="3520317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165100" indent="-15875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2pPr>
    <a:lvl3pPr marL="9144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3pPr>
    <a:lvl4pPr marL="13716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4pPr>
    <a:lvl5pPr marL="18288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0" i="1" dirty="0" smtClean="0">
                <a:solidFill>
                  <a:srgbClr val="000000"/>
                </a:solidFill>
              </a:rPr>
              <a:t>December 2011</a:t>
            </a:r>
          </a:p>
          <a:p>
            <a:pPr defTabSz="956097">
              <a:defRPr/>
            </a:pPr>
            <a:r>
              <a:rPr lang="en-US" b="0" baseline="0" dirty="0" smtClean="0">
                <a:solidFill>
                  <a:srgbClr val="000000"/>
                </a:solidFill>
              </a:rPr>
              <a:t>In addition to the physical demands of an animal health emergency response, there will also be a number of psychological stresses. If ignored, they can lead to serious consequences. This </a:t>
            </a:r>
            <a:r>
              <a:rPr lang="en-US" b="0" dirty="0" smtClean="0">
                <a:solidFill>
                  <a:srgbClr val="000000"/>
                </a:solidFill>
              </a:rPr>
              <a:t>Just-In-Time training presentation will overview</a:t>
            </a:r>
            <a:r>
              <a:rPr lang="en-US" b="0" baseline="0" dirty="0" smtClean="0">
                <a:solidFill>
                  <a:srgbClr val="000000"/>
                </a:solidFill>
              </a:rPr>
              <a:t> some of the psychosocial impacts of being an emergency responder, as well as </a:t>
            </a:r>
            <a:r>
              <a:rPr lang="en-US" b="0" dirty="0" smtClean="0">
                <a:solidFill>
                  <a:srgbClr val="000000"/>
                </a:solidFill>
              </a:rPr>
              <a:t>provide information to help recognize and respond to the signs</a:t>
            </a:r>
            <a:r>
              <a:rPr lang="en-US" b="0" baseline="0" dirty="0" smtClean="0">
                <a:solidFill>
                  <a:srgbClr val="000000"/>
                </a:solidFill>
              </a:rPr>
              <a:t> of psychological distress.</a:t>
            </a:r>
          </a:p>
        </p:txBody>
      </p:sp>
      <p:sp>
        <p:nvSpPr>
          <p:cNvPr id="4" name="Slide Number Placeholder 3"/>
          <p:cNvSpPr>
            <a:spLocks noGrp="1"/>
          </p:cNvSpPr>
          <p:nvPr>
            <p:ph type="sldNum" sz="quarter" idx="10"/>
          </p:nvPr>
        </p:nvSpPr>
        <p:spPr/>
        <p:txBody>
          <a:bodyPr/>
          <a:lstStyle/>
          <a:p>
            <a:fld id="{8005E09E-EE66-4103-848A-A9F7D5164029}"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6097">
              <a:defRPr/>
            </a:pPr>
            <a:r>
              <a:rPr lang="en-US" dirty="0" smtClean="0">
                <a:latin typeface="+mn-lt"/>
                <a:cs typeface="+mn-cs"/>
              </a:rPr>
              <a:t>It is important to understand and recognize the symptoms</a:t>
            </a:r>
            <a:r>
              <a:rPr lang="en-US" baseline="0" dirty="0" smtClean="0">
                <a:latin typeface="+mn-lt"/>
                <a:cs typeface="+mn-cs"/>
              </a:rPr>
              <a:t> of psychological stress. If allowed to continue, these symptoms can manifest from mild distress into more severe </a:t>
            </a:r>
            <a:r>
              <a:rPr lang="en-US" dirty="0" smtClean="0">
                <a:latin typeface="+mn-lt"/>
                <a:cs typeface="+mn-cs"/>
              </a:rPr>
              <a:t>psychiatric illnesses or disorders which may interfere with an individual’s normal response functions. </a:t>
            </a:r>
            <a:r>
              <a:rPr lang="en-US" baseline="0" dirty="0" smtClean="0"/>
              <a:t>Severe or chronic psychiatric illnesses or disorders – acute stress disorder, post-traumatic stress disorder and depression – require professional intervention and treatment. Seeking professional help for psychological issues promptly can aid in reducing their impact as well as speed the recovery process. It is important to remember that while development of these disorders can occur during a response event, they can also manifest weeks or months after an event. (Post-traumatic stress disorder graphic from SAMHSA – Substance Abuse and Mental Health Services Administration)</a:t>
            </a:r>
            <a:endParaRPr lang="en-US" dirty="0" smtClean="0"/>
          </a:p>
        </p:txBody>
      </p:sp>
      <p:sp>
        <p:nvSpPr>
          <p:cNvPr id="4" name="Slide Number Placeholder 3"/>
          <p:cNvSpPr>
            <a:spLocks noGrp="1"/>
          </p:cNvSpPr>
          <p:nvPr>
            <p:ph type="sldNum" sz="quarter" idx="10"/>
          </p:nvPr>
        </p:nvSpPr>
        <p:spPr/>
        <p:txBody>
          <a:bodyPr/>
          <a:lstStyle/>
          <a:p>
            <a:fld id="{5BA35F78-F684-45C3-BA3B-FE03D2199AD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avoiding psychological stressors during an animal health</a:t>
            </a:r>
            <a:r>
              <a:rPr lang="en-US" baseline="0" dirty="0" smtClean="0"/>
              <a:t> emergency response will not be possible, there are some steps you can take to minimize their impact.</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11</a:t>
            </a:fld>
            <a:endParaRPr lang="en-US"/>
          </a:p>
        </p:txBody>
      </p:sp>
    </p:spTree>
    <p:extLst>
      <p:ext uri="{BB962C8B-B14F-4D97-AF65-F5344CB8AC3E}">
        <p14:creationId xmlns:p14="http://schemas.microsoft.com/office/powerpoint/2010/main" val="2966416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6097">
              <a:defRPr/>
            </a:pPr>
            <a:r>
              <a:rPr lang="en-US" dirty="0" smtClean="0">
                <a:latin typeface="+mn-lt"/>
                <a:cs typeface="+mn-cs"/>
              </a:rPr>
              <a:t>During response activities, pace yourself. Most response efforts and deployments </a:t>
            </a:r>
            <a:r>
              <a:rPr lang="en-US" dirty="0">
                <a:latin typeface="+mn-lt"/>
                <a:cs typeface="+mn-cs"/>
              </a:rPr>
              <a:t>may continue for days,</a:t>
            </a:r>
            <a:r>
              <a:rPr lang="en-US" b="1" dirty="0">
                <a:latin typeface="+mn-lt"/>
                <a:cs typeface="+mn-cs"/>
              </a:rPr>
              <a:t> </a:t>
            </a:r>
            <a:r>
              <a:rPr lang="en-US" dirty="0">
                <a:latin typeface="+mn-lt"/>
                <a:cs typeface="+mn-cs"/>
              </a:rPr>
              <a:t>weeks or months</a:t>
            </a:r>
            <a:r>
              <a:rPr lang="en-US" dirty="0" smtClean="0">
                <a:latin typeface="+mn-lt"/>
                <a:cs typeface="+mn-cs"/>
              </a:rPr>
              <a:t>.  Take </a:t>
            </a:r>
            <a:r>
              <a:rPr lang="en-US" dirty="0">
                <a:latin typeface="+mn-lt"/>
                <a:cs typeface="+mn-cs"/>
              </a:rPr>
              <a:t>frequent rest </a:t>
            </a:r>
            <a:r>
              <a:rPr lang="en-US" dirty="0" smtClean="0">
                <a:latin typeface="+mn-lt"/>
                <a:cs typeface="+mn-cs"/>
              </a:rPr>
              <a:t>breaks, as mental </a:t>
            </a:r>
            <a:r>
              <a:rPr lang="en-US" dirty="0">
                <a:latin typeface="+mn-lt"/>
                <a:cs typeface="+mn-cs"/>
              </a:rPr>
              <a:t>fatigue due to extended shifts can greatly </a:t>
            </a:r>
            <a:r>
              <a:rPr lang="en-US" dirty="0" smtClean="0">
                <a:latin typeface="+mn-lt"/>
                <a:cs typeface="+mn-cs"/>
              </a:rPr>
              <a:t>impact your ability to respond</a:t>
            </a:r>
            <a:r>
              <a:rPr lang="en-US" baseline="0" dirty="0" smtClean="0">
                <a:latin typeface="+mn-lt"/>
                <a:cs typeface="+mn-cs"/>
              </a:rPr>
              <a:t> and </a:t>
            </a:r>
            <a:r>
              <a:rPr lang="en-US" dirty="0" smtClean="0">
                <a:latin typeface="+mn-lt"/>
                <a:cs typeface="+mn-cs"/>
              </a:rPr>
              <a:t>increase </a:t>
            </a:r>
            <a:r>
              <a:rPr lang="en-US" dirty="0">
                <a:latin typeface="+mn-lt"/>
                <a:cs typeface="+mn-cs"/>
              </a:rPr>
              <a:t>the risk of </a:t>
            </a:r>
            <a:r>
              <a:rPr lang="en-US" dirty="0" smtClean="0">
                <a:latin typeface="+mn-lt"/>
                <a:cs typeface="+mn-cs"/>
              </a:rPr>
              <a:t>injury. If possible, take breaks </a:t>
            </a:r>
            <a:r>
              <a:rPr lang="en-US" sz="1300" dirty="0"/>
              <a:t>away from the work area, to provide some mental relief. </a:t>
            </a:r>
            <a:r>
              <a:rPr lang="en-US" dirty="0" smtClean="0">
                <a:latin typeface="+mn-lt"/>
                <a:cs typeface="+mn-cs"/>
              </a:rPr>
              <a:t>Try </a:t>
            </a:r>
            <a:r>
              <a:rPr lang="en-US" dirty="0">
                <a:latin typeface="+mn-lt"/>
                <a:cs typeface="+mn-cs"/>
              </a:rPr>
              <a:t>to </a:t>
            </a:r>
            <a:r>
              <a:rPr lang="en-US" dirty="0" smtClean="0">
                <a:latin typeface="+mn-lt"/>
                <a:cs typeface="+mn-cs"/>
              </a:rPr>
              <a:t>maint</a:t>
            </a:r>
            <a:r>
              <a:rPr lang="en-US" dirty="0" smtClean="0"/>
              <a:t>ain a regular eating</a:t>
            </a:r>
            <a:r>
              <a:rPr lang="en-US" baseline="0" dirty="0" smtClean="0"/>
              <a:t> and sleeping schedule. </a:t>
            </a:r>
            <a:r>
              <a:rPr lang="en-US" sz="1300" dirty="0"/>
              <a:t>Drink plenty of fluids (water). Eat a variety of foods and increase your intake of complex carbohydrates (e.g., breads, and muffins made with whole grains, granola bars, etc.).</a:t>
            </a:r>
          </a:p>
        </p:txBody>
      </p:sp>
      <p:sp>
        <p:nvSpPr>
          <p:cNvPr id="4" name="Slide Number Placeholder 3"/>
          <p:cNvSpPr>
            <a:spLocks noGrp="1"/>
          </p:cNvSpPr>
          <p:nvPr>
            <p:ph type="sldNum" sz="quarter" idx="10"/>
          </p:nvPr>
        </p:nvSpPr>
        <p:spPr/>
        <p:txBody>
          <a:bodyPr/>
          <a:lstStyle/>
          <a:p>
            <a:fld id="{5BA35F78-F684-45C3-BA3B-FE03D2199AD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None/>
            </a:pPr>
            <a:r>
              <a:rPr lang="en-US" dirty="0" smtClean="0">
                <a:latin typeface="+mn-lt"/>
                <a:cs typeface="+mn-cs"/>
              </a:rPr>
              <a:t>Other</a:t>
            </a:r>
            <a:r>
              <a:rPr lang="en-US" baseline="0" dirty="0" smtClean="0">
                <a:latin typeface="+mn-lt"/>
                <a:cs typeface="+mn-cs"/>
              </a:rPr>
              <a:t> steps you can take to reduce psychological stress include:</a:t>
            </a:r>
            <a:endParaRPr lang="en-US" dirty="0" smtClean="0">
              <a:latin typeface="+mn-lt"/>
              <a:cs typeface="+mn-cs"/>
            </a:endParaRPr>
          </a:p>
          <a:p>
            <a:pPr lvl="0">
              <a:buFont typeface="Arial" pitchFamily="34" charset="0"/>
              <a:buChar char="•"/>
            </a:pPr>
            <a:r>
              <a:rPr lang="en-US" dirty="0" smtClean="0">
                <a:latin typeface="+mn-lt"/>
                <a:cs typeface="+mn-cs"/>
              </a:rPr>
              <a:t>Communicating with loves ones when</a:t>
            </a:r>
            <a:r>
              <a:rPr lang="en-US" baseline="0" dirty="0" smtClean="0">
                <a:latin typeface="+mn-lt"/>
                <a:cs typeface="+mn-cs"/>
              </a:rPr>
              <a:t> possible.</a:t>
            </a:r>
            <a:endParaRPr lang="en-US" dirty="0" smtClean="0">
              <a:latin typeface="+mn-lt"/>
              <a:cs typeface="+mn-cs"/>
            </a:endParaRPr>
          </a:p>
          <a:p>
            <a:pPr defTabSz="956097">
              <a:buFont typeface="Arial" pitchFamily="34" charset="0"/>
              <a:buChar char="•"/>
              <a:defRPr/>
            </a:pPr>
            <a:r>
              <a:rPr lang="en-US" dirty="0" smtClean="0">
                <a:latin typeface="+mn-lt"/>
                <a:cs typeface="+mn-cs"/>
              </a:rPr>
              <a:t>Choosing your own comfort level when talking about the event and your emotional response to it.</a:t>
            </a:r>
          </a:p>
          <a:p>
            <a:pPr defTabSz="956097">
              <a:buFont typeface="Arial" pitchFamily="34" charset="0"/>
              <a:buChar char="•"/>
              <a:defRPr/>
            </a:pPr>
            <a:r>
              <a:rPr lang="en-US" dirty="0" smtClean="0">
                <a:latin typeface="+mn-lt"/>
                <a:cs typeface="+mn-cs"/>
              </a:rPr>
              <a:t>Avoiding substance</a:t>
            </a:r>
            <a:r>
              <a:rPr lang="en-US" baseline="0" dirty="0" smtClean="0">
                <a:latin typeface="+mn-lt"/>
                <a:cs typeface="+mn-cs"/>
              </a:rPr>
              <a:t> abuse.</a:t>
            </a:r>
          </a:p>
          <a:p>
            <a:pPr defTabSz="956097">
              <a:buFont typeface="Arial" pitchFamily="34" charset="0"/>
              <a:buChar char="•"/>
              <a:defRPr/>
            </a:pPr>
            <a:r>
              <a:rPr lang="en-US" baseline="0" dirty="0" smtClean="0">
                <a:latin typeface="+mn-lt"/>
                <a:cs typeface="+mn-cs"/>
              </a:rPr>
              <a:t>Practicing stress and relaxation techniques</a:t>
            </a:r>
          </a:p>
          <a:p>
            <a:pPr defTabSz="956097">
              <a:buFont typeface="Arial" pitchFamily="34" charset="0"/>
              <a:buChar char="•"/>
              <a:defRPr/>
            </a:pPr>
            <a:r>
              <a:rPr lang="en-US" baseline="0" dirty="0" smtClean="0">
                <a:latin typeface="+mn-lt"/>
                <a:cs typeface="+mn-cs"/>
              </a:rPr>
              <a:t>Accepting the situation for what it is and what you cannot change</a:t>
            </a:r>
          </a:p>
          <a:p>
            <a:pPr defTabSz="956097">
              <a:buFont typeface="Arial" pitchFamily="34" charset="0"/>
              <a:buChar char="•"/>
              <a:defRPr/>
            </a:pPr>
            <a:r>
              <a:rPr lang="en-US" baseline="0" dirty="0" smtClean="0">
                <a:latin typeface="+mn-lt"/>
                <a:cs typeface="+mn-cs"/>
              </a:rPr>
              <a:t>Taking advantage of any formal mental health support provided during the response</a:t>
            </a:r>
            <a:endParaRPr lang="en-US" dirty="0" smtClean="0">
              <a:latin typeface="+mn-lt"/>
              <a:cs typeface="+mn-cs"/>
            </a:endParaRPr>
          </a:p>
        </p:txBody>
      </p:sp>
      <p:sp>
        <p:nvSpPr>
          <p:cNvPr id="4" name="Slide Number Placeholder 3"/>
          <p:cNvSpPr>
            <a:spLocks noGrp="1"/>
          </p:cNvSpPr>
          <p:nvPr>
            <p:ph type="sldNum" sz="quarter" idx="10"/>
          </p:nvPr>
        </p:nvSpPr>
        <p:spPr/>
        <p:txBody>
          <a:bodyPr/>
          <a:lstStyle/>
          <a:p>
            <a:fld id="{5BA35F78-F684-45C3-BA3B-FE03D2199AD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a:t>
            </a:r>
            <a:r>
              <a:rPr lang="en-US" baseline="0" dirty="0" smtClean="0"/>
              <a:t>aware of the signs of psychological stress on yourself, as well as other responders. Early recognition of signs of psychological stress can assure </a:t>
            </a:r>
            <a:r>
              <a:rPr lang="en-US" dirty="0" smtClean="0"/>
              <a:t>appropriate measures are taken to reduce </a:t>
            </a:r>
            <a:r>
              <a:rPr lang="en-US" dirty="0"/>
              <a:t>the </a:t>
            </a:r>
            <a:r>
              <a:rPr lang="en-US" dirty="0" smtClean="0"/>
              <a:t>effects. Never hesitate to seek </a:t>
            </a:r>
            <a:r>
              <a:rPr lang="en-US" dirty="0"/>
              <a:t>assistance and support when needed</a:t>
            </a:r>
            <a:r>
              <a:rPr lang="en-US" dirty="0" smtClean="0"/>
              <a:t>. If a severe</a:t>
            </a:r>
            <a:r>
              <a:rPr lang="en-US" baseline="0" dirty="0" smtClean="0"/>
              <a:t> psychological disorder is suspected, contact a mental health professional immediately. (Photo courtesy of Thomas J </a:t>
            </a:r>
            <a:r>
              <a:rPr lang="en-US" baseline="0" dirty="0" err="1" smtClean="0"/>
              <a:t>Ratke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14</a:t>
            </a:fld>
            <a:endParaRPr lang="en-US"/>
          </a:p>
        </p:txBody>
      </p:sp>
    </p:spTree>
    <p:extLst>
      <p:ext uri="{BB962C8B-B14F-4D97-AF65-F5344CB8AC3E}">
        <p14:creationId xmlns:p14="http://schemas.microsoft.com/office/powerpoint/2010/main" val="1504128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more information on </a:t>
            </a:r>
            <a:r>
              <a:rPr lang="en-US" smtClean="0"/>
              <a:t>psychosocial i</a:t>
            </a:r>
            <a:r>
              <a:rPr lang="en-US" baseline="0" smtClean="0"/>
              <a:t>ssues </a:t>
            </a:r>
            <a:r>
              <a:rPr lang="en-US" baseline="0" dirty="0" smtClean="0"/>
              <a:t>during an animal health emergency response, consult the </a:t>
            </a:r>
            <a:r>
              <a:rPr lang="en-US" dirty="0"/>
              <a:t>Substance Abuse and Mental Health Services Administration (SAMHSA) website</a:t>
            </a:r>
            <a:r>
              <a:rPr lang="en-US" dirty="0" smtClean="0"/>
              <a:t>. </a:t>
            </a:r>
            <a:r>
              <a:rPr lang="en-US" b="1" dirty="0" smtClean="0"/>
              <a:t>The </a:t>
            </a:r>
            <a:r>
              <a:rPr lang="en-US" b="1" dirty="0"/>
              <a:t>information in this </a:t>
            </a:r>
            <a:r>
              <a:rPr lang="en-US" b="1" dirty="0" smtClean="0"/>
              <a:t>presentation </a:t>
            </a:r>
            <a:r>
              <a:rPr lang="en-US" b="1" dirty="0"/>
              <a:t>is NOT meant to take the place of professional psychological advice. If you or someone you know may be suffering from a severe psychological disorder, contact a health professional</a:t>
            </a:r>
            <a:r>
              <a:rPr lang="en-US" b="1" dirty="0" smtClean="0"/>
              <a:t>.</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pPr/>
              <a:t>16</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95010">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Multi-State Partnership for Security in Agriculture.</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5010">
              <a:defRPr/>
            </a:pPr>
            <a:r>
              <a:rPr lang="en-US" dirty="0" smtClean="0"/>
              <a:t>Maintaining the mental health of emergency responders</a:t>
            </a:r>
            <a:r>
              <a:rPr lang="en-US" baseline="0" dirty="0" smtClean="0"/>
              <a:t> is just as important as the care and well-being of their physical health. </a:t>
            </a:r>
            <a:r>
              <a:rPr lang="en-US" dirty="0" smtClean="0"/>
              <a:t>Mental health as defined</a:t>
            </a:r>
            <a:r>
              <a:rPr lang="en-US" baseline="0" dirty="0" smtClean="0"/>
              <a:t> by the Mental Health Education and Resource Center as “a state of psychological and emotional well-being, that enables an individual to work, love, relate to others effectively, and resolve conflicts.” During any animal health emergency, whether caused by a natural disaster or infectious disease situation, the mental health of all responders will be strained.</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2</a:t>
            </a:fld>
            <a:endParaRPr lang="en-US"/>
          </a:p>
        </p:txBody>
      </p:sp>
    </p:spTree>
    <p:extLst>
      <p:ext uri="{BB962C8B-B14F-4D97-AF65-F5344CB8AC3E}">
        <p14:creationId xmlns:p14="http://schemas.microsoft.com/office/powerpoint/2010/main" val="1087209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most psychological</a:t>
            </a:r>
            <a:r>
              <a:rPr lang="en-US" baseline="0" dirty="0" smtClean="0"/>
              <a:t> stressors cannot be avoided, it is important to be aware of aspects that can contribute to mental stress as well as ways to minimize their effects. </a:t>
            </a:r>
            <a:r>
              <a:rPr lang="en-US" dirty="0" smtClean="0"/>
              <a:t>Let’s looks at some of the psychological stressors</a:t>
            </a:r>
            <a:r>
              <a:rPr lang="en-US" baseline="0" dirty="0" smtClean="0"/>
              <a:t> that can occur during an animal emergency situation. </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3</a:t>
            </a:fld>
            <a:endParaRPr lang="en-US"/>
          </a:p>
        </p:txBody>
      </p:sp>
    </p:spTree>
    <p:extLst>
      <p:ext uri="{BB962C8B-B14F-4D97-AF65-F5344CB8AC3E}">
        <p14:creationId xmlns:p14="http://schemas.microsoft.com/office/powerpoint/2010/main" val="412051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95010">
              <a:defRPr/>
            </a:pPr>
            <a:r>
              <a:rPr lang="en-US" dirty="0" smtClean="0">
                <a:latin typeface="+mn-lt"/>
                <a:cs typeface="+mn-cs"/>
              </a:rPr>
              <a:t>The act of deployment itself can cause</a:t>
            </a:r>
            <a:r>
              <a:rPr lang="en-US" baseline="0" dirty="0" smtClean="0">
                <a:latin typeface="+mn-lt"/>
                <a:cs typeface="+mn-cs"/>
              </a:rPr>
              <a:t> psychological stress. D</a:t>
            </a:r>
            <a:r>
              <a:rPr lang="en-US" dirty="0" smtClean="0">
                <a:latin typeface="+mn-lt"/>
                <a:cs typeface="+mn-cs"/>
              </a:rPr>
              <a:t>isruption to your regular </a:t>
            </a:r>
            <a:r>
              <a:rPr lang="en-US" dirty="0">
                <a:latin typeface="+mn-lt"/>
                <a:cs typeface="+mn-cs"/>
              </a:rPr>
              <a:t>work and family </a:t>
            </a:r>
            <a:r>
              <a:rPr lang="en-US" dirty="0" smtClean="0">
                <a:latin typeface="+mn-lt"/>
                <a:cs typeface="+mn-cs"/>
              </a:rPr>
              <a:t>schedules as well as being </a:t>
            </a:r>
            <a:r>
              <a:rPr lang="en-US" dirty="0">
                <a:latin typeface="+mn-lt"/>
                <a:cs typeface="+mn-cs"/>
              </a:rPr>
              <a:t>away from </a:t>
            </a:r>
            <a:r>
              <a:rPr lang="en-US" dirty="0" smtClean="0">
                <a:latin typeface="+mn-lt"/>
                <a:cs typeface="+mn-cs"/>
              </a:rPr>
              <a:t>your home </a:t>
            </a:r>
            <a:r>
              <a:rPr lang="en-US" dirty="0">
                <a:latin typeface="+mn-lt"/>
                <a:cs typeface="+mn-cs"/>
              </a:rPr>
              <a:t>and </a:t>
            </a:r>
            <a:r>
              <a:rPr lang="en-US" dirty="0" smtClean="0">
                <a:latin typeface="+mn-lt"/>
                <a:cs typeface="+mn-cs"/>
              </a:rPr>
              <a:t>family</a:t>
            </a:r>
            <a:r>
              <a:rPr lang="en-US" baseline="0" dirty="0" smtClean="0">
                <a:latin typeface="+mn-lt"/>
                <a:cs typeface="+mn-cs"/>
              </a:rPr>
              <a:t> can cause strain for responders and their families. Additionally, you will be </a:t>
            </a:r>
            <a:r>
              <a:rPr lang="en-US" dirty="0" smtClean="0">
                <a:latin typeface="+mn-lt"/>
                <a:cs typeface="+mn-cs"/>
              </a:rPr>
              <a:t>working </a:t>
            </a:r>
            <a:r>
              <a:rPr lang="en-US" dirty="0">
                <a:latin typeface="+mn-lt"/>
                <a:cs typeface="+mn-cs"/>
              </a:rPr>
              <a:t>in an unfamiliar environment and with new </a:t>
            </a:r>
            <a:r>
              <a:rPr lang="en-US" dirty="0" smtClean="0">
                <a:latin typeface="+mn-lt"/>
                <a:cs typeface="+mn-cs"/>
              </a:rPr>
              <a:t>people. (Photo from Thomas </a:t>
            </a:r>
            <a:r>
              <a:rPr lang="en-US" dirty="0" err="1" smtClean="0">
                <a:latin typeface="+mn-lt"/>
                <a:cs typeface="+mn-cs"/>
              </a:rPr>
              <a:t>Ratke</a:t>
            </a:r>
            <a:r>
              <a:rPr lang="en-US" dirty="0" smtClean="0">
                <a:latin typeface="+mn-lt"/>
                <a:cs typeface="+mn-cs"/>
              </a:rPr>
              <a:t>)</a:t>
            </a:r>
            <a:endParaRPr lang="en-US" dirty="0"/>
          </a:p>
        </p:txBody>
      </p:sp>
      <p:sp>
        <p:nvSpPr>
          <p:cNvPr id="4" name="Slide Number Placeholder 3"/>
          <p:cNvSpPr>
            <a:spLocks noGrp="1"/>
          </p:cNvSpPr>
          <p:nvPr>
            <p:ph type="sldNum" sz="quarter" idx="10"/>
          </p:nvPr>
        </p:nvSpPr>
        <p:spPr/>
        <p:txBody>
          <a:bodyPr/>
          <a:lstStyle/>
          <a:p>
            <a:fld id="{8005E09E-EE66-4103-848A-A9F7D516402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6097">
              <a:defRPr/>
            </a:pPr>
            <a:r>
              <a:rPr lang="en-US" dirty="0" smtClean="0"/>
              <a:t>Working conditions during a response</a:t>
            </a:r>
            <a:r>
              <a:rPr lang="en-US" baseline="0" dirty="0" smtClean="0"/>
              <a:t> can be demanding. Responders will generally work long hours and perform physically demanding work. Initial phases of the response may be stressful due to limited or lack or resources, including personnel.</a:t>
            </a:r>
            <a:endParaRPr lang="en-US" dirty="0" smtClean="0">
              <a:latin typeface="+mn-lt"/>
              <a:cs typeface="+mn-cs"/>
            </a:endParaRPr>
          </a:p>
        </p:txBody>
      </p:sp>
      <p:sp>
        <p:nvSpPr>
          <p:cNvPr id="4" name="Slide Number Placeholder 3"/>
          <p:cNvSpPr>
            <a:spLocks noGrp="1"/>
          </p:cNvSpPr>
          <p:nvPr>
            <p:ph type="sldNum" sz="quarter" idx="10"/>
          </p:nvPr>
        </p:nvSpPr>
        <p:spPr/>
        <p:txBody>
          <a:bodyPr/>
          <a:lstStyle/>
          <a:p>
            <a:fld id="{5BA35F78-F684-45C3-BA3B-FE03D2199AD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latin typeface="+mn-lt"/>
                <a:cs typeface="+mn-cs"/>
              </a:rPr>
              <a:t>Tasks you are assigned</a:t>
            </a:r>
            <a:r>
              <a:rPr lang="en-US" baseline="0" smtClean="0">
                <a:latin typeface="+mn-lt"/>
                <a:cs typeface="+mn-cs"/>
              </a:rPr>
              <a:t> during the response can also contribute to mental stress. Depending on the response circumstances, you may have prolonged exposure to injury, death and destruction. For example, during natural disaster situations, you may w</a:t>
            </a:r>
            <a:r>
              <a:rPr lang="en-US" smtClean="0"/>
              <a:t>itness death and suffering of humans and animals. For </a:t>
            </a:r>
            <a:r>
              <a:rPr lang="en-US" baseline="0" smtClean="0">
                <a:latin typeface="+mn-lt"/>
                <a:cs typeface="+mn-cs"/>
              </a:rPr>
              <a:t>animal disease emergencies, euthanasia and depopulation procedures may be needed. Both of these situations can be extremely powerful mental stresses. Additionally, the public’s perception or support can cause mental anguish, especially in situations where response activities are not appreciated.</a:t>
            </a:r>
            <a:endParaRPr lang="en-US" dirty="0"/>
          </a:p>
        </p:txBody>
      </p:sp>
      <p:sp>
        <p:nvSpPr>
          <p:cNvPr id="4" name="Slide Number Placeholder 3"/>
          <p:cNvSpPr>
            <a:spLocks noGrp="1"/>
          </p:cNvSpPr>
          <p:nvPr>
            <p:ph type="sldNum" sz="quarter" idx="10"/>
          </p:nvPr>
        </p:nvSpPr>
        <p:spPr/>
        <p:txBody>
          <a:bodyPr/>
          <a:lstStyle/>
          <a:p>
            <a:fld id="{5BA35F78-F684-45C3-BA3B-FE03D2199AD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effects of psychological</a:t>
            </a:r>
            <a:r>
              <a:rPr lang="en-US" baseline="0" dirty="0" smtClean="0"/>
              <a:t> stress can manifest in a number of ways. These include physical, cognitive, emotional and behavioral manifestations.</a:t>
            </a:r>
            <a:endParaRPr lang="en-US" dirty="0" smtClean="0"/>
          </a:p>
        </p:txBody>
      </p:sp>
      <p:sp>
        <p:nvSpPr>
          <p:cNvPr id="4" name="Slide Number Placeholder 3"/>
          <p:cNvSpPr>
            <a:spLocks noGrp="1"/>
          </p:cNvSpPr>
          <p:nvPr>
            <p:ph type="sldNum" sz="quarter" idx="10"/>
          </p:nvPr>
        </p:nvSpPr>
        <p:spPr/>
        <p:txBody>
          <a:bodyPr/>
          <a:lstStyle/>
          <a:p>
            <a:fld id="{CA14255A-7794-4D3D-B6F2-612A3A7DD042}" type="slidenum">
              <a:rPr lang="en-US" smtClean="0"/>
              <a:pPr/>
              <a:t>7</a:t>
            </a:fld>
            <a:endParaRPr lang="en-US"/>
          </a:p>
        </p:txBody>
      </p:sp>
    </p:spTree>
    <p:extLst>
      <p:ext uri="{BB962C8B-B14F-4D97-AF65-F5344CB8AC3E}">
        <p14:creationId xmlns:p14="http://schemas.microsoft.com/office/powerpoint/2010/main" val="3229000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6097">
              <a:defRPr/>
            </a:pPr>
            <a:r>
              <a:rPr lang="en-US" dirty="0" smtClean="0"/>
              <a:t>Common physical symptoms of mental</a:t>
            </a:r>
            <a:r>
              <a:rPr lang="en-US" baseline="0" dirty="0" smtClean="0"/>
              <a:t> stress include fatigue, body aches and pains, nausea, headache, a rapid heart rate, sweats and chills, and possibly muscle twitching. </a:t>
            </a:r>
            <a:r>
              <a:rPr lang="en-US" dirty="0" smtClean="0"/>
              <a:t>Common cognitive</a:t>
            </a:r>
            <a:r>
              <a:rPr lang="en-US" baseline="0" dirty="0" smtClean="0"/>
              <a:t> symptoms of stress include confusion, disorientation, poor concentration or alertness, memory problems and sleep disturbances, including nightmares.</a:t>
            </a:r>
            <a:endParaRPr lang="en-US" dirty="0" smtClean="0"/>
          </a:p>
        </p:txBody>
      </p:sp>
      <p:sp>
        <p:nvSpPr>
          <p:cNvPr id="4" name="Slide Number Placeholder 3"/>
          <p:cNvSpPr>
            <a:spLocks noGrp="1"/>
          </p:cNvSpPr>
          <p:nvPr>
            <p:ph type="sldNum" sz="quarter" idx="10"/>
          </p:nvPr>
        </p:nvSpPr>
        <p:spPr/>
        <p:txBody>
          <a:bodyPr/>
          <a:lstStyle/>
          <a:p>
            <a:fld id="{5BA35F78-F684-45C3-BA3B-FE03D2199AD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909" lvl="1" indent="0">
              <a:buNone/>
            </a:pPr>
            <a:r>
              <a:rPr lang="en-US" dirty="0" smtClean="0"/>
              <a:t>Common emotional symptoms</a:t>
            </a:r>
            <a:r>
              <a:rPr lang="en-US" baseline="0" dirty="0" smtClean="0"/>
              <a:t> of psychological stress can include anxiety, fear, irritability or anger, depression, having a sense of failure, helplessness or feeling overwhelmed. </a:t>
            </a:r>
            <a:r>
              <a:rPr lang="en-US" dirty="0" smtClean="0"/>
              <a:t>Common behavioral symptoms</a:t>
            </a:r>
            <a:r>
              <a:rPr lang="en-US" baseline="0" dirty="0" smtClean="0"/>
              <a:t> of stress can include denial, distrust or blame, withdrawal, an inability to relax, excessive worry, and often substance abuse.</a:t>
            </a:r>
            <a:endParaRPr lang="en-US" dirty="0"/>
          </a:p>
        </p:txBody>
      </p:sp>
      <p:sp>
        <p:nvSpPr>
          <p:cNvPr id="4" name="Slide Number Placeholder 3"/>
          <p:cNvSpPr>
            <a:spLocks noGrp="1"/>
          </p:cNvSpPr>
          <p:nvPr>
            <p:ph type="sldNum" sz="quarter" idx="10"/>
          </p:nvPr>
        </p:nvSpPr>
        <p:spPr/>
        <p:txBody>
          <a:bodyPr/>
          <a:lstStyle/>
          <a:p>
            <a:fld id="{5BA35F78-F684-45C3-BA3B-FE03D2199AD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143000"/>
          </a:xfrm>
          <a:noFill/>
          <a:effectLst/>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066800"/>
          </a:xfrm>
        </p:spPr>
        <p:txBody>
          <a:bodyPr/>
          <a:lstStyle>
            <a:lvl1pPr marL="0" indent="0" algn="ctr">
              <a:buNone/>
              <a:defRPr i="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SP13_StateLogo_Grayscale.png"/>
          <p:cNvPicPr>
            <a:picLocks noChangeAspect="1"/>
          </p:cNvPicPr>
          <p:nvPr/>
        </p:nvPicPr>
        <p:blipFill>
          <a:blip r:embed="rId2" cstate="print"/>
          <a:stretch>
            <a:fillRect/>
          </a:stretch>
        </p:blipFill>
        <p:spPr>
          <a:xfrm>
            <a:off x="380993" y="5410200"/>
            <a:ext cx="1066807" cy="1066807"/>
          </a:xfrm>
          <a:prstGeom prst="rect">
            <a:avLst/>
          </a:prstGeom>
        </p:spPr>
      </p:pic>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80993" y="5410200"/>
            <a:ext cx="1066807" cy="106680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600200" y="5563994"/>
            <a:ext cx="1769532" cy="83541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943600" y="6477000"/>
            <a:ext cx="2819400" cy="152400"/>
          </a:xfrm>
        </p:spPr>
        <p:txBody>
          <a:bodyPr/>
          <a:lstStyle>
            <a:lvl1pPr>
              <a:defRPr/>
            </a:lvl1pPr>
          </a:lstStyle>
          <a:p>
            <a:pPr algn="r"/>
            <a:r>
              <a:rPr lang="en-US" smtClean="0"/>
              <a:t>Responder Security</a:t>
            </a:r>
            <a:endParaRPr lang="en-US" dirty="0"/>
          </a:p>
        </p:txBody>
      </p:sp>
      <p:sp>
        <p:nvSpPr>
          <p:cNvPr id="6" name="Slide Number Placeholder 5"/>
          <p:cNvSpPr>
            <a:spLocks noGrp="1"/>
          </p:cNvSpPr>
          <p:nvPr>
            <p:ph type="sldNum" sz="quarter" idx="11"/>
          </p:nvPr>
        </p:nvSpPr>
        <p:spPr>
          <a:xfrm>
            <a:off x="3810000" y="6172200"/>
            <a:ext cx="2133600" cy="476250"/>
          </a:xfrm>
        </p:spPr>
        <p:txBody>
          <a:bodyPr/>
          <a:lstStyle>
            <a:lvl1pPr>
              <a:defRPr/>
            </a:lvl1pPr>
          </a:lstStyle>
          <a:p>
            <a:fld id="{777E31B7-8F30-4DAE-A42D-15C2A7FAB87F}" type="slidenum">
              <a:rPr lang="en-US" smtClean="0"/>
              <a:pPr/>
              <a:t>‹#›</a:t>
            </a:fld>
            <a:endParaRPr lang="en-US" dirty="0"/>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648200"/>
          </a:xfrm>
        </p:spPr>
        <p:txBody>
          <a:bodyPr/>
          <a:lstStyle>
            <a:lvl1pPr marL="341313" indent="-341313">
              <a:buClr>
                <a:srgbClr val="F26336"/>
              </a:buClr>
              <a:defRPr/>
            </a:lvl1pPr>
            <a:lvl2pPr>
              <a:buClr>
                <a:srgbClr val="F26336"/>
              </a:buClr>
              <a:defRPr/>
            </a:lvl2pPr>
            <a:lvl3pPr>
              <a:buClr>
                <a:srgbClr val="F26336"/>
              </a:buClr>
              <a:defRPr/>
            </a:lvl3pPr>
            <a:lvl4pPr>
              <a:buClr>
                <a:srgbClr val="F26336"/>
              </a:buClr>
              <a:defRPr/>
            </a:lvl4pPr>
            <a:lvl5pPr>
              <a:buClr>
                <a:srgbClr val="F2633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dirty="0" smtClean="0"/>
              <a:t>Just In Time Training</a:t>
            </a:r>
            <a:endParaRPr lang="en-US" dirty="0"/>
          </a:p>
        </p:txBody>
      </p:sp>
      <p:sp>
        <p:nvSpPr>
          <p:cNvPr id="13"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Responder Security</a:t>
            </a:r>
            <a:endParaRPr lang="en-US" dirty="0"/>
          </a:p>
        </p:txBody>
      </p:sp>
      <p:sp>
        <p:nvSpPr>
          <p:cNvPr id="14"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1362075"/>
          </a:xfrm>
        </p:spPr>
        <p:txBody>
          <a:bodyPr anchor="b"/>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752599" y="2906713"/>
            <a:ext cx="6742113" cy="3036887"/>
          </a:xfrm>
        </p:spPr>
        <p:txBody>
          <a:bodyPr anchor="t">
            <a:normAutofit/>
          </a:bodyPr>
          <a:lstStyle>
            <a:lvl1pPr marL="228600" indent="-228600">
              <a:buClr>
                <a:srgbClr val="F26336"/>
              </a:buClr>
              <a:buFont typeface="Arial" pitchFamily="34" charset="0"/>
              <a:buChar char="•"/>
              <a:defRPr sz="2800">
                <a:solidFill>
                  <a:schemeClr val="tx1">
                    <a:lumMod val="85000"/>
                    <a:lumOff val="15000"/>
                  </a:schemeClr>
                </a:solidFill>
              </a:defRPr>
            </a:lvl1pPr>
            <a:lvl2pPr marL="457200" indent="0">
              <a:buFont typeface="Arial" pitchFamily="34" charset="0"/>
              <a:buChar char="•"/>
              <a:defRPr sz="2400">
                <a:solidFill>
                  <a:schemeClr val="tx1">
                    <a:lumMod val="85000"/>
                    <a:lumOff val="15000"/>
                  </a:schemeClr>
                </a:solidFill>
              </a:defRPr>
            </a:lvl2pPr>
            <a:lvl3pPr marL="914400" indent="0">
              <a:buFont typeface="Arial" pitchFamily="34" charset="0"/>
              <a:buChar char="•"/>
              <a:defRPr sz="2400">
                <a:solidFill>
                  <a:schemeClr val="tx1">
                    <a:lumMod val="85000"/>
                    <a:lumOff val="1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 2011</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Responder Security</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 2011</a:t>
            </a:r>
            <a:endParaRPr lang="en-US" dirty="0"/>
          </a:p>
        </p:txBody>
      </p:sp>
      <p:sp>
        <p:nvSpPr>
          <p:cNvPr id="11"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Responder Security</a:t>
            </a:r>
            <a:endParaRPr lang="en-US" dirty="0"/>
          </a:p>
        </p:txBody>
      </p:sp>
      <p:sp>
        <p:nvSpPr>
          <p:cNvPr id="12"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4" name="Straight Connector 13"/>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 2011</a:t>
            </a:r>
            <a:endParaRPr lang="en-US" dirty="0"/>
          </a:p>
        </p:txBody>
      </p:sp>
      <p:sp>
        <p:nvSpPr>
          <p:cNvPr id="12" name="Footer Placeholder 4"/>
          <p:cNvSpPr>
            <a:spLocks noGrp="1"/>
          </p:cNvSpPr>
          <p:nvPr>
            <p:ph type="ftr" sz="quarter" idx="11"/>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Responder Security</a:t>
            </a:r>
            <a:endParaRPr lang="en-US" dirty="0"/>
          </a:p>
        </p:txBody>
      </p:sp>
      <p:sp>
        <p:nvSpPr>
          <p:cNvPr id="13" name="Slide Number Placeholder 5"/>
          <p:cNvSpPr>
            <a:spLocks noGrp="1"/>
          </p:cNvSpPr>
          <p:nvPr>
            <p:ph type="sldNum" sz="quarter" idx="12"/>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5" name="Straight Connector 14"/>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 2011</a:t>
            </a:r>
            <a:endParaRPr lang="en-US" dirty="0"/>
          </a:p>
        </p:txBody>
      </p:sp>
      <p:sp>
        <p:nvSpPr>
          <p:cNvPr id="8"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Responder Security</a:t>
            </a:r>
            <a:endParaRPr lang="en-US" dirty="0"/>
          </a:p>
        </p:txBody>
      </p:sp>
      <p:sp>
        <p:nvSpPr>
          <p:cNvPr id="9"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3"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2"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Just In Time Training 2011</a:t>
            </a:r>
            <a:endParaRPr lang="en-US"/>
          </a:p>
        </p:txBody>
      </p:sp>
      <p:sp>
        <p:nvSpPr>
          <p:cNvPr id="5" name="Footer Placeholder 4"/>
          <p:cNvSpPr>
            <a:spLocks noGrp="1"/>
          </p:cNvSpPr>
          <p:nvPr>
            <p:ph type="ftr" sz="quarter" idx="11"/>
          </p:nvPr>
        </p:nvSpPr>
        <p:spPr/>
        <p:txBody>
          <a:bodyPr/>
          <a:lstStyle/>
          <a:p>
            <a:pPr algn="r"/>
            <a:r>
              <a:rPr lang="en-US" smtClean="0"/>
              <a:t>Responder Security</a:t>
            </a:r>
            <a:endParaRPr lang="en-US" dirty="0"/>
          </a:p>
        </p:txBody>
      </p:sp>
      <p:sp>
        <p:nvSpPr>
          <p:cNvPr id="6" name="Slide Number Placeholder 5"/>
          <p:cNvSpPr>
            <a:spLocks noGrp="1"/>
          </p:cNvSpPr>
          <p:nvPr>
            <p:ph type="sldNum" sz="quarter" idx="12"/>
          </p:nvPr>
        </p:nvSpPr>
        <p:spPr/>
        <p:txBody>
          <a:bodyPr/>
          <a:lstStyle/>
          <a:p>
            <a:fld id="{777E31B7-8F30-4DAE-A42D-15C2A7FAB87F}" type="slidenum">
              <a:rPr lang="en-US" smtClean="0"/>
              <a:pPr/>
              <a:t>‹#›</a:t>
            </a:fld>
            <a:endParaRPr lang="en-US"/>
          </a:p>
        </p:txBody>
      </p:sp>
      <p:pic>
        <p:nvPicPr>
          <p:cNvPr id="9"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 2011</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Responder Security</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smtClean="0"/>
              <a:t>Click icon to add clip art</a:t>
            </a:r>
            <a:endParaRPr lang="en-US"/>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dirty="0" smtClean="0"/>
              <a:t>Just In Time Training</a:t>
            </a:r>
            <a:endParaRPr lang="en-US" dirty="0"/>
          </a:p>
        </p:txBody>
      </p:sp>
      <p:sp>
        <p:nvSpPr>
          <p:cNvPr id="5"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Responder Security</a:t>
            </a:r>
            <a:endParaRPr lang="en-US" dirty="0"/>
          </a:p>
        </p:txBody>
      </p:sp>
      <p:sp>
        <p:nvSpPr>
          <p:cNvPr id="6"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sldNum="0" hdr="0"/>
  <p:txStyles>
    <p:titleStyle>
      <a:lvl1pPr algn="ctr" defTabSz="914400" rtl="0" eaLnBrk="1" latinLnBrk="0" hangingPunct="1">
        <a:spcBef>
          <a:spcPct val="0"/>
        </a:spcBef>
        <a:buNone/>
        <a:defRPr sz="4000" kern="1200">
          <a:solidFill>
            <a:schemeClr val="tx1"/>
          </a:solidFill>
          <a:effectLst/>
          <a:latin typeface="Verdana" pitchFamily="34" charset="0"/>
          <a:ea typeface="+mj-ea"/>
          <a:cs typeface="+mj-cs"/>
        </a:defRPr>
      </a:lvl1pPr>
    </p:titleStyle>
    <p:bodyStyle>
      <a:lvl1pPr marL="342900" indent="-342900" algn="l" defTabSz="914400" rtl="0" eaLnBrk="1" latinLnBrk="0" hangingPunct="1">
        <a:spcBef>
          <a:spcPct val="20000"/>
        </a:spcBef>
        <a:buClr>
          <a:srgbClr val="F4825E"/>
        </a:buClr>
        <a:buSzPct val="100000"/>
        <a:buFont typeface="Verdana"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Clr>
          <a:srgbClr val="F4825E"/>
        </a:buClr>
        <a:buFont typeface="Arial" pitchFamily="34" charset="0"/>
        <a:buChar char="–"/>
        <a:defRPr sz="2800" kern="1200" baseline="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F4825E"/>
        </a:buClr>
        <a:buFont typeface="Wingdings" pitchFamily="2" charset="2"/>
        <a:buChar char="§"/>
        <a:defRPr sz="2400" kern="1200" baseline="0">
          <a:solidFill>
            <a:schemeClr val="tx1"/>
          </a:solidFill>
          <a:latin typeface="Verdana" pitchFamily="34" charset="0"/>
          <a:ea typeface="+mn-ea"/>
          <a:cs typeface="+mn-cs"/>
        </a:defRPr>
      </a:lvl3pPr>
      <a:lvl4pPr marL="16002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amhsa.gov/trauma/index.asp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Health and Safety</a:t>
            </a:r>
            <a:endParaRPr lang="en-US" dirty="0"/>
          </a:p>
        </p:txBody>
      </p:sp>
      <p:sp>
        <p:nvSpPr>
          <p:cNvPr id="3" name="Subtitle 2"/>
          <p:cNvSpPr>
            <a:spLocks noGrp="1"/>
          </p:cNvSpPr>
          <p:nvPr>
            <p:ph type="subTitle" idx="1"/>
          </p:nvPr>
        </p:nvSpPr>
        <p:spPr/>
        <p:txBody>
          <a:bodyPr>
            <a:normAutofit/>
          </a:bodyPr>
          <a:lstStyle/>
          <a:p>
            <a:r>
              <a:rPr lang="en-US" dirty="0" smtClean="0"/>
              <a:t>Psychosocial Impacts</a:t>
            </a:r>
          </a:p>
          <a:p>
            <a:endParaRPr lang="en-US" i="1" dirty="0" smtClean="0"/>
          </a:p>
          <a:p>
            <a:endParaRPr lang="en-US" dirty="0"/>
          </a:p>
        </p:txBody>
      </p:sp>
    </p:spTree>
    <p:extLst>
      <p:ext uri="{BB962C8B-B14F-4D97-AF65-F5344CB8AC3E}">
        <p14:creationId xmlns:p14="http://schemas.microsoft.com/office/powerpoint/2010/main" val="2066593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Psychological Disorders</a:t>
            </a:r>
            <a:endParaRPr lang="en-US" dirty="0"/>
          </a:p>
        </p:txBody>
      </p:sp>
      <p:sp>
        <p:nvSpPr>
          <p:cNvPr id="6" name="Content Placeholder 5"/>
          <p:cNvSpPr>
            <a:spLocks noGrp="1"/>
          </p:cNvSpPr>
          <p:nvPr>
            <p:ph idx="1"/>
          </p:nvPr>
        </p:nvSpPr>
        <p:spPr>
          <a:xfrm>
            <a:off x="457200" y="1600200"/>
            <a:ext cx="6324600" cy="4648200"/>
          </a:xfrm>
        </p:spPr>
        <p:txBody>
          <a:bodyPr>
            <a:normAutofit fontScale="92500" lnSpcReduction="10000"/>
          </a:bodyPr>
          <a:lstStyle/>
          <a:p>
            <a:r>
              <a:rPr lang="en-US" dirty="0" smtClean="0"/>
              <a:t>Mild, transient distress</a:t>
            </a:r>
          </a:p>
          <a:p>
            <a:r>
              <a:rPr lang="en-US" dirty="0" smtClean="0"/>
              <a:t>Acute Stress Disorder</a:t>
            </a:r>
          </a:p>
          <a:p>
            <a:pPr lvl="1"/>
            <a:r>
              <a:rPr lang="en-US" dirty="0" smtClean="0"/>
              <a:t>2  to 28 days after event</a:t>
            </a:r>
          </a:p>
          <a:p>
            <a:r>
              <a:rPr lang="en-US" dirty="0" smtClean="0"/>
              <a:t>Post-Traumatic Stress Disorder</a:t>
            </a:r>
          </a:p>
          <a:p>
            <a:pPr lvl="1"/>
            <a:r>
              <a:rPr lang="en-US" dirty="0" smtClean="0"/>
              <a:t>Longer than 4 weeks </a:t>
            </a:r>
            <a:br>
              <a:rPr lang="en-US" dirty="0" smtClean="0"/>
            </a:br>
            <a:r>
              <a:rPr lang="en-US" dirty="0" smtClean="0"/>
              <a:t>after event</a:t>
            </a:r>
          </a:p>
          <a:p>
            <a:r>
              <a:rPr lang="en-US" dirty="0" smtClean="0"/>
              <a:t>Depression</a:t>
            </a:r>
          </a:p>
          <a:p>
            <a:pPr lvl="1"/>
            <a:r>
              <a:rPr lang="en-US" dirty="0" smtClean="0"/>
              <a:t>Persistence over 2 months </a:t>
            </a:r>
            <a:br>
              <a:rPr lang="en-US" dirty="0" smtClean="0"/>
            </a:br>
            <a:r>
              <a:rPr lang="en-US" dirty="0" smtClean="0"/>
              <a:t>after event</a:t>
            </a:r>
            <a:endParaRPr lang="en-US" dirty="0"/>
          </a:p>
        </p:txBody>
      </p:sp>
      <p:sp>
        <p:nvSpPr>
          <p:cNvPr id="4" name="Date Placeholder 3"/>
          <p:cNvSpPr>
            <a:spLocks noGrp="1"/>
          </p:cNvSpPr>
          <p:nvPr>
            <p:ph type="dt" sz="half" idx="2"/>
          </p:nvPr>
        </p:nvSpPr>
        <p:spPr>
          <a:prstGeom prst="rect">
            <a:avLst/>
          </a:prstGeom>
        </p:spPr>
        <p:txBody>
          <a:bodyPr/>
          <a:lstStyle/>
          <a:p>
            <a:r>
              <a:rPr lang="en-US" smtClean="0">
                <a:solidFill>
                  <a:prstClr val="black">
                    <a:tint val="75000"/>
                  </a:prstClr>
                </a:solidFill>
              </a:rPr>
              <a:t>Just In Time Training</a:t>
            </a:r>
            <a:endParaRPr lang="en-US" dirty="0">
              <a:solidFill>
                <a:prstClr val="black">
                  <a:tint val="75000"/>
                </a:prstClr>
              </a:solidFill>
            </a:endParaRPr>
          </a:p>
        </p:txBody>
      </p:sp>
      <p:sp>
        <p:nvSpPr>
          <p:cNvPr id="5" name="Footer Placeholder 4"/>
          <p:cNvSpPr>
            <a:spLocks noGrp="1"/>
          </p:cNvSpPr>
          <p:nvPr>
            <p:ph type="ftr" sz="quarter" idx="3"/>
          </p:nvPr>
        </p:nvSpPr>
        <p:spPr>
          <a:prstGeom prst="rect">
            <a:avLst/>
          </a:prstGeom>
        </p:spPr>
        <p:txBody>
          <a:bodyPr/>
          <a:lstStyle/>
          <a:p>
            <a:pPr algn="r"/>
            <a:r>
              <a:rPr lang="en-US" smtClean="0">
                <a:solidFill>
                  <a:prstClr val="black">
                    <a:tint val="75000"/>
                  </a:prstClr>
                </a:solidFill>
              </a:rPr>
              <a:t>Health and Safety: Psychosocial Impact</a:t>
            </a:r>
            <a:endParaRPr lang="en-US" dirty="0">
              <a:solidFill>
                <a:prstClr val="black">
                  <a:tint val="75000"/>
                </a:prstClr>
              </a:solidFill>
            </a:endParaRP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889" r="10444"/>
          <a:stretch/>
        </p:blipFill>
        <p:spPr bwMode="auto">
          <a:xfrm>
            <a:off x="6311900" y="2057400"/>
            <a:ext cx="2247900" cy="2590800"/>
          </a:xfrm>
          <a:prstGeom prst="rect">
            <a:avLst/>
          </a:prstGeom>
          <a:noFill/>
          <a:ln w="28575">
            <a:solidFill>
              <a:srgbClr val="F26336"/>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7490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Reducing Psychological stress</a:t>
            </a:r>
            <a:endParaRPr lang="en-US" dirty="0"/>
          </a:p>
        </p:txBody>
      </p:sp>
      <p:sp>
        <p:nvSpPr>
          <p:cNvPr id="7" name="Text Placeholder 6"/>
          <p:cNvSpPr>
            <a:spLocks noGrp="1"/>
          </p:cNvSpPr>
          <p:nvPr>
            <p:ph type="body" idx="1"/>
          </p:nvPr>
        </p:nvSpPr>
        <p:spPr/>
        <p:txBody>
          <a:bodyPr/>
          <a:lstStyle/>
          <a:p>
            <a:endParaRPr lang="en-US"/>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Health and Safety: Psychosocial Impact</a:t>
            </a:r>
            <a:endParaRPr lang="en-US" dirty="0"/>
          </a:p>
        </p:txBody>
      </p:sp>
    </p:spTree>
    <p:extLst>
      <p:ext uri="{BB962C8B-B14F-4D97-AF65-F5344CB8AC3E}">
        <p14:creationId xmlns:p14="http://schemas.microsoft.com/office/powerpoint/2010/main" val="2929862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Reducing Psychological Stress</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r>
              <a:rPr lang="en-US" dirty="0" smtClean="0"/>
              <a:t>Pace yourself</a:t>
            </a:r>
          </a:p>
          <a:p>
            <a:r>
              <a:rPr lang="en-US" dirty="0" smtClean="0"/>
              <a:t>Take frequent rest breaks</a:t>
            </a:r>
          </a:p>
          <a:p>
            <a:pPr lvl="1"/>
            <a:r>
              <a:rPr lang="en-US" dirty="0" smtClean="0"/>
              <a:t>Mental fatigue increases risk of injury</a:t>
            </a:r>
          </a:p>
          <a:p>
            <a:r>
              <a:rPr lang="en-US" dirty="0"/>
              <a:t>Take breaks away from work areas</a:t>
            </a:r>
          </a:p>
          <a:p>
            <a:r>
              <a:rPr lang="en-US" dirty="0" smtClean="0"/>
              <a:t>Try to maintain a normal schedule</a:t>
            </a:r>
          </a:p>
          <a:p>
            <a:pPr lvl="1"/>
            <a:r>
              <a:rPr lang="en-US" dirty="0" smtClean="0"/>
              <a:t>Regular eating and sleeping times</a:t>
            </a:r>
          </a:p>
          <a:p>
            <a:r>
              <a:rPr lang="en-US" dirty="0"/>
              <a:t>Drink plenty of </a:t>
            </a:r>
            <a:r>
              <a:rPr lang="en-US" dirty="0" smtClean="0"/>
              <a:t>water</a:t>
            </a:r>
          </a:p>
          <a:p>
            <a:pPr lvl="1"/>
            <a:r>
              <a:rPr lang="en-US" dirty="0"/>
              <a:t>Avoid the use of </a:t>
            </a:r>
            <a:r>
              <a:rPr lang="en-US" dirty="0" smtClean="0"/>
              <a:t>caffeine when possible</a:t>
            </a:r>
            <a:endParaRPr lang="en-US" dirty="0"/>
          </a:p>
          <a:p>
            <a:r>
              <a:rPr lang="en-US" dirty="0"/>
              <a:t>Eat a variety of foods</a:t>
            </a:r>
          </a:p>
          <a:p>
            <a:pPr lvl="1"/>
            <a:r>
              <a:rPr lang="en-US" dirty="0"/>
              <a:t>Increase intake of complex </a:t>
            </a:r>
            <a:r>
              <a:rPr lang="en-US" dirty="0" smtClean="0"/>
              <a:t>carbs</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Health and Safety: Psychosocial Impact</a:t>
            </a:r>
            <a:endParaRPr lang="en-US" dirty="0"/>
          </a:p>
        </p:txBody>
      </p:sp>
    </p:spTree>
    <p:extLst>
      <p:ext uri="{BB962C8B-B14F-4D97-AF65-F5344CB8AC3E}">
        <p14:creationId xmlns:p14="http://schemas.microsoft.com/office/powerpoint/2010/main" val="526366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Reducing Psychological Stress</a:t>
            </a:r>
            <a:endParaRPr lang="en-US" dirty="0"/>
          </a:p>
        </p:txBody>
      </p:sp>
      <p:sp>
        <p:nvSpPr>
          <p:cNvPr id="3" name="Content Placeholder 2"/>
          <p:cNvSpPr>
            <a:spLocks noGrp="1"/>
          </p:cNvSpPr>
          <p:nvPr>
            <p:ph idx="1"/>
          </p:nvPr>
        </p:nvSpPr>
        <p:spPr/>
        <p:txBody>
          <a:bodyPr/>
          <a:lstStyle/>
          <a:p>
            <a:r>
              <a:rPr lang="en-US" dirty="0"/>
              <a:t>Communicate with loved </a:t>
            </a:r>
            <a:r>
              <a:rPr lang="en-US" dirty="0" smtClean="0"/>
              <a:t>ones</a:t>
            </a:r>
            <a:endParaRPr lang="en-US" dirty="0"/>
          </a:p>
          <a:p>
            <a:r>
              <a:rPr lang="en-US" dirty="0" smtClean="0"/>
              <a:t>Choose your own comfort level</a:t>
            </a:r>
          </a:p>
          <a:p>
            <a:r>
              <a:rPr lang="en-US" dirty="0"/>
              <a:t>Avoid substance </a:t>
            </a:r>
            <a:r>
              <a:rPr lang="en-US" dirty="0" smtClean="0"/>
              <a:t>abuse</a:t>
            </a:r>
            <a:endParaRPr lang="en-US" dirty="0"/>
          </a:p>
          <a:p>
            <a:r>
              <a:rPr lang="en-US" dirty="0" smtClean="0"/>
              <a:t>Practice stress/relaxation techniques</a:t>
            </a:r>
          </a:p>
          <a:p>
            <a:r>
              <a:rPr lang="en-US" dirty="0" smtClean="0"/>
              <a:t>Accept </a:t>
            </a:r>
            <a:r>
              <a:rPr lang="en-US" dirty="0"/>
              <a:t>what you </a:t>
            </a:r>
            <a:r>
              <a:rPr lang="en-US" dirty="0" smtClean="0"/>
              <a:t>cannot change</a:t>
            </a:r>
          </a:p>
          <a:p>
            <a:r>
              <a:rPr lang="en-US" dirty="0"/>
              <a:t>Formal mental health </a:t>
            </a:r>
            <a:r>
              <a:rPr lang="en-US" dirty="0" smtClean="0"/>
              <a:t>support</a:t>
            </a:r>
            <a:endParaRPr lang="en-US" dirty="0"/>
          </a:p>
          <a:p>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a:lstStyle/>
          <a:p>
            <a:r>
              <a:rPr lang="en-US" smtClean="0">
                <a:solidFill>
                  <a:prstClr val="black">
                    <a:tint val="75000"/>
                  </a:prstClr>
                </a:solidFill>
              </a:rPr>
              <a:t>Just In Time Training</a:t>
            </a:r>
            <a:endParaRPr lang="en-US" dirty="0">
              <a:solidFill>
                <a:prstClr val="black">
                  <a:tint val="75000"/>
                </a:prstClr>
              </a:solidFill>
            </a:endParaRPr>
          </a:p>
        </p:txBody>
      </p:sp>
      <p:sp>
        <p:nvSpPr>
          <p:cNvPr id="5" name="Footer Placeholder 4"/>
          <p:cNvSpPr>
            <a:spLocks noGrp="1"/>
          </p:cNvSpPr>
          <p:nvPr>
            <p:ph type="ftr" sz="quarter" idx="3"/>
          </p:nvPr>
        </p:nvSpPr>
        <p:spPr>
          <a:xfrm>
            <a:off x="5791200" y="6340475"/>
            <a:ext cx="2895600" cy="365125"/>
          </a:xfrm>
          <a:prstGeom prst="rect">
            <a:avLst/>
          </a:prstGeom>
        </p:spPr>
        <p:txBody>
          <a:bodyPr/>
          <a:lstStyle/>
          <a:p>
            <a:pPr algn="r"/>
            <a:r>
              <a:rPr lang="en-US" smtClean="0">
                <a:solidFill>
                  <a:prstClr val="black">
                    <a:tint val="75000"/>
                  </a:prstClr>
                </a:solidFill>
              </a:rPr>
              <a:t>Health and Safety: Psychosocial Impact</a:t>
            </a:r>
            <a:endParaRPr lang="en-US" dirty="0">
              <a:solidFill>
                <a:prstClr val="black">
                  <a:tint val="75000"/>
                </a:prstClr>
              </a:solidFill>
            </a:endParaRPr>
          </a:p>
        </p:txBody>
      </p:sp>
    </p:spTree>
    <p:extLst>
      <p:ext uri="{BB962C8B-B14F-4D97-AF65-F5344CB8AC3E}">
        <p14:creationId xmlns:p14="http://schemas.microsoft.com/office/powerpoint/2010/main" val="2701959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Prevention</a:t>
            </a:r>
            <a:endParaRPr lang="en-US" dirty="0"/>
          </a:p>
        </p:txBody>
      </p:sp>
      <p:sp>
        <p:nvSpPr>
          <p:cNvPr id="3" name="Content Placeholder 2"/>
          <p:cNvSpPr>
            <a:spLocks noGrp="1"/>
          </p:cNvSpPr>
          <p:nvPr>
            <p:ph idx="1"/>
          </p:nvPr>
        </p:nvSpPr>
        <p:spPr/>
        <p:txBody>
          <a:bodyPr>
            <a:normAutofit/>
          </a:bodyPr>
          <a:lstStyle/>
          <a:p>
            <a:r>
              <a:rPr lang="en-US" dirty="0" smtClean="0"/>
              <a:t>Be aware of psychological stress</a:t>
            </a:r>
          </a:p>
          <a:p>
            <a:r>
              <a:rPr lang="en-US" dirty="0" smtClean="0"/>
              <a:t>Monitor </a:t>
            </a:r>
            <a:r>
              <a:rPr lang="en-US" dirty="0"/>
              <a:t>levels of stress</a:t>
            </a:r>
          </a:p>
          <a:p>
            <a:pPr lvl="1"/>
            <a:r>
              <a:rPr lang="en-US" dirty="0" smtClean="0"/>
              <a:t>Yourself</a:t>
            </a:r>
          </a:p>
          <a:p>
            <a:pPr lvl="1"/>
            <a:r>
              <a:rPr lang="en-US" dirty="0" smtClean="0"/>
              <a:t>Other responders</a:t>
            </a:r>
          </a:p>
          <a:p>
            <a:r>
              <a:rPr lang="en-US" dirty="0"/>
              <a:t>Seek </a:t>
            </a:r>
            <a:r>
              <a:rPr lang="en-US" dirty="0" smtClean="0"/>
              <a:t>assistance</a:t>
            </a:r>
          </a:p>
          <a:p>
            <a:r>
              <a:rPr lang="en-US" dirty="0" smtClean="0"/>
              <a:t>Severe </a:t>
            </a:r>
            <a:r>
              <a:rPr lang="en-US" dirty="0"/>
              <a:t>psychological disorder</a:t>
            </a:r>
          </a:p>
          <a:p>
            <a:pPr lvl="1"/>
            <a:r>
              <a:rPr lang="en-US" dirty="0"/>
              <a:t>Contact a health professional </a:t>
            </a:r>
            <a:r>
              <a:rPr lang="en-US" dirty="0" smtClean="0"/>
              <a:t>immediately</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Health and Safety: Psychosocial Impact</a:t>
            </a:r>
            <a:endParaRPr lang="en-US" dirty="0"/>
          </a:p>
        </p:txBody>
      </p:sp>
      <p:pic>
        <p:nvPicPr>
          <p:cNvPr id="2050" name="Picture 2" descr="H:\CFSPH\Communal Files\Photo Library\Animal Disaster Response\Thomas_J_Ratke pics\IMG_1662_TJRatke.jpg"/>
          <p:cNvPicPr>
            <a:picLocks noChangeAspect="1" noChangeArrowheads="1"/>
          </p:cNvPicPr>
          <p:nvPr/>
        </p:nvPicPr>
        <p:blipFill rotWithShape="1">
          <a:blip r:embed="rId3">
            <a:extLst>
              <a:ext uri="{28A0092B-C50C-407E-A947-70E740481C1C}">
                <a14:useLocalDpi xmlns:a14="http://schemas.microsoft.com/office/drawing/2010/main" val="0"/>
              </a:ext>
            </a:extLst>
          </a:blip>
          <a:srcRect l="13943"/>
          <a:stretch/>
        </p:blipFill>
        <p:spPr bwMode="auto">
          <a:xfrm>
            <a:off x="6248400" y="2227383"/>
            <a:ext cx="2438399" cy="2125085"/>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52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t>Substance </a:t>
            </a:r>
            <a:r>
              <a:rPr lang="en-US" dirty="0"/>
              <a:t>Abuse &amp; Mental Health Services </a:t>
            </a:r>
            <a:r>
              <a:rPr lang="en-US" dirty="0" smtClean="0"/>
              <a:t>Administration (SAMHSA)</a:t>
            </a:r>
          </a:p>
          <a:p>
            <a:pPr lvl="1"/>
            <a:r>
              <a:rPr lang="en-US" dirty="0" smtClean="0"/>
              <a:t>Disaster Health Services</a:t>
            </a:r>
            <a:endParaRPr lang="en-US" dirty="0"/>
          </a:p>
          <a:p>
            <a:pPr lvl="1">
              <a:buNone/>
            </a:pPr>
            <a:r>
              <a:rPr lang="en-US" sz="1800" dirty="0" smtClean="0">
                <a:hlinkClick r:id="rId3"/>
              </a:rPr>
              <a:t>http</a:t>
            </a:r>
            <a:r>
              <a:rPr lang="en-US" sz="1800" dirty="0">
                <a:hlinkClick r:id="rId3"/>
              </a:rPr>
              <a:t>://</a:t>
            </a:r>
            <a:r>
              <a:rPr lang="en-US" sz="1800" dirty="0" smtClean="0">
                <a:hlinkClick r:id="rId3"/>
              </a:rPr>
              <a:t>www.samhsa.gov/trauma/index.aspx#rhp</a:t>
            </a:r>
            <a:endParaRPr lang="en-US" sz="1800" dirty="0" smtClean="0"/>
          </a:p>
        </p:txBody>
      </p:sp>
      <p:sp>
        <p:nvSpPr>
          <p:cNvPr id="4" name="Date Placeholder 3"/>
          <p:cNvSpPr>
            <a:spLocks noGrp="1"/>
          </p:cNvSpPr>
          <p:nvPr>
            <p:ph type="dt" sz="half" idx="2"/>
          </p:nvPr>
        </p:nvSpPr>
        <p:spPr>
          <a:xfrm>
            <a:off x="457200" y="6356350"/>
            <a:ext cx="2133600" cy="365125"/>
          </a:xfrm>
          <a:prstGeom prst="rect">
            <a:avLst/>
          </a:prstGeom>
        </p:spPr>
        <p:txBody>
          <a:bodyPr/>
          <a:lstStyle/>
          <a:p>
            <a:r>
              <a:rPr lang="en-US" smtClean="0"/>
              <a:t>Just In Time Training</a:t>
            </a:r>
            <a:endParaRPr lang="en-US" dirty="0"/>
          </a:p>
        </p:txBody>
      </p:sp>
      <p:sp>
        <p:nvSpPr>
          <p:cNvPr id="6" name="Footer Placeholder 5"/>
          <p:cNvSpPr>
            <a:spLocks noGrp="1"/>
          </p:cNvSpPr>
          <p:nvPr>
            <p:ph type="ftr" sz="quarter" idx="3"/>
          </p:nvPr>
        </p:nvSpPr>
        <p:spPr>
          <a:xfrm>
            <a:off x="5791200" y="6340475"/>
            <a:ext cx="2895600" cy="365125"/>
          </a:xfrm>
          <a:prstGeom prst="rect">
            <a:avLst/>
          </a:prstGeom>
        </p:spPr>
        <p:txBody>
          <a:bodyPr/>
          <a:lstStyle/>
          <a:p>
            <a:pPr algn="r"/>
            <a:r>
              <a:rPr lang="en-US" smtClean="0"/>
              <a:t>Health and Safety: Psychosocial Impact</a:t>
            </a:r>
            <a:endParaRPr lang="en-US" dirty="0"/>
          </a:p>
        </p:txBody>
      </p:sp>
    </p:spTree>
    <p:extLst>
      <p:ext uri="{BB962C8B-B14F-4D97-AF65-F5344CB8AC3E}">
        <p14:creationId xmlns:p14="http://schemas.microsoft.com/office/powerpoint/2010/main" val="576238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2286000"/>
          </a:xfrm>
        </p:spPr>
        <p:txBody>
          <a:bodyPr>
            <a:normAutofit fontScale="70000" lnSpcReduction="20000"/>
          </a:bodyPr>
          <a:lstStyle/>
          <a:p>
            <a:pPr>
              <a:lnSpc>
                <a:spcPct val="170000"/>
              </a:lnSpc>
            </a:pPr>
            <a:r>
              <a:rPr lang="en-US" dirty="0" smtClean="0"/>
              <a:t>Development of this presentation was by the Center for Food Security and Public Health at Iowa State University through funding from the Multi-State Partnership for Security in Agriculture</a:t>
            </a:r>
          </a:p>
          <a:p>
            <a:pPr>
              <a:lnSpc>
                <a:spcPct val="170000"/>
              </a:lnSpc>
            </a:pPr>
            <a:endParaRPr lang="en-US" dirty="0" smtClean="0"/>
          </a:p>
          <a:p>
            <a:pPr>
              <a:lnSpc>
                <a:spcPct val="170000"/>
              </a:lnSpc>
            </a:pPr>
            <a:endParaRPr lang="en-US" dirty="0"/>
          </a:p>
        </p:txBody>
      </p:sp>
      <p:sp>
        <p:nvSpPr>
          <p:cNvPr id="12" name="Rectangle 3"/>
          <p:cNvSpPr txBox="1">
            <a:spLocks noChangeArrowheads="1"/>
          </p:cNvSpPr>
          <p:nvPr/>
        </p:nvSpPr>
        <p:spPr>
          <a:xfrm>
            <a:off x="1219200" y="4343400"/>
            <a:ext cx="7239000" cy="838200"/>
          </a:xfrm>
          <a:prstGeom prst="rect">
            <a:avLst/>
          </a:prstGeom>
        </p:spPr>
        <p:txBody>
          <a:bodyPr vert="horz" lIns="91440" tIns="45720" rIns="91440" bIns="45720" rtlCol="0">
            <a:normAutofit fontScale="25000" lnSpcReduction="20000"/>
          </a:bodyPr>
          <a:lstStyle/>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l" defTabSz="914400" rtl="0" eaLnBrk="1" fontAlgn="auto" latinLnBrk="0" hangingPunct="1">
              <a:lnSpc>
                <a:spcPct val="170000"/>
              </a:lnSpc>
              <a:spcAft>
                <a:spcPts val="0"/>
              </a:spcAft>
              <a:buClr>
                <a:srgbClr val="F47D5A"/>
              </a:buClr>
              <a:buSzPct val="100000"/>
              <a:buFont typeface="Verdana" pitchFamily="34" charset="0"/>
              <a:buNone/>
              <a:tabLst/>
              <a:defRPr/>
            </a:pP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Authors: Dan Taylor,</a:t>
            </a:r>
            <a:r>
              <a:rPr kumimoji="0" lang="en-US" sz="5600" b="0" i="0" u="none" strike="noStrike" kern="1200" cap="none" spc="0" normalizeH="0" noProof="0" dirty="0" smtClean="0">
                <a:ln>
                  <a:noFill/>
                </a:ln>
                <a:solidFill>
                  <a:schemeClr val="tx1">
                    <a:lumMod val="85000"/>
                    <a:lumOff val="15000"/>
                  </a:schemeClr>
                </a:solidFill>
                <a:effectLst/>
                <a:uLnTx/>
                <a:uFillTx/>
                <a:latin typeface="Verdana" pitchFamily="34" charset="0"/>
                <a:ea typeface="+mn-ea"/>
                <a:cs typeface="+mn-cs"/>
              </a:rPr>
              <a:t> DVM, MPH</a:t>
            </a: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 Glenda Dvorak, DVM, MPH, DACVPM</a:t>
            </a: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a:ln>
                <a:noFill/>
              </a:ln>
              <a:solidFill>
                <a:schemeClr val="tx1">
                  <a:lumMod val="85000"/>
                  <a:lumOff val="15000"/>
                </a:schemeClr>
              </a:solidFill>
              <a:effectLst/>
              <a:uLnTx/>
              <a:uFillTx/>
              <a:latin typeface="Verdana" pitchFamily="34" charset="0"/>
              <a:ea typeface="+mn-ea"/>
              <a:cs typeface="+mn-cs"/>
            </a:endParaRPr>
          </a:p>
        </p:txBody>
      </p:sp>
    </p:spTree>
    <p:extLst>
      <p:ext uri="{BB962C8B-B14F-4D97-AF65-F5344CB8AC3E}">
        <p14:creationId xmlns:p14="http://schemas.microsoft.com/office/powerpoint/2010/main" val="3185753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a:t>
            </a:r>
            <a:endParaRPr lang="en-US" dirty="0"/>
          </a:p>
        </p:txBody>
      </p:sp>
      <p:sp>
        <p:nvSpPr>
          <p:cNvPr id="3" name="Content Placeholder 2"/>
          <p:cNvSpPr>
            <a:spLocks noGrp="1"/>
          </p:cNvSpPr>
          <p:nvPr>
            <p:ph idx="1"/>
          </p:nvPr>
        </p:nvSpPr>
        <p:spPr/>
        <p:txBody>
          <a:bodyPr/>
          <a:lstStyle/>
          <a:p>
            <a:pPr marL="0" indent="0" algn="ctr">
              <a:buNone/>
            </a:pPr>
            <a:r>
              <a:rPr lang="en-US" dirty="0" smtClean="0"/>
              <a:t>“a state of psychological and emotional well-being that enables an individual to work, love, relate to others effectively, and resolve conflicts”</a:t>
            </a:r>
          </a:p>
          <a:p>
            <a:pPr marL="0" indent="0" algn="r">
              <a:buNone/>
            </a:pPr>
            <a:r>
              <a:rPr lang="en-US" dirty="0" smtClean="0"/>
              <a:t>-</a:t>
            </a:r>
            <a:r>
              <a:rPr lang="en-US" sz="2400" dirty="0" smtClean="0"/>
              <a:t>Mental Health Education and Resource Center</a:t>
            </a:r>
            <a:endParaRPr lang="en-US" sz="2400"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Health and Safety: Psychosocial Impact</a:t>
            </a:r>
            <a:endParaRPr lang="en-US" dirty="0"/>
          </a:p>
        </p:txBody>
      </p:sp>
    </p:spTree>
    <p:extLst>
      <p:ext uri="{BB962C8B-B14F-4D97-AF65-F5344CB8AC3E}">
        <p14:creationId xmlns:p14="http://schemas.microsoft.com/office/powerpoint/2010/main" val="3929161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psychological stressors</a:t>
            </a:r>
            <a:endParaRPr lang="en-US" dirty="0"/>
          </a:p>
        </p:txBody>
      </p:sp>
      <p:sp>
        <p:nvSpPr>
          <p:cNvPr id="3" name="Text Placeholder 2"/>
          <p:cNvSpPr>
            <a:spLocks noGrp="1"/>
          </p:cNvSpPr>
          <p:nvPr>
            <p:ph type="body" idx="1"/>
          </p:nvPr>
        </p:nvSpPr>
        <p:spPr/>
        <p:txBody>
          <a:bodyPr/>
          <a:lstStyle/>
          <a:p>
            <a:r>
              <a:rPr lang="en-US" dirty="0" smtClean="0"/>
              <a:t>Deployment</a:t>
            </a:r>
          </a:p>
          <a:p>
            <a:r>
              <a:rPr lang="en-US" dirty="0" smtClean="0"/>
              <a:t>Working conditions</a:t>
            </a:r>
          </a:p>
          <a:p>
            <a:r>
              <a:rPr lang="en-US" dirty="0" smtClean="0"/>
              <a:t>Assigned tasks</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Health and Safety: Psychosocial Impact</a:t>
            </a:r>
            <a:endParaRPr lang="en-US" dirty="0"/>
          </a:p>
        </p:txBody>
      </p:sp>
    </p:spTree>
    <p:extLst>
      <p:ext uri="{BB962C8B-B14F-4D97-AF65-F5344CB8AC3E}">
        <p14:creationId xmlns:p14="http://schemas.microsoft.com/office/powerpoint/2010/main" val="2322135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Deployment</a:t>
            </a:r>
            <a:endParaRPr lang="en-US" dirty="0"/>
          </a:p>
        </p:txBody>
      </p:sp>
      <p:sp>
        <p:nvSpPr>
          <p:cNvPr id="3" name="Content Placeholder 2"/>
          <p:cNvSpPr>
            <a:spLocks noGrp="1"/>
          </p:cNvSpPr>
          <p:nvPr>
            <p:ph idx="1"/>
          </p:nvPr>
        </p:nvSpPr>
        <p:spPr>
          <a:xfrm>
            <a:off x="457200" y="1600200"/>
            <a:ext cx="5257800" cy="4648200"/>
          </a:xfrm>
        </p:spPr>
        <p:txBody>
          <a:bodyPr>
            <a:normAutofit lnSpcReduction="10000"/>
          </a:bodyPr>
          <a:lstStyle/>
          <a:p>
            <a:r>
              <a:rPr lang="en-US" dirty="0" smtClean="0"/>
              <a:t>Stressful for responder and their families</a:t>
            </a:r>
          </a:p>
          <a:p>
            <a:r>
              <a:rPr lang="en-US" dirty="0" smtClean="0"/>
              <a:t>Disruption of regular schedule</a:t>
            </a:r>
          </a:p>
          <a:p>
            <a:r>
              <a:rPr lang="en-US" dirty="0" smtClean="0"/>
              <a:t>Being away from</a:t>
            </a:r>
            <a:br>
              <a:rPr lang="en-US" dirty="0" smtClean="0"/>
            </a:br>
            <a:r>
              <a:rPr lang="en-US" dirty="0" smtClean="0"/>
              <a:t>home and family</a:t>
            </a:r>
          </a:p>
          <a:p>
            <a:r>
              <a:rPr lang="en-US" dirty="0" smtClean="0"/>
              <a:t>Unfamiliar environment</a:t>
            </a:r>
          </a:p>
          <a:p>
            <a:r>
              <a:rPr lang="en-US" dirty="0" smtClean="0"/>
              <a:t>New people</a:t>
            </a:r>
          </a:p>
        </p:txBody>
      </p:sp>
      <p:pic>
        <p:nvPicPr>
          <p:cNvPr id="1026" name="Picture 2" descr="H:\CFSPH\Communal Files\Photo Library\Animal Disaster Response\Thomas_J_Ratke pics\IMG_1555_TJRat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6308" y="2209800"/>
            <a:ext cx="3556000" cy="266700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05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Conditions</a:t>
            </a:r>
            <a:endParaRPr lang="en-US" dirty="0"/>
          </a:p>
        </p:txBody>
      </p:sp>
      <p:sp>
        <p:nvSpPr>
          <p:cNvPr id="3" name="Content Placeholder 2"/>
          <p:cNvSpPr>
            <a:spLocks noGrp="1"/>
          </p:cNvSpPr>
          <p:nvPr>
            <p:ph idx="1"/>
          </p:nvPr>
        </p:nvSpPr>
        <p:spPr>
          <a:xfrm>
            <a:off x="457200" y="1600200"/>
            <a:ext cx="5105400" cy="4648200"/>
          </a:xfrm>
        </p:spPr>
        <p:txBody>
          <a:bodyPr>
            <a:normAutofit/>
          </a:bodyPr>
          <a:lstStyle/>
          <a:p>
            <a:r>
              <a:rPr lang="en-US" dirty="0"/>
              <a:t>Long work </a:t>
            </a:r>
            <a:r>
              <a:rPr lang="en-US" dirty="0" smtClean="0"/>
              <a:t>hours</a:t>
            </a:r>
            <a:endParaRPr lang="en-US" dirty="0"/>
          </a:p>
          <a:p>
            <a:r>
              <a:rPr lang="en-US" dirty="0" smtClean="0"/>
              <a:t>Physically </a:t>
            </a:r>
            <a:br>
              <a:rPr lang="en-US" dirty="0" smtClean="0"/>
            </a:br>
            <a:r>
              <a:rPr lang="en-US" dirty="0" smtClean="0"/>
              <a:t>demanding work</a:t>
            </a:r>
          </a:p>
          <a:p>
            <a:r>
              <a:rPr lang="en-US" dirty="0" smtClean="0"/>
              <a:t>Limited or </a:t>
            </a:r>
            <a:br>
              <a:rPr lang="en-US" dirty="0" smtClean="0"/>
            </a:br>
            <a:r>
              <a:rPr lang="en-US" dirty="0" smtClean="0"/>
              <a:t>lack of resources</a:t>
            </a:r>
          </a:p>
        </p:txBody>
      </p:sp>
      <p:sp>
        <p:nvSpPr>
          <p:cNvPr id="4" name="Date Placeholder 3"/>
          <p:cNvSpPr>
            <a:spLocks noGrp="1"/>
          </p:cNvSpPr>
          <p:nvPr>
            <p:ph type="dt" sz="half" idx="2"/>
          </p:nvPr>
        </p:nvSpPr>
        <p:spPr>
          <a:xfrm>
            <a:off x="457200" y="6356350"/>
            <a:ext cx="2133600" cy="365125"/>
          </a:xfrm>
          <a:prstGeom prst="rect">
            <a:avLst/>
          </a:prstGeom>
        </p:spPr>
        <p:txBody>
          <a:bodyPr/>
          <a:lstStyle/>
          <a:p>
            <a:r>
              <a:rPr lang="en-US" smtClean="0">
                <a:solidFill>
                  <a:prstClr val="black">
                    <a:tint val="75000"/>
                  </a:prstClr>
                </a:solidFill>
              </a:rPr>
              <a:t>Just In Time Training</a:t>
            </a:r>
            <a:endParaRPr lang="en-US" dirty="0">
              <a:solidFill>
                <a:prstClr val="black">
                  <a:tint val="75000"/>
                </a:prstClr>
              </a:solidFill>
            </a:endParaRPr>
          </a:p>
        </p:txBody>
      </p:sp>
      <p:sp>
        <p:nvSpPr>
          <p:cNvPr id="5" name="Footer Placeholder 4"/>
          <p:cNvSpPr>
            <a:spLocks noGrp="1"/>
          </p:cNvSpPr>
          <p:nvPr>
            <p:ph type="ftr" sz="quarter" idx="3"/>
          </p:nvPr>
        </p:nvSpPr>
        <p:spPr>
          <a:xfrm>
            <a:off x="5791200" y="6340475"/>
            <a:ext cx="2895600" cy="365125"/>
          </a:xfrm>
          <a:prstGeom prst="rect">
            <a:avLst/>
          </a:prstGeom>
        </p:spPr>
        <p:txBody>
          <a:bodyPr/>
          <a:lstStyle/>
          <a:p>
            <a:pPr algn="r"/>
            <a:r>
              <a:rPr lang="en-US" smtClean="0">
                <a:solidFill>
                  <a:prstClr val="black">
                    <a:tint val="75000"/>
                  </a:prstClr>
                </a:solidFill>
              </a:rPr>
              <a:t>Health and Safety: Psychosocial Impact</a:t>
            </a:r>
            <a:endParaRPr lang="en-US" dirty="0">
              <a:solidFill>
                <a:prstClr val="black">
                  <a:tint val="75000"/>
                </a:prstClr>
              </a:solidFill>
            </a:endParaRPr>
          </a:p>
        </p:txBody>
      </p:sp>
      <p:pic>
        <p:nvPicPr>
          <p:cNvPr id="4098" name="Picture 2" descr="http://www.iicabregistration.org/ImageTracker/AHER/originals/aher_0010_090120_intro.jpg"/>
          <p:cNvPicPr>
            <a:picLocks noChangeAspect="1" noChangeArrowheads="1"/>
          </p:cNvPicPr>
          <p:nvPr/>
        </p:nvPicPr>
        <p:blipFill rotWithShape="1">
          <a:blip r:embed="rId3">
            <a:extLst>
              <a:ext uri="{28A0092B-C50C-407E-A947-70E740481C1C}">
                <a14:useLocalDpi xmlns:a14="http://schemas.microsoft.com/office/drawing/2010/main" val="0"/>
              </a:ext>
            </a:extLst>
          </a:blip>
          <a:srcRect t="3549" b="3480"/>
          <a:stretch/>
        </p:blipFill>
        <p:spPr bwMode="auto">
          <a:xfrm>
            <a:off x="5334000" y="1793630"/>
            <a:ext cx="3314700" cy="3071447"/>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458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Assigned Tasks</a:t>
            </a:r>
            <a:endParaRPr lang="en-US" dirty="0"/>
          </a:p>
        </p:txBody>
      </p:sp>
      <p:sp>
        <p:nvSpPr>
          <p:cNvPr id="3" name="Content Placeholder 2"/>
          <p:cNvSpPr>
            <a:spLocks noGrp="1"/>
          </p:cNvSpPr>
          <p:nvPr>
            <p:ph idx="1"/>
          </p:nvPr>
        </p:nvSpPr>
        <p:spPr/>
        <p:txBody>
          <a:bodyPr>
            <a:normAutofit/>
          </a:bodyPr>
          <a:lstStyle/>
          <a:p>
            <a:r>
              <a:rPr lang="en-US" dirty="0" smtClean="0"/>
              <a:t>Prolonged exposure to injury, </a:t>
            </a:r>
            <a:br>
              <a:rPr lang="en-US" dirty="0" smtClean="0"/>
            </a:br>
            <a:r>
              <a:rPr lang="en-US" dirty="0" smtClean="0"/>
              <a:t>death and destruction</a:t>
            </a:r>
          </a:p>
          <a:p>
            <a:r>
              <a:rPr lang="en-US" dirty="0" smtClean="0"/>
              <a:t>Performing euthanasia and depopulation</a:t>
            </a:r>
          </a:p>
          <a:p>
            <a:r>
              <a:rPr lang="en-US" dirty="0" smtClean="0"/>
              <a:t>Public perception/support</a:t>
            </a:r>
          </a:p>
          <a:p>
            <a:pPr lvl="1"/>
            <a:r>
              <a:rPr lang="en-US" dirty="0" smtClean="0"/>
              <a:t>Lack of appreciation</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a:lstStyle/>
          <a:p>
            <a:r>
              <a:rPr lang="en-US" smtClean="0">
                <a:solidFill>
                  <a:prstClr val="black">
                    <a:tint val="75000"/>
                  </a:prstClr>
                </a:solidFill>
              </a:rPr>
              <a:t>Just In Time Training</a:t>
            </a:r>
            <a:endParaRPr lang="en-US" dirty="0">
              <a:solidFill>
                <a:prstClr val="black">
                  <a:tint val="75000"/>
                </a:prstClr>
              </a:solidFill>
            </a:endParaRPr>
          </a:p>
        </p:txBody>
      </p:sp>
      <p:sp>
        <p:nvSpPr>
          <p:cNvPr id="5" name="Footer Placeholder 4"/>
          <p:cNvSpPr>
            <a:spLocks noGrp="1"/>
          </p:cNvSpPr>
          <p:nvPr>
            <p:ph type="ftr" sz="quarter" idx="3"/>
          </p:nvPr>
        </p:nvSpPr>
        <p:spPr>
          <a:xfrm>
            <a:off x="5791200" y="6340475"/>
            <a:ext cx="2895600" cy="365125"/>
          </a:xfrm>
          <a:prstGeom prst="rect">
            <a:avLst/>
          </a:prstGeom>
        </p:spPr>
        <p:txBody>
          <a:bodyPr/>
          <a:lstStyle/>
          <a:p>
            <a:pPr algn="r"/>
            <a:r>
              <a:rPr lang="en-US" smtClean="0">
                <a:solidFill>
                  <a:prstClr val="black">
                    <a:tint val="75000"/>
                  </a:prstClr>
                </a:solidFill>
              </a:rPr>
              <a:t>Health and Safety: Psychosocial Impact</a:t>
            </a:r>
            <a:endParaRPr lang="en-US" dirty="0">
              <a:solidFill>
                <a:prstClr val="black">
                  <a:tint val="75000"/>
                </a:prstClr>
              </a:solidFill>
            </a:endParaRPr>
          </a:p>
        </p:txBody>
      </p:sp>
    </p:spTree>
    <p:extLst>
      <p:ext uri="{BB962C8B-B14F-4D97-AF65-F5344CB8AC3E}">
        <p14:creationId xmlns:p14="http://schemas.microsoft.com/office/powerpoint/2010/main" val="3876907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Signs of Psychological </a:t>
            </a:r>
            <a:br>
              <a:rPr lang="en-US" dirty="0" smtClean="0"/>
            </a:br>
            <a:r>
              <a:rPr lang="en-US" dirty="0" smtClean="0"/>
              <a:t>Stress</a:t>
            </a:r>
            <a:endParaRPr lang="en-US" dirty="0"/>
          </a:p>
        </p:txBody>
      </p:sp>
      <p:sp>
        <p:nvSpPr>
          <p:cNvPr id="7" name="Text Placeholder 6"/>
          <p:cNvSpPr>
            <a:spLocks noGrp="1"/>
          </p:cNvSpPr>
          <p:nvPr>
            <p:ph type="body" idx="1"/>
          </p:nvPr>
        </p:nvSpPr>
        <p:spPr/>
        <p:txBody>
          <a:bodyPr/>
          <a:lstStyle/>
          <a:p>
            <a:r>
              <a:rPr lang="en-US" dirty="0" smtClean="0"/>
              <a:t>Physical</a:t>
            </a:r>
          </a:p>
          <a:p>
            <a:r>
              <a:rPr lang="en-US" dirty="0" smtClean="0"/>
              <a:t>Cognitive</a:t>
            </a:r>
          </a:p>
          <a:p>
            <a:r>
              <a:rPr lang="en-US" dirty="0" smtClean="0"/>
              <a:t>Emotional</a:t>
            </a:r>
          </a:p>
          <a:p>
            <a:r>
              <a:rPr lang="en-US" dirty="0" smtClean="0"/>
              <a:t>Behavioral</a:t>
            </a:r>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Health and Safety: Psychosocial Impact</a:t>
            </a:r>
            <a:endParaRPr lang="en-US" dirty="0"/>
          </a:p>
        </p:txBody>
      </p:sp>
    </p:spTree>
    <p:extLst>
      <p:ext uri="{BB962C8B-B14F-4D97-AF65-F5344CB8AC3E}">
        <p14:creationId xmlns:p14="http://schemas.microsoft.com/office/powerpoint/2010/main" val="3119999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Signs of Psychological Stress</a:t>
            </a:r>
            <a:endParaRPr lang="en-US" dirty="0"/>
          </a:p>
        </p:txBody>
      </p:sp>
      <p:sp>
        <p:nvSpPr>
          <p:cNvPr id="3" name="Content Placeholder 2"/>
          <p:cNvSpPr>
            <a:spLocks noGrp="1"/>
          </p:cNvSpPr>
          <p:nvPr>
            <p:ph sz="half" idx="1"/>
          </p:nvPr>
        </p:nvSpPr>
        <p:spPr/>
        <p:txBody>
          <a:bodyPr>
            <a:normAutofit/>
          </a:bodyPr>
          <a:lstStyle/>
          <a:p>
            <a:r>
              <a:rPr lang="en-US" dirty="0" smtClean="0"/>
              <a:t>Physical effects</a:t>
            </a:r>
          </a:p>
          <a:p>
            <a:pPr lvl="1"/>
            <a:r>
              <a:rPr lang="en-US" dirty="0" smtClean="0"/>
              <a:t>Fatigue, body aches and pains</a:t>
            </a:r>
          </a:p>
          <a:p>
            <a:pPr lvl="1"/>
            <a:r>
              <a:rPr lang="en-US" dirty="0" smtClean="0"/>
              <a:t>Nausea, headache</a:t>
            </a:r>
          </a:p>
          <a:p>
            <a:pPr lvl="1"/>
            <a:r>
              <a:rPr lang="en-US" dirty="0" smtClean="0"/>
              <a:t>Rapid heart rate, sweats and chills</a:t>
            </a:r>
          </a:p>
          <a:p>
            <a:pPr lvl="1"/>
            <a:r>
              <a:rPr lang="en-US" dirty="0" smtClean="0"/>
              <a:t>Muscle twitching</a:t>
            </a:r>
          </a:p>
          <a:p>
            <a:pPr lvl="1"/>
            <a:endParaRPr lang="en-US" dirty="0"/>
          </a:p>
        </p:txBody>
      </p:sp>
      <p:sp>
        <p:nvSpPr>
          <p:cNvPr id="6" name="Content Placeholder 5"/>
          <p:cNvSpPr>
            <a:spLocks noGrp="1"/>
          </p:cNvSpPr>
          <p:nvPr>
            <p:ph sz="half" idx="2"/>
          </p:nvPr>
        </p:nvSpPr>
        <p:spPr/>
        <p:txBody>
          <a:bodyPr/>
          <a:lstStyle/>
          <a:p>
            <a:r>
              <a:rPr lang="en-US" dirty="0"/>
              <a:t>Cognitive (thinking)</a:t>
            </a:r>
          </a:p>
          <a:p>
            <a:pPr lvl="1"/>
            <a:r>
              <a:rPr lang="en-US" dirty="0"/>
              <a:t>Confusion, disorientation</a:t>
            </a:r>
          </a:p>
          <a:p>
            <a:pPr lvl="1"/>
            <a:r>
              <a:rPr lang="en-US" dirty="0"/>
              <a:t>Poor concentration or alertness</a:t>
            </a:r>
          </a:p>
          <a:p>
            <a:pPr lvl="1"/>
            <a:r>
              <a:rPr lang="en-US" dirty="0"/>
              <a:t>Memory problems</a:t>
            </a:r>
          </a:p>
          <a:p>
            <a:pPr lvl="1"/>
            <a:r>
              <a:rPr lang="en-US" dirty="0"/>
              <a:t>Sleep disturbances, </a:t>
            </a:r>
            <a:r>
              <a:rPr lang="en-US" dirty="0" smtClean="0"/>
              <a:t>nightmares</a:t>
            </a:r>
            <a:endParaRPr lang="en-US" dirty="0"/>
          </a:p>
        </p:txBody>
      </p:sp>
      <p:sp>
        <p:nvSpPr>
          <p:cNvPr id="4" name="Date Placeholder 3"/>
          <p:cNvSpPr>
            <a:spLocks noGrp="1"/>
          </p:cNvSpPr>
          <p:nvPr>
            <p:ph type="dt" sz="half" idx="10"/>
          </p:nvPr>
        </p:nvSpPr>
        <p:spPr>
          <a:prstGeom prst="rect">
            <a:avLst/>
          </a:prstGeom>
        </p:spPr>
        <p:txBody>
          <a:bodyPr/>
          <a:lstStyle/>
          <a:p>
            <a:r>
              <a:rPr lang="en-US" smtClean="0">
                <a:solidFill>
                  <a:prstClr val="black">
                    <a:tint val="75000"/>
                  </a:prstClr>
                </a:solidFill>
              </a:rPr>
              <a:t>Just In Time Training</a:t>
            </a:r>
            <a:endParaRPr lang="en-US" dirty="0">
              <a:solidFill>
                <a:prstClr val="black">
                  <a:tint val="75000"/>
                </a:prstClr>
              </a:solidFill>
            </a:endParaRPr>
          </a:p>
        </p:txBody>
      </p:sp>
      <p:sp>
        <p:nvSpPr>
          <p:cNvPr id="5" name="Footer Placeholder 4"/>
          <p:cNvSpPr>
            <a:spLocks noGrp="1"/>
          </p:cNvSpPr>
          <p:nvPr>
            <p:ph type="ftr" sz="quarter" idx="3"/>
          </p:nvPr>
        </p:nvSpPr>
        <p:spPr>
          <a:prstGeom prst="rect">
            <a:avLst/>
          </a:prstGeom>
        </p:spPr>
        <p:txBody>
          <a:bodyPr/>
          <a:lstStyle/>
          <a:p>
            <a:pPr algn="r"/>
            <a:r>
              <a:rPr lang="en-US" smtClean="0">
                <a:solidFill>
                  <a:prstClr val="black">
                    <a:tint val="75000"/>
                  </a:prstClr>
                </a:solidFill>
              </a:rPr>
              <a:t>Health and Safety: Psychosocial Impact</a:t>
            </a:r>
            <a:endParaRPr lang="en-US" dirty="0">
              <a:solidFill>
                <a:prstClr val="black">
                  <a:tint val="75000"/>
                </a:prstClr>
              </a:solidFill>
            </a:endParaRPr>
          </a:p>
        </p:txBody>
      </p:sp>
    </p:spTree>
    <p:extLst>
      <p:ext uri="{BB962C8B-B14F-4D97-AF65-F5344CB8AC3E}">
        <p14:creationId xmlns:p14="http://schemas.microsoft.com/office/powerpoint/2010/main" val="1745084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Signs of Psychological Stress</a:t>
            </a:r>
            <a:endParaRPr lang="en-US" dirty="0"/>
          </a:p>
        </p:txBody>
      </p:sp>
      <p:sp>
        <p:nvSpPr>
          <p:cNvPr id="3" name="Content Placeholder 2"/>
          <p:cNvSpPr>
            <a:spLocks noGrp="1"/>
          </p:cNvSpPr>
          <p:nvPr>
            <p:ph sz="half" idx="1"/>
          </p:nvPr>
        </p:nvSpPr>
        <p:spPr/>
        <p:txBody>
          <a:bodyPr>
            <a:normAutofit/>
          </a:bodyPr>
          <a:lstStyle/>
          <a:p>
            <a:r>
              <a:rPr lang="en-US" dirty="0" smtClean="0"/>
              <a:t>Emotional</a:t>
            </a:r>
          </a:p>
          <a:p>
            <a:pPr lvl="1"/>
            <a:r>
              <a:rPr lang="en-US" dirty="0" smtClean="0"/>
              <a:t>Anxiety</a:t>
            </a:r>
          </a:p>
          <a:p>
            <a:pPr lvl="1"/>
            <a:r>
              <a:rPr lang="en-US" dirty="0" smtClean="0"/>
              <a:t>Fear</a:t>
            </a:r>
          </a:p>
          <a:p>
            <a:pPr lvl="1"/>
            <a:r>
              <a:rPr lang="en-US" dirty="0" smtClean="0"/>
              <a:t>Irritability, anger</a:t>
            </a:r>
          </a:p>
          <a:p>
            <a:pPr lvl="1"/>
            <a:r>
              <a:rPr lang="en-US" dirty="0" smtClean="0"/>
              <a:t>Depression, sense of failure</a:t>
            </a:r>
          </a:p>
          <a:p>
            <a:pPr lvl="1"/>
            <a:r>
              <a:rPr lang="en-US" dirty="0" smtClean="0"/>
              <a:t>Helplessness, feeling overwhelmed</a:t>
            </a:r>
          </a:p>
        </p:txBody>
      </p:sp>
      <p:sp>
        <p:nvSpPr>
          <p:cNvPr id="6" name="Content Placeholder 5"/>
          <p:cNvSpPr>
            <a:spLocks noGrp="1"/>
          </p:cNvSpPr>
          <p:nvPr>
            <p:ph sz="half" idx="2"/>
          </p:nvPr>
        </p:nvSpPr>
        <p:spPr/>
        <p:txBody>
          <a:bodyPr>
            <a:normAutofit/>
          </a:bodyPr>
          <a:lstStyle/>
          <a:p>
            <a:r>
              <a:rPr lang="en-US" dirty="0"/>
              <a:t>Behavioral</a:t>
            </a:r>
          </a:p>
          <a:p>
            <a:pPr lvl="1"/>
            <a:r>
              <a:rPr lang="en-US" dirty="0" smtClean="0"/>
              <a:t>Denial</a:t>
            </a:r>
          </a:p>
          <a:p>
            <a:pPr lvl="1"/>
            <a:r>
              <a:rPr lang="en-US" dirty="0" smtClean="0"/>
              <a:t>Distrust</a:t>
            </a:r>
          </a:p>
          <a:p>
            <a:pPr lvl="1"/>
            <a:r>
              <a:rPr lang="en-US" dirty="0" smtClean="0"/>
              <a:t>Blame</a:t>
            </a:r>
            <a:endParaRPr lang="en-US" dirty="0"/>
          </a:p>
          <a:p>
            <a:pPr lvl="1"/>
            <a:r>
              <a:rPr lang="en-US" dirty="0" smtClean="0"/>
              <a:t>Withdrawal</a:t>
            </a:r>
          </a:p>
          <a:p>
            <a:pPr lvl="1"/>
            <a:r>
              <a:rPr lang="en-US" dirty="0" smtClean="0"/>
              <a:t>Inability to relax</a:t>
            </a:r>
          </a:p>
          <a:p>
            <a:pPr lvl="1"/>
            <a:r>
              <a:rPr lang="en-US" dirty="0" smtClean="0"/>
              <a:t>Excessive worry</a:t>
            </a:r>
          </a:p>
          <a:p>
            <a:pPr lvl="1"/>
            <a:r>
              <a:rPr lang="en-US" dirty="0" smtClean="0"/>
              <a:t>Substance abuse</a:t>
            </a:r>
            <a:endParaRPr lang="en-US" dirty="0"/>
          </a:p>
        </p:txBody>
      </p:sp>
      <p:sp>
        <p:nvSpPr>
          <p:cNvPr id="4" name="Date Placeholder 3"/>
          <p:cNvSpPr>
            <a:spLocks noGrp="1"/>
          </p:cNvSpPr>
          <p:nvPr>
            <p:ph type="dt" sz="half" idx="10"/>
          </p:nvPr>
        </p:nvSpPr>
        <p:spPr>
          <a:prstGeom prst="rect">
            <a:avLst/>
          </a:prstGeom>
        </p:spPr>
        <p:txBody>
          <a:bodyPr/>
          <a:lstStyle/>
          <a:p>
            <a:r>
              <a:rPr lang="en-US" smtClean="0">
                <a:solidFill>
                  <a:prstClr val="black">
                    <a:tint val="75000"/>
                  </a:prstClr>
                </a:solidFill>
              </a:rPr>
              <a:t>Just In Time Training</a:t>
            </a:r>
            <a:endParaRPr lang="en-US" dirty="0">
              <a:solidFill>
                <a:prstClr val="black">
                  <a:tint val="75000"/>
                </a:prstClr>
              </a:solidFill>
            </a:endParaRPr>
          </a:p>
        </p:txBody>
      </p:sp>
      <p:sp>
        <p:nvSpPr>
          <p:cNvPr id="5" name="Footer Placeholder 4"/>
          <p:cNvSpPr>
            <a:spLocks noGrp="1"/>
          </p:cNvSpPr>
          <p:nvPr>
            <p:ph type="ftr" sz="quarter" idx="3"/>
          </p:nvPr>
        </p:nvSpPr>
        <p:spPr>
          <a:prstGeom prst="rect">
            <a:avLst/>
          </a:prstGeom>
        </p:spPr>
        <p:txBody>
          <a:bodyPr/>
          <a:lstStyle/>
          <a:p>
            <a:pPr algn="r"/>
            <a:r>
              <a:rPr lang="en-US" smtClean="0">
                <a:solidFill>
                  <a:prstClr val="black">
                    <a:tint val="75000"/>
                  </a:prstClr>
                </a:solidFill>
              </a:rPr>
              <a:t>Health and Safety: Psychosocial Impact</a:t>
            </a:r>
            <a:endParaRPr lang="en-US" dirty="0">
              <a:solidFill>
                <a:prstClr val="black">
                  <a:tint val="75000"/>
                </a:prstClr>
              </a:solidFill>
            </a:endParaRPr>
          </a:p>
        </p:txBody>
      </p:sp>
    </p:spTree>
    <p:extLst>
      <p:ext uri="{BB962C8B-B14F-4D97-AF65-F5344CB8AC3E}">
        <p14:creationId xmlns:p14="http://schemas.microsoft.com/office/powerpoint/2010/main" val="1256076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Just In Time 2014">
  <a:themeElements>
    <a:clrScheme name="JIT">
      <a:dk1>
        <a:sysClr val="windowText" lastClr="000000"/>
      </a:dk1>
      <a:lt1>
        <a:sysClr val="window" lastClr="FFFFFF"/>
      </a:lt1>
      <a:dk2>
        <a:srgbClr val="464646"/>
      </a:dk2>
      <a:lt2>
        <a:srgbClr val="DEF5FA"/>
      </a:lt2>
      <a:accent1>
        <a:srgbClr val="4B7054"/>
      </a:accent1>
      <a:accent2>
        <a:srgbClr val="F26336"/>
      </a:accent2>
      <a:accent3>
        <a:srgbClr val="58595B"/>
      </a:accent3>
      <a:accent4>
        <a:srgbClr val="7D3C4A"/>
      </a:accent4>
      <a:accent5>
        <a:srgbClr val="474B78"/>
      </a:accent5>
      <a:accent6>
        <a:srgbClr val="679973"/>
      </a:accent6>
      <a:hlink>
        <a:srgbClr val="F26336"/>
      </a:hlink>
      <a:folHlink>
        <a:srgbClr val="DAA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Just In Time 2014</Template>
  <TotalTime>6833</TotalTime>
  <Words>1532</Words>
  <Application>Microsoft Office PowerPoint</Application>
  <PresentationFormat>On-screen Show (4:3)</PresentationFormat>
  <Paragraphs>163</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Just In Time 2014</vt:lpstr>
      <vt:lpstr>Health and Safety</vt:lpstr>
      <vt:lpstr>Mental Health</vt:lpstr>
      <vt:lpstr>psychological stressors</vt:lpstr>
      <vt:lpstr>Deployment</vt:lpstr>
      <vt:lpstr>Working Conditions</vt:lpstr>
      <vt:lpstr>Assigned Tasks</vt:lpstr>
      <vt:lpstr>Signs of Psychological  Stress</vt:lpstr>
      <vt:lpstr>Signs of Psychological Stress</vt:lpstr>
      <vt:lpstr>Signs of Psychological Stress</vt:lpstr>
      <vt:lpstr>Psychological Disorders</vt:lpstr>
      <vt:lpstr>Reducing Psychological stress</vt:lpstr>
      <vt:lpstr>Reducing Psychological Stress</vt:lpstr>
      <vt:lpstr>Reducing Psychological Stress</vt:lpstr>
      <vt:lpstr>Prevention</vt:lpstr>
      <vt:lpstr>Resources</vt:lpstr>
      <vt:lpstr>Acknowledgments</vt:lpstr>
    </vt:vector>
  </TitlesOfParts>
  <Company>Center for Food Security and Public Health, 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Safety: Psychosocial Impact</dc:title>
  <dc:subject>Just In Time Training Resources</dc:subject>
  <dc:creator>gdvorak@mail.iastate.edu;Dan Taylor</dc:creator>
  <dc:description>Developed June 2010
Reviewed by: JPMogan, DVM, L Cole, DVM,</dc:description>
  <cp:lastModifiedBy>Glenda Dvorak</cp:lastModifiedBy>
  <cp:revision>405</cp:revision>
  <cp:lastPrinted>2012-06-08T20:48:48Z</cp:lastPrinted>
  <dcterms:created xsi:type="dcterms:W3CDTF">2010-02-26T02:19:00Z</dcterms:created>
  <dcterms:modified xsi:type="dcterms:W3CDTF">2014-07-07T20:37:40Z</dcterms:modified>
  <cp:category>MSP Just-In-Time Training</cp:category>
</cp:coreProperties>
</file>