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8"/>
  </p:notesMasterIdLst>
  <p:handoutMasterIdLst>
    <p:handoutMasterId r:id="rId19"/>
  </p:handoutMasterIdLst>
  <p:sldIdLst>
    <p:sldId id="372" r:id="rId2"/>
    <p:sldId id="373" r:id="rId3"/>
    <p:sldId id="374" r:id="rId4"/>
    <p:sldId id="375" r:id="rId5"/>
    <p:sldId id="378" r:id="rId6"/>
    <p:sldId id="379" r:id="rId7"/>
    <p:sldId id="377" r:id="rId8"/>
    <p:sldId id="380" r:id="rId9"/>
    <p:sldId id="381" r:id="rId10"/>
    <p:sldId id="382" r:id="rId11"/>
    <p:sldId id="383" r:id="rId12"/>
    <p:sldId id="384" r:id="rId13"/>
    <p:sldId id="385" r:id="rId14"/>
    <p:sldId id="386" r:id="rId15"/>
    <p:sldId id="387" r:id="rId16"/>
    <p:sldId id="38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85339" autoAdjust="0"/>
  </p:normalViewPr>
  <p:slideViewPr>
    <p:cSldViewPr>
      <p:cViewPr varScale="1">
        <p:scale>
          <a:sx n="58" d="100"/>
          <a:sy n="58" d="100"/>
        </p:scale>
        <p:origin x="-9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29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Health and Safety: Responder Conduct and Behavior</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a:t>
            </a:r>
            <a:r>
              <a:rPr lang="en-US" sz="1000" dirty="0" smtClean="0"/>
              <a:t/>
            </a:r>
            <a:br>
              <a:rPr lang="en-US" sz="1000" dirty="0" smtClean="0"/>
            </a:br>
            <a:r>
              <a:rPr lang="en-US" sz="1000" dirty="0" smtClean="0"/>
              <a:t>Center </a:t>
            </a:r>
            <a:r>
              <a:rPr lang="en-US" sz="1000" dirty="0"/>
              <a:t>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December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December 2011</a:t>
            </a:r>
          </a:p>
          <a:p>
            <a:r>
              <a:rPr lang="en-US" dirty="0"/>
              <a:t>During an animal health emergency, the conduct and behavior of responders will not only be a reflection of their respective agency, but can also impact responder safety, as well as influence public perception of the response. This Just-In-Time training </a:t>
            </a:r>
            <a:r>
              <a:rPr lang="en-US" dirty="0" smtClean="0"/>
              <a:t>presentation will </a:t>
            </a:r>
            <a:r>
              <a:rPr lang="en-US" dirty="0"/>
              <a:t>overview basic code of conduct practices and responder actions that should be followed during an animal emergency response. </a:t>
            </a: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defTabSz="995010">
              <a:defRPr/>
            </a:pPr>
            <a:r>
              <a:rPr lang="en-US" dirty="0" smtClean="0"/>
              <a:t>Responders using response vehicles are responsible for their safe operation and condition. Vehicles will be issued only to personnel with a valid driver’s license. Vehicles are to be used only for response tasks and basic personal needs (e.g., transportation to and from hotels, meals, grocery store, etc.) and may not be used for personal purposes. While driving</a:t>
            </a:r>
            <a:r>
              <a:rPr lang="en-US" baseline="0" dirty="0" smtClean="0"/>
              <a:t>, obey all traffic laws, including speed limits and seatbelt use. Be patient and courteous to other drivers. Drivers should never use cell phones while the vehicle is in motion – instead pull the vehicle over to safely talk on the phone. Do not text while driving. [Graphic from Center for Food Security and Public Health]</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Long work hours are probable during a response. Keep alert when driving. Do not drive if</a:t>
            </a:r>
            <a:r>
              <a:rPr lang="en-US" baseline="0" dirty="0" smtClean="0"/>
              <a:t> you are drowsy. </a:t>
            </a:r>
            <a:r>
              <a:rPr lang="en-US" dirty="0" smtClean="0"/>
              <a:t>Set realistic goals for the number of miles driven in a day. Drivers should never operate a vehicle if impaired by alcohol or medications that induce drowsiness. Alcohol should never be consumed or carried in vehicles. Smoking in vehicles is not permitted.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Vehicle damage may occur during response activities. Whether</a:t>
            </a:r>
            <a:r>
              <a:rPr lang="en-US" baseline="0" dirty="0" smtClean="0"/>
              <a:t> damage occurs by vehicle accident, vandalism, or environmental damage (e.g., hailstones), report it immediately to your </a:t>
            </a:r>
            <a:r>
              <a:rPr lang="en-US" dirty="0" smtClean="0"/>
              <a:t>supervisor.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010">
              <a:defRPr/>
            </a:pPr>
            <a:r>
              <a:rPr lang="en-US" baseline="0" dirty="0" smtClean="0"/>
              <a:t>Responders should handle all public interaction situations in a respectful fashion. Do not provide false or misleading information. Do not improperly use identification, information, status, power or authority to gain unnecessary access, favors, special privileges, benefits, exceptions or gifts. Avoid conflict of interest situations, including the offer of or acceptance of bribes, gratuity or favor. If these situations occur, report them to your supervisor. Be cognizant of the public’s perception and their impact on businesses, especially those involving publicly accessed establishments, such as live bird markets, or custom slaughter plants.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136923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animal health emergency situation will be of major interest and concern to individuals residing near the location, as well as in other parts of the country. Misinformation and rumors can cause panic among people who have little or no control over unfolding events. </a:t>
            </a:r>
            <a:r>
              <a:rPr lang="en-US" dirty="0" smtClean="0"/>
              <a:t>Be cognizant of your actions at all times. In today’s technological society</a:t>
            </a:r>
            <a:r>
              <a:rPr lang="en-US" baseline="0" dirty="0" smtClean="0"/>
              <a:t> and ease of internet access, the potential for rapid upload of photos or video to the internet can be damaging or beneficial to a response and depends greatly on responder behavior and actions. Limit or avoid communicating with </a:t>
            </a:r>
            <a:r>
              <a:rPr lang="en-US" dirty="0"/>
              <a:t>news media during field operations. If you are approached by the media or the public, refer them to the on-site public information officer. This will ensure consistent messages are delivered regarding the response situation.  </a:t>
            </a:r>
            <a:r>
              <a:rPr lang="en-US" dirty="0" smtClean="0"/>
              <a:t>[Photo from Clem </a:t>
            </a:r>
            <a:r>
              <a:rPr lang="en-US" dirty="0" err="1" smtClean="0"/>
              <a:t>Dussault</a:t>
            </a:r>
            <a:r>
              <a:rPr lang="en-US" dirty="0" smtClean="0"/>
              <a:t>, USDA]</a:t>
            </a:r>
            <a:endParaRPr lang="en-US" dirty="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407750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responder conduct and behavior </a:t>
            </a:r>
            <a:r>
              <a:rPr lang="en-US" baseline="0" dirty="0" smtClean="0"/>
              <a:t>during an animal health emergency response, consult the USDA FAD PReP Health and Safety Guidelines and the USDA NAHERC Deployment Guide.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16</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95010">
              <a:defRPr/>
            </a:pPr>
            <a:r>
              <a:rPr lang="en-US" dirty="0" smtClean="0"/>
              <a:t>A code of conduct is a collection of rules, principles, </a:t>
            </a:r>
            <a:r>
              <a:rPr lang="en-US" baseline="0" dirty="0" smtClean="0"/>
              <a:t>behaviors, and </a:t>
            </a:r>
            <a:r>
              <a:rPr lang="en-US" dirty="0" smtClean="0"/>
              <a:t>expectations</a:t>
            </a:r>
            <a:r>
              <a:rPr lang="en-US" baseline="0" dirty="0" smtClean="0"/>
              <a:t> considered significant and fundamental for a successful response. </a:t>
            </a:r>
            <a:r>
              <a:rPr lang="en-US" dirty="0" smtClean="0"/>
              <a:t>During any animal health emergency, a</a:t>
            </a:r>
            <a:r>
              <a:rPr lang="en-US" baseline="0" dirty="0" smtClean="0"/>
              <a:t> large number of personnel will be interacting and working together. Additionally, the public will be observing the activities of the response and actions of the responders. For this reason the behavior and conduct of responders can play a critical role in the success and public perception of an event.</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71477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95010">
              <a:buNone/>
              <a:defRPr/>
            </a:pPr>
            <a:r>
              <a:rPr lang="en-US" baseline="0" dirty="0" smtClean="0"/>
              <a:t>Responders should conduct themselves in a professional and courteous manner at all times. This includes when the responder is “on” or “off” duty. All persons, including team members, other responders, supervisors, as well as the general public, should be treated with respect, without harassment, victimization or discrimination.  Avoid public criticism of team members or other responders. </a:t>
            </a:r>
            <a:r>
              <a:rPr lang="en-US" dirty="0" smtClean="0"/>
              <a:t>Avoid the use of offensive or profane language or gestures.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123744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010">
              <a:defRPr/>
            </a:pPr>
            <a:r>
              <a:rPr lang="en-US" baseline="0" dirty="0" smtClean="0"/>
              <a:t>Honesty and integrity are also expected. Do not misrepresent yourself or your training. Do not use your identification to gain unnecessary access, favors, special privileges, benefits, exemptions, or gifts from anyone. Responders are expected to perform to their level of training and within the limits of relevant laws and regulations. Do not engage in any illegal activities or work while under the influence of non-prescription drugs or alcohol. Be cognizant of your actions and do not take any actions that would jeopardize another team members’ safety. It is also important for responders to maintain confidentiality. Much of the information encountered during a response can be confidential and should be treated as such. Unless instructed otherwise, information provided during the response (e.g., briefings, situation reports) should be considered confidential and for official use only, until public notification is made. All actions during a response must comply with the affected jurisdiction (e.g. county, state, federal level) laws and policies. Additionally, any policies and procedures established by your respective response agency will also need to be followed. </a:t>
            </a:r>
            <a:endParaRPr lang="en-US" dirty="0" smtClean="0"/>
          </a:p>
          <a:p>
            <a:pPr defTabSz="995010">
              <a:defRPr/>
            </a:pPr>
            <a:endParaRPr lang="en-US" baseline="0" dirty="0" smtClean="0"/>
          </a:p>
          <a:p>
            <a:pPr defTabSz="995010">
              <a:defRPr/>
            </a:pPr>
            <a:endParaRPr lang="en-US" baseline="0" dirty="0" smtClean="0"/>
          </a:p>
          <a:p>
            <a:pPr defTabSz="995010">
              <a:defRPr/>
            </a:pPr>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30638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010">
              <a:defRPr/>
            </a:pPr>
            <a:r>
              <a:rPr lang="en-US" baseline="0" dirty="0" smtClean="0"/>
              <a:t>Responders should follow the chain of command at all times and follow instructions provided by their supervisor. Communication during a response will be essential. Keep your supervisor informed of any progress, concerns, conflicts, or other problems with tasks assigned. </a:t>
            </a:r>
            <a:r>
              <a:rPr lang="en-US" dirty="0" smtClean="0"/>
              <a:t>Promptly report all injuries, accidents and near misses. If</a:t>
            </a:r>
            <a:r>
              <a:rPr lang="en-US" baseline="0" dirty="0" smtClean="0"/>
              <a:t> any unsafe conditions are noticed, report them to your supervisor immediately. </a:t>
            </a:r>
            <a:r>
              <a:rPr lang="en-US" dirty="0" smtClean="0"/>
              <a:t>Seek medical attention as needed.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84349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optimum and secure</a:t>
            </a:r>
            <a:r>
              <a:rPr lang="en-US" baseline="0" dirty="0" smtClean="0"/>
              <a:t> communication, a</a:t>
            </a:r>
            <a:r>
              <a:rPr lang="en-US" dirty="0" smtClean="0"/>
              <a:t>lways test radios or phones prior to departure from the staging</a:t>
            </a:r>
            <a:r>
              <a:rPr lang="en-US" baseline="0" dirty="0" smtClean="0"/>
              <a:t> area. Check batteries often and replace as needed. When communicating information, speak slowly and clearly. If a message is unclear, or complicated, the receiver should repeat the message content to the transmitter. Avoid using names over the radio. Keep radio and cell messages short. Messages should be professional, concise and specific; never derogatory and should never address sensitive issues. Do not interrupt others using the same frequency.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312505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For some responders, duty assignments on a deployment may involve a higher level of physical activity than their normal daily activities. Responders must be aware of their current fitness level and recognize that an increased activity level, working extended shifts, and reduced sleep may have an effect on their personal health and safety. Responders should know their limits and strive to work within their limits to avoid endangering themselves or their coworkers</a:t>
            </a:r>
            <a:r>
              <a:rPr lang="en-US" dirty="0" smtClean="0">
                <a:latin typeface="+mn-lt"/>
                <a:cs typeface="+mn-cs"/>
              </a:rPr>
              <a:t>. [Graphic by Kate Harvey, Center for Food Security</a:t>
            </a:r>
            <a:r>
              <a:rPr lang="en-US" baseline="0" dirty="0" smtClean="0">
                <a:latin typeface="+mn-lt"/>
                <a:cs typeface="+mn-cs"/>
              </a:rPr>
              <a:t> and Public Health]</a:t>
            </a:r>
            <a:endParaRPr lang="en-US" dirty="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BA35F78-F684-45C3-BA3B-FE03D2199A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010">
              <a:defRPr/>
            </a:pPr>
            <a:r>
              <a:rPr lang="en-US" dirty="0" smtClean="0"/>
              <a:t>During response</a:t>
            </a:r>
            <a:r>
              <a:rPr lang="en-US" baseline="0" dirty="0" smtClean="0"/>
              <a:t> activities, it will be important for personnel to be accounted for at all times. </a:t>
            </a:r>
            <a:r>
              <a:rPr lang="en-US" dirty="0" smtClean="0"/>
              <a:t>Follow personnel accountability instructions, such as site check-in and check-out, or the use of the buddy system.</a:t>
            </a:r>
            <a:r>
              <a:rPr lang="en-US" dirty="0"/>
              <a:t> Emergency response is a team effort. “Self-dispatching” or acting independently of the coordinated emergency response plan can be dangerous and is not permitted. </a:t>
            </a:r>
            <a:r>
              <a:rPr lang="en-US" baseline="0" dirty="0" smtClean="0"/>
              <a:t>Only undertake activities that are within your physical capabilities and within the scope of your training. Do not take risks that are likely to cause injury to yourself or others.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60044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responder is expected to comply with all of the established health and safety policies and safe work procedures. Do not perform tasks until proper safety and health controls have been put into place. Any responder uncomfortable with a particular duty or situation due to safety concerns should relay the circumstances via the appropriate chain</a:t>
            </a:r>
            <a:r>
              <a:rPr lang="en-US" baseline="0" dirty="0" smtClean="0"/>
              <a:t> of command. </a:t>
            </a:r>
            <a:r>
              <a:rPr lang="en-US" dirty="0" smtClean="0"/>
              <a:t>Refuse to perform tasks that pose an imminent danger. Wear all personal protective equipment needed for the task. Maintain constant awareness of your surroundings.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Responder Conduct and Behavior</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Responder Conduct and Behavior</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Conduct and Behavior</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fadprep.lmi.org/_layouts/FBA/USDA/LOGIN/login.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and Safety</a:t>
            </a:r>
            <a:endParaRPr lang="en-US" dirty="0"/>
          </a:p>
        </p:txBody>
      </p:sp>
      <p:sp>
        <p:nvSpPr>
          <p:cNvPr id="3" name="Subtitle 2"/>
          <p:cNvSpPr>
            <a:spLocks noGrp="1"/>
          </p:cNvSpPr>
          <p:nvPr>
            <p:ph type="subTitle" idx="1"/>
          </p:nvPr>
        </p:nvSpPr>
        <p:spPr/>
        <p:txBody>
          <a:bodyPr>
            <a:normAutofit/>
          </a:bodyPr>
          <a:lstStyle/>
          <a:p>
            <a:r>
              <a:rPr lang="en-US" dirty="0" smtClean="0"/>
              <a:t>Responder Conduct </a:t>
            </a:r>
            <a:br>
              <a:rPr lang="en-US" dirty="0" smtClean="0"/>
            </a:br>
            <a:r>
              <a:rPr lang="en-US" dirty="0" smtClean="0"/>
              <a:t>and Behavior</a:t>
            </a:r>
          </a:p>
          <a:p>
            <a:endParaRPr lang="en-US" i="1" dirty="0" smtClean="0"/>
          </a:p>
          <a:p>
            <a:endParaRPr lang="en-US" dirty="0"/>
          </a:p>
        </p:txBody>
      </p:sp>
    </p:spTree>
    <p:extLst>
      <p:ext uri="{BB962C8B-B14F-4D97-AF65-F5344CB8AC3E}">
        <p14:creationId xmlns:p14="http://schemas.microsoft.com/office/powerpoint/2010/main" val="20521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fontAlgn="auto">
              <a:spcAft>
                <a:spcPts val="0"/>
              </a:spcAft>
              <a:defRPr/>
            </a:pPr>
            <a:r>
              <a:rPr lang="en-US" smtClean="0"/>
              <a:t>Driving and Vehicle Use</a:t>
            </a:r>
          </a:p>
        </p:txBody>
      </p:sp>
      <p:sp>
        <p:nvSpPr>
          <p:cNvPr id="24579" name="Rectangle 3"/>
          <p:cNvSpPr>
            <a:spLocks noGrp="1"/>
          </p:cNvSpPr>
          <p:nvPr>
            <p:ph idx="1"/>
          </p:nvPr>
        </p:nvSpPr>
        <p:spPr/>
        <p:txBody>
          <a:bodyPr>
            <a:normAutofit/>
          </a:bodyPr>
          <a:lstStyle/>
          <a:p>
            <a:r>
              <a:rPr lang="en-US" dirty="0" smtClean="0"/>
              <a:t>Responders are responsible</a:t>
            </a:r>
          </a:p>
          <a:p>
            <a:r>
              <a:rPr lang="en-US" dirty="0" smtClean="0"/>
              <a:t>Must have a valid drivers license </a:t>
            </a:r>
          </a:p>
          <a:p>
            <a:r>
              <a:rPr lang="en-US" dirty="0" smtClean="0"/>
              <a:t>Response tasks or basic needs</a:t>
            </a:r>
          </a:p>
          <a:p>
            <a:pPr lvl="1"/>
            <a:r>
              <a:rPr lang="en-US" dirty="0" smtClean="0"/>
              <a:t>Meals, grocery store, hotel</a:t>
            </a:r>
          </a:p>
          <a:p>
            <a:r>
              <a:rPr lang="en-US" dirty="0" smtClean="0"/>
              <a:t>Obey all traffic laws</a:t>
            </a:r>
          </a:p>
          <a:p>
            <a:pPr lvl="1"/>
            <a:r>
              <a:rPr lang="en-US" dirty="0" smtClean="0"/>
              <a:t>Seatbelts required</a:t>
            </a:r>
          </a:p>
          <a:p>
            <a:r>
              <a:rPr lang="en-US" dirty="0" smtClean="0"/>
              <a:t>Do not use cell phones </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Responder Conduct and Behavior</a:t>
            </a:r>
            <a:endParaRPr lang="en-US" dirty="0"/>
          </a:p>
        </p:txBody>
      </p:sp>
      <p:pic>
        <p:nvPicPr>
          <p:cNvPr id="4" name="Picture 27"/>
          <p:cNvPicPr>
            <a:picLocks noChangeAspect="1" noChangeArrowheads="1"/>
          </p:cNvPicPr>
          <p:nvPr/>
        </p:nvPicPr>
        <p:blipFill rotWithShape="1">
          <a:blip r:embed="rId3" cstate="print"/>
          <a:srcRect t="4000" b="4267"/>
          <a:stretch/>
        </p:blipFill>
        <p:spPr bwMode="auto">
          <a:xfrm>
            <a:off x="6295582" y="3589867"/>
            <a:ext cx="2010218" cy="2048933"/>
          </a:xfrm>
          <a:prstGeom prst="rect">
            <a:avLst/>
          </a:prstGeom>
          <a:noFill/>
          <a:ln w="28575">
            <a:solidFill>
              <a:srgbClr val="F26336"/>
            </a:solidFill>
          </a:ln>
        </p:spPr>
      </p:pic>
    </p:spTree>
    <p:extLst>
      <p:ext uri="{BB962C8B-B14F-4D97-AF65-F5344CB8AC3E}">
        <p14:creationId xmlns:p14="http://schemas.microsoft.com/office/powerpoint/2010/main" val="167259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mtClean="0"/>
              <a:t>Vehicle Guidelines</a:t>
            </a:r>
          </a:p>
        </p:txBody>
      </p:sp>
      <p:sp>
        <p:nvSpPr>
          <p:cNvPr id="26627" name="Rectangle 3"/>
          <p:cNvSpPr>
            <a:spLocks noGrp="1"/>
          </p:cNvSpPr>
          <p:nvPr>
            <p:ph idx="1"/>
          </p:nvPr>
        </p:nvSpPr>
        <p:spPr/>
        <p:txBody>
          <a:bodyPr/>
          <a:lstStyle/>
          <a:p>
            <a:r>
              <a:rPr lang="en-US" smtClean="0"/>
              <a:t>Keep alert</a:t>
            </a:r>
          </a:p>
          <a:p>
            <a:r>
              <a:rPr lang="en-US" smtClean="0"/>
              <a:t>Do not drive when drowsy</a:t>
            </a:r>
          </a:p>
          <a:p>
            <a:r>
              <a:rPr lang="en-US" smtClean="0"/>
              <a:t>Set realistic goals for daily miles</a:t>
            </a:r>
          </a:p>
          <a:p>
            <a:r>
              <a:rPr lang="en-US" smtClean="0"/>
              <a:t>Avoid taking depressant medications</a:t>
            </a:r>
          </a:p>
          <a:p>
            <a:r>
              <a:rPr lang="en-US" smtClean="0"/>
              <a:t>Do not consume/carry alcohol</a:t>
            </a:r>
          </a:p>
          <a:p>
            <a:pPr lvl="1"/>
            <a:r>
              <a:rPr lang="en-US" smtClean="0"/>
              <a:t>Do not drive if impaired</a:t>
            </a:r>
          </a:p>
          <a:p>
            <a:r>
              <a:rPr lang="en-US" smtClean="0"/>
              <a:t>Do not smoke in vehicles</a:t>
            </a:r>
            <a:endParaRPr lang="en-US" dirty="0" smtClean="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dirty="0" smtClean="0"/>
              <a:t>Responder Conduct and Behavior</a:t>
            </a:r>
            <a:endParaRPr lang="en-US" dirty="0"/>
          </a:p>
        </p:txBody>
      </p:sp>
    </p:spTree>
    <p:extLst>
      <p:ext uri="{BB962C8B-B14F-4D97-AF65-F5344CB8AC3E}">
        <p14:creationId xmlns:p14="http://schemas.microsoft.com/office/powerpoint/2010/main" val="82986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eaLnBrk="1" fontAlgn="auto" hangingPunct="1">
              <a:spcAft>
                <a:spcPts val="0"/>
              </a:spcAft>
              <a:defRPr/>
            </a:pPr>
            <a:r>
              <a:rPr lang="en-US" dirty="0" smtClean="0"/>
              <a:t>Vehicle Accidents</a:t>
            </a:r>
          </a:p>
        </p:txBody>
      </p:sp>
      <p:sp>
        <p:nvSpPr>
          <p:cNvPr id="31747" name="Rectangle 3"/>
          <p:cNvSpPr>
            <a:spLocks noGrp="1"/>
          </p:cNvSpPr>
          <p:nvPr>
            <p:ph idx="1"/>
          </p:nvPr>
        </p:nvSpPr>
        <p:spPr>
          <a:xfrm>
            <a:off x="457200" y="1600200"/>
            <a:ext cx="5128344" cy="4648200"/>
          </a:xfrm>
        </p:spPr>
        <p:txBody>
          <a:bodyPr/>
          <a:lstStyle/>
          <a:p>
            <a:pPr eaLnBrk="1" hangingPunct="1"/>
            <a:r>
              <a:rPr lang="en-US" dirty="0" smtClean="0"/>
              <a:t>Report all accidents/damage</a:t>
            </a:r>
          </a:p>
          <a:p>
            <a:pPr lvl="1" eaLnBrk="1" hangingPunct="1"/>
            <a:r>
              <a:rPr lang="en-US" dirty="0" smtClean="0"/>
              <a:t>No matter how minor</a:t>
            </a:r>
          </a:p>
          <a:p>
            <a:pPr eaLnBrk="1" hangingPunct="1"/>
            <a:r>
              <a:rPr lang="en-US" dirty="0" smtClean="0"/>
              <a:t>Damage not the result of accident</a:t>
            </a:r>
          </a:p>
          <a:p>
            <a:pPr lvl="1" eaLnBrk="1" hangingPunct="1"/>
            <a:r>
              <a:rPr lang="en-US" dirty="0" smtClean="0"/>
              <a:t>Falling objects, fire, hailstones, etc.</a:t>
            </a:r>
            <a:endParaRPr lang="en-US" dirty="0"/>
          </a:p>
          <a:p>
            <a:endParaRPr lang="en-US" dirty="0" smtClean="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Responder Conduct and Behavior</a:t>
            </a:r>
            <a:endParaRPr lang="en-US" dirty="0"/>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82" b="3864"/>
          <a:stretch/>
        </p:blipFill>
        <p:spPr bwMode="auto">
          <a:xfrm>
            <a:off x="5867400" y="1752600"/>
            <a:ext cx="2769044" cy="285326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8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Interaction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Respectful</a:t>
            </a:r>
          </a:p>
          <a:p>
            <a:r>
              <a:rPr lang="en-US" dirty="0" smtClean="0"/>
              <a:t>No false or misleading information</a:t>
            </a:r>
          </a:p>
          <a:p>
            <a:r>
              <a:rPr lang="en-US" dirty="0" smtClean="0"/>
              <a:t>Avoid conflicts of interest</a:t>
            </a:r>
          </a:p>
          <a:p>
            <a:pPr lvl="1"/>
            <a:r>
              <a:rPr lang="en-US" dirty="0" smtClean="0"/>
              <a:t>Bribes, gratuity</a:t>
            </a:r>
          </a:p>
          <a:p>
            <a:pPr lvl="1"/>
            <a:r>
              <a:rPr lang="en-US" dirty="0" smtClean="0"/>
              <a:t>Report to supervisor</a:t>
            </a:r>
          </a:p>
          <a:p>
            <a:r>
              <a:rPr lang="en-US" dirty="0" smtClean="0"/>
              <a:t>Cognizant of public perception</a:t>
            </a:r>
          </a:p>
          <a:p>
            <a:pPr lvl="1"/>
            <a:r>
              <a:rPr lang="en-US" dirty="0" smtClean="0"/>
              <a:t>Be aware of actions at all times</a:t>
            </a:r>
          </a:p>
          <a:p>
            <a:pPr lvl="1"/>
            <a:r>
              <a:rPr lang="en-US" dirty="0" smtClean="0"/>
              <a:t>Publicly accessed sites and </a:t>
            </a:r>
            <a:br>
              <a:rPr lang="en-US" dirty="0" smtClean="0"/>
            </a:br>
            <a:r>
              <a:rPr lang="en-US" dirty="0" smtClean="0"/>
              <a:t>impact on business</a:t>
            </a:r>
          </a:p>
          <a:p>
            <a:pPr lvl="2"/>
            <a:r>
              <a:rPr lang="en-US" dirty="0" smtClean="0"/>
              <a:t>Live bird markets, custom slaughter plants</a:t>
            </a:r>
          </a:p>
          <a:p>
            <a:pPr marL="0" indent="0">
              <a:buNone/>
            </a:pPr>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30292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Communication</a:t>
            </a:r>
            <a:endParaRPr lang="en-US" dirty="0"/>
          </a:p>
        </p:txBody>
      </p:sp>
      <p:sp>
        <p:nvSpPr>
          <p:cNvPr id="3" name="Content Placeholder 2"/>
          <p:cNvSpPr>
            <a:spLocks noGrp="1"/>
          </p:cNvSpPr>
          <p:nvPr>
            <p:ph idx="1"/>
          </p:nvPr>
        </p:nvSpPr>
        <p:spPr/>
        <p:txBody>
          <a:bodyPr>
            <a:normAutofit/>
          </a:bodyPr>
          <a:lstStyle/>
          <a:p>
            <a:r>
              <a:rPr lang="en-US" dirty="0" smtClean="0"/>
              <a:t>Misinformation and rumors </a:t>
            </a:r>
            <a:br>
              <a:rPr lang="en-US" dirty="0" smtClean="0"/>
            </a:br>
            <a:r>
              <a:rPr lang="en-US" dirty="0" smtClean="0"/>
              <a:t>can cause panic</a:t>
            </a:r>
          </a:p>
          <a:p>
            <a:r>
              <a:rPr lang="en-US" dirty="0" smtClean="0"/>
              <a:t>If approached by media, stakeholders or public</a:t>
            </a:r>
          </a:p>
          <a:p>
            <a:pPr lvl="1"/>
            <a:r>
              <a:rPr lang="en-US" dirty="0" smtClean="0"/>
              <a:t>Limit or avoid </a:t>
            </a:r>
            <a:br>
              <a:rPr lang="en-US" dirty="0" smtClean="0"/>
            </a:br>
            <a:r>
              <a:rPr lang="en-US" dirty="0" smtClean="0"/>
              <a:t>answering questions</a:t>
            </a:r>
          </a:p>
          <a:p>
            <a:pPr lvl="1"/>
            <a:r>
              <a:rPr lang="en-US" dirty="0" smtClean="0"/>
              <a:t>Refer them to the </a:t>
            </a:r>
            <a:br>
              <a:rPr lang="en-US" dirty="0" smtClean="0"/>
            </a:br>
            <a:r>
              <a:rPr lang="en-US" dirty="0" smtClean="0"/>
              <a:t>Public Information Officer</a:t>
            </a:r>
          </a:p>
          <a:p>
            <a:pPr lvl="2"/>
            <a:r>
              <a:rPr lang="en-US" dirty="0" smtClean="0"/>
              <a:t>Ensures consistent messages delivered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pic>
        <p:nvPicPr>
          <p:cNvPr id="1027" name="Picture 3" descr="H:\CFSPH\Communal Files\Photo Library\Animal Disaster Response\USDA\TyvecSuitsByShed_ClemDussaultUSD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94" t="9896" r="14853" b="8073"/>
          <a:stretch/>
        </p:blipFill>
        <p:spPr bwMode="auto">
          <a:xfrm>
            <a:off x="6324600" y="2266950"/>
            <a:ext cx="2224799" cy="26098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7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dirty="0" smtClean="0"/>
              <a:t>USDA Foreign Animal Disease Preparedness (FAD </a:t>
            </a:r>
            <a:r>
              <a:rPr lang="en-US" dirty="0" err="1" smtClean="0"/>
              <a:t>PReP</a:t>
            </a:r>
            <a:r>
              <a:rPr lang="en-US" dirty="0" smtClean="0"/>
              <a:t>) Guidelines: Health and Safety</a:t>
            </a:r>
          </a:p>
          <a:p>
            <a:pPr lvl="1"/>
            <a:r>
              <a:rPr lang="en-US" dirty="0" smtClean="0">
                <a:hlinkClick r:id="rId3"/>
              </a:rPr>
              <a:t>http://www.aphis.usda.gov/animal_health/emrs/nahems.shtml</a:t>
            </a:r>
            <a:endParaRPr lang="en-US" dirty="0" smtClean="0"/>
          </a:p>
          <a:p>
            <a:r>
              <a:rPr lang="en-US" dirty="0" smtClean="0"/>
              <a:t>USDA NAHERC Deployment Guide, March 2010</a:t>
            </a:r>
          </a:p>
          <a:p>
            <a:pPr lvl="1"/>
            <a:r>
              <a:rPr lang="en-US" dirty="0" smtClean="0">
                <a:hlinkClick r:id="rId4"/>
              </a:rPr>
              <a:t>https://fadprep.lmi.org</a:t>
            </a:r>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Responder Conduct and Behavior</a:t>
            </a:r>
            <a:endParaRPr lang="en-US" dirty="0"/>
          </a:p>
        </p:txBody>
      </p:sp>
    </p:spTree>
    <p:extLst>
      <p:ext uri="{BB962C8B-B14F-4D97-AF65-F5344CB8AC3E}">
        <p14:creationId xmlns:p14="http://schemas.microsoft.com/office/powerpoint/2010/main" val="94461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Dan Taylor,</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DVM, MPH</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1174283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Code of Conduct</a:t>
            </a:r>
            <a:endParaRPr lang="en-US" dirty="0"/>
          </a:p>
        </p:txBody>
      </p:sp>
      <p:sp>
        <p:nvSpPr>
          <p:cNvPr id="7" name="Content Placeholder 6"/>
          <p:cNvSpPr>
            <a:spLocks noGrp="1"/>
          </p:cNvSpPr>
          <p:nvPr>
            <p:ph idx="1"/>
          </p:nvPr>
        </p:nvSpPr>
        <p:spPr/>
        <p:txBody>
          <a:bodyPr/>
          <a:lstStyle/>
          <a:p>
            <a:r>
              <a:rPr lang="en-US" dirty="0" smtClean="0"/>
              <a:t>Collection of rules, principles, behaviors, expectations</a:t>
            </a:r>
          </a:p>
          <a:p>
            <a:r>
              <a:rPr lang="en-US" dirty="0" smtClean="0"/>
              <a:t>Significant and fundamental for successful response</a:t>
            </a:r>
          </a:p>
          <a:p>
            <a:r>
              <a:rPr lang="en-US" dirty="0" smtClean="0"/>
              <a:t>Interaction of large number </a:t>
            </a:r>
            <a:br>
              <a:rPr lang="en-US" dirty="0" smtClean="0"/>
            </a:br>
            <a:r>
              <a:rPr lang="en-US" dirty="0" smtClean="0"/>
              <a:t>of persons</a:t>
            </a:r>
          </a:p>
          <a:p>
            <a:r>
              <a:rPr lang="en-US" dirty="0" smtClean="0"/>
              <a:t>Public perception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322193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Code of Conduct</a:t>
            </a:r>
            <a:endParaRPr lang="en-US" dirty="0"/>
          </a:p>
        </p:txBody>
      </p:sp>
      <p:sp>
        <p:nvSpPr>
          <p:cNvPr id="7" name="Content Placeholder 6"/>
          <p:cNvSpPr>
            <a:spLocks noGrp="1"/>
          </p:cNvSpPr>
          <p:nvPr>
            <p:ph idx="1"/>
          </p:nvPr>
        </p:nvSpPr>
        <p:spPr>
          <a:xfrm>
            <a:off x="457200" y="1600200"/>
            <a:ext cx="8382000" cy="4648200"/>
          </a:xfrm>
        </p:spPr>
        <p:txBody>
          <a:bodyPr>
            <a:normAutofit lnSpcReduction="10000"/>
          </a:bodyPr>
          <a:lstStyle/>
          <a:p>
            <a:r>
              <a:rPr lang="en-US" dirty="0" smtClean="0"/>
              <a:t>Professional and courteous manner</a:t>
            </a:r>
          </a:p>
          <a:p>
            <a:pPr lvl="1"/>
            <a:r>
              <a:rPr lang="en-US" dirty="0" smtClean="0"/>
              <a:t>All team members, other responders, supervisors, general public</a:t>
            </a:r>
          </a:p>
          <a:p>
            <a:pPr lvl="1"/>
            <a:r>
              <a:rPr lang="en-US" dirty="0" smtClean="0"/>
              <a:t>“On” and “off” duty</a:t>
            </a:r>
          </a:p>
          <a:p>
            <a:r>
              <a:rPr lang="en-US" dirty="0"/>
              <a:t>Treat all with respect</a:t>
            </a:r>
          </a:p>
          <a:p>
            <a:pPr lvl="1"/>
            <a:r>
              <a:rPr lang="en-US" dirty="0"/>
              <a:t>Without harassment, </a:t>
            </a:r>
            <a:r>
              <a:rPr lang="en-US" dirty="0" smtClean="0"/>
              <a:t>victimization</a:t>
            </a:r>
            <a:br>
              <a:rPr lang="en-US" dirty="0" smtClean="0"/>
            </a:br>
            <a:r>
              <a:rPr lang="en-US" dirty="0" smtClean="0"/>
              <a:t>or discrimination</a:t>
            </a:r>
          </a:p>
          <a:p>
            <a:pPr lvl="1"/>
            <a:r>
              <a:rPr lang="en-US" dirty="0" smtClean="0"/>
              <a:t>Avoid public criticism</a:t>
            </a:r>
          </a:p>
          <a:p>
            <a:pPr lvl="1"/>
            <a:r>
              <a:rPr lang="en-US" dirty="0" smtClean="0"/>
              <a:t>Avoid offensive or profane</a:t>
            </a:r>
            <a:br>
              <a:rPr lang="en-US" dirty="0" smtClean="0"/>
            </a:br>
            <a:r>
              <a:rPr lang="en-US" dirty="0" smtClean="0"/>
              <a:t>words/actions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387242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Code of Conduct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Honesty and with integrity</a:t>
            </a:r>
          </a:p>
          <a:p>
            <a:pPr lvl="1"/>
            <a:r>
              <a:rPr lang="en-US" dirty="0" smtClean="0"/>
              <a:t>Do not misrepresent yourself</a:t>
            </a:r>
          </a:p>
          <a:p>
            <a:pPr lvl="1"/>
            <a:r>
              <a:rPr lang="en-US" dirty="0" smtClean="0"/>
              <a:t>Illegal activities prohibited</a:t>
            </a:r>
          </a:p>
          <a:p>
            <a:pPr lvl="2"/>
            <a:r>
              <a:rPr lang="en-US" dirty="0" smtClean="0"/>
              <a:t>Do not work under the influence of alcohol,</a:t>
            </a:r>
            <a:br>
              <a:rPr lang="en-US" dirty="0" smtClean="0"/>
            </a:br>
            <a:r>
              <a:rPr lang="en-US" dirty="0" smtClean="0"/>
              <a:t>non-prescription medication</a:t>
            </a:r>
          </a:p>
          <a:p>
            <a:r>
              <a:rPr lang="en-US" dirty="0" smtClean="0"/>
              <a:t>Do not jeopardize safety of others</a:t>
            </a:r>
          </a:p>
          <a:p>
            <a:r>
              <a:rPr lang="en-US" dirty="0" smtClean="0"/>
              <a:t>Maintain confidentiality</a:t>
            </a:r>
          </a:p>
          <a:p>
            <a:r>
              <a:rPr lang="en-US" dirty="0" smtClean="0"/>
              <a:t>Comply with regulations and policies</a:t>
            </a:r>
          </a:p>
          <a:p>
            <a:pPr lvl="1"/>
            <a:r>
              <a:rPr lang="en-US" dirty="0" smtClean="0"/>
              <a:t>Affected </a:t>
            </a:r>
            <a:r>
              <a:rPr lang="en-US" dirty="0"/>
              <a:t>jurisdictions</a:t>
            </a:r>
          </a:p>
          <a:p>
            <a:pPr lvl="1"/>
            <a:r>
              <a:rPr lang="en-US" dirty="0" smtClean="0"/>
              <a:t>Response agencies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Responder Conduct and Behavior</a:t>
            </a:r>
            <a:endParaRPr lang="en-US" dirty="0"/>
          </a:p>
        </p:txBody>
      </p:sp>
    </p:spTree>
    <p:extLst>
      <p:ext uri="{BB962C8B-B14F-4D97-AF65-F5344CB8AC3E}">
        <p14:creationId xmlns:p14="http://schemas.microsoft.com/office/powerpoint/2010/main" val="103271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a:t>
            </a:r>
            <a:endParaRPr lang="en-US" dirty="0"/>
          </a:p>
        </p:txBody>
      </p:sp>
      <p:sp>
        <p:nvSpPr>
          <p:cNvPr id="3" name="Content Placeholder 2"/>
          <p:cNvSpPr>
            <a:spLocks noGrp="1"/>
          </p:cNvSpPr>
          <p:nvPr>
            <p:ph idx="1"/>
          </p:nvPr>
        </p:nvSpPr>
        <p:spPr/>
        <p:txBody>
          <a:bodyPr/>
          <a:lstStyle/>
          <a:p>
            <a:r>
              <a:rPr lang="en-US" dirty="0" smtClean="0"/>
              <a:t>Follow chain of command</a:t>
            </a:r>
          </a:p>
          <a:p>
            <a:r>
              <a:rPr lang="en-US" dirty="0" smtClean="0"/>
              <a:t>Communication</a:t>
            </a:r>
          </a:p>
          <a:p>
            <a:pPr lvl="1"/>
            <a:r>
              <a:rPr lang="en-US" dirty="0" smtClean="0"/>
              <a:t>Progress, concerns, conflicts</a:t>
            </a:r>
          </a:p>
          <a:p>
            <a:pPr lvl="1"/>
            <a:r>
              <a:rPr lang="en-US" dirty="0" smtClean="0"/>
              <a:t>Promptly </a:t>
            </a:r>
            <a:r>
              <a:rPr lang="en-US" dirty="0"/>
              <a:t>report </a:t>
            </a:r>
            <a:endParaRPr lang="en-US" dirty="0" smtClean="0"/>
          </a:p>
          <a:p>
            <a:pPr lvl="2"/>
            <a:r>
              <a:rPr lang="en-US" dirty="0" smtClean="0"/>
              <a:t>All </a:t>
            </a:r>
            <a:r>
              <a:rPr lang="en-US" dirty="0"/>
              <a:t>injuries and accidents</a:t>
            </a:r>
          </a:p>
          <a:p>
            <a:pPr lvl="2"/>
            <a:r>
              <a:rPr lang="en-US" dirty="0" smtClean="0"/>
              <a:t>Any unsafe conditions</a:t>
            </a:r>
          </a:p>
          <a:p>
            <a:pPr lvl="2"/>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342603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Test radios/phones prior to departure</a:t>
            </a:r>
          </a:p>
          <a:p>
            <a:pPr lvl="1"/>
            <a:r>
              <a:rPr lang="en-US" dirty="0"/>
              <a:t>Check batteries often</a:t>
            </a:r>
          </a:p>
          <a:p>
            <a:pPr lvl="1"/>
            <a:r>
              <a:rPr lang="en-US" dirty="0"/>
              <a:t>Replace as needed</a:t>
            </a:r>
          </a:p>
          <a:p>
            <a:r>
              <a:rPr lang="en-US" dirty="0" smtClean="0"/>
              <a:t>Speak slowly and clearly</a:t>
            </a:r>
          </a:p>
          <a:p>
            <a:pPr lvl="1"/>
            <a:r>
              <a:rPr lang="en-US" dirty="0" smtClean="0"/>
              <a:t>Repeat unclear messages</a:t>
            </a:r>
          </a:p>
          <a:p>
            <a:r>
              <a:rPr lang="en-US" dirty="0" smtClean="0"/>
              <a:t>Avoid using names over radio</a:t>
            </a:r>
          </a:p>
          <a:p>
            <a:r>
              <a:rPr lang="en-US" dirty="0" smtClean="0"/>
              <a:t>Keep messages short, professional</a:t>
            </a:r>
          </a:p>
          <a:p>
            <a:r>
              <a:rPr lang="en-US" dirty="0" smtClean="0"/>
              <a:t>Do not interrupt those </a:t>
            </a:r>
            <a:br>
              <a:rPr lang="en-US" dirty="0" smtClean="0"/>
            </a:br>
            <a:r>
              <a:rPr lang="en-US" dirty="0" smtClean="0"/>
              <a:t>on same frequency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271929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Know Your Limits</a:t>
            </a:r>
            <a:endParaRPr lang="en-US" dirty="0"/>
          </a:p>
        </p:txBody>
      </p:sp>
      <p:sp>
        <p:nvSpPr>
          <p:cNvPr id="3" name="Content Placeholder 2"/>
          <p:cNvSpPr>
            <a:spLocks noGrp="1"/>
          </p:cNvSpPr>
          <p:nvPr>
            <p:ph idx="1"/>
          </p:nvPr>
        </p:nvSpPr>
        <p:spPr/>
        <p:txBody>
          <a:bodyPr/>
          <a:lstStyle/>
          <a:p>
            <a:r>
              <a:rPr lang="en-US" smtClean="0"/>
              <a:t>Be aware of </a:t>
            </a:r>
            <a:br>
              <a:rPr lang="en-US" smtClean="0"/>
            </a:br>
            <a:r>
              <a:rPr lang="en-US" smtClean="0"/>
              <a:t>current fitness level</a:t>
            </a:r>
          </a:p>
          <a:p>
            <a:r>
              <a:rPr lang="en-US" smtClean="0"/>
              <a:t>Stay within </a:t>
            </a:r>
            <a:br>
              <a:rPr lang="en-US" smtClean="0"/>
            </a:br>
            <a:r>
              <a:rPr lang="en-US" smtClean="0"/>
              <a:t>personal limits</a:t>
            </a:r>
          </a:p>
          <a:p>
            <a:r>
              <a:rPr lang="en-US" smtClean="0"/>
              <a:t>Effects on health</a:t>
            </a:r>
          </a:p>
          <a:p>
            <a:pPr lvl="1"/>
            <a:r>
              <a:rPr lang="en-US" smtClean="0"/>
              <a:t>Activity level</a:t>
            </a:r>
          </a:p>
          <a:p>
            <a:pPr lvl="1"/>
            <a:r>
              <a:rPr lang="en-US" smtClean="0"/>
              <a:t>Extended shifts</a:t>
            </a:r>
          </a:p>
          <a:p>
            <a:pPr lvl="1"/>
            <a:r>
              <a:rPr lang="en-US" smtClean="0"/>
              <a:t>Reduced sleep</a:t>
            </a:r>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Responder Conduct and Behavior</a:t>
            </a:r>
            <a:endParaRPr lang="en-US" dirty="0"/>
          </a:p>
        </p:txBody>
      </p:sp>
      <p:pic>
        <p:nvPicPr>
          <p:cNvPr id="8" name="Picture 7" descr="H:\CFSPH\NAHEMS\NAHEMS_Print\01_HANDS\_Images\11_HANDS_Know Your Limits\HANDS_0210_090908_KnowYourLimit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740" b="4602"/>
          <a:stretch/>
        </p:blipFill>
        <p:spPr bwMode="auto">
          <a:xfrm>
            <a:off x="5968669" y="1676400"/>
            <a:ext cx="2719959" cy="2765779"/>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43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Safety</a:t>
            </a:r>
            <a:endParaRPr lang="en-US" dirty="0"/>
          </a:p>
        </p:txBody>
      </p:sp>
      <p:sp>
        <p:nvSpPr>
          <p:cNvPr id="3" name="Content Placeholder 2"/>
          <p:cNvSpPr>
            <a:spLocks noGrp="1"/>
          </p:cNvSpPr>
          <p:nvPr>
            <p:ph idx="1"/>
          </p:nvPr>
        </p:nvSpPr>
        <p:spPr/>
        <p:txBody>
          <a:bodyPr>
            <a:normAutofit lnSpcReduction="10000"/>
          </a:bodyPr>
          <a:lstStyle/>
          <a:p>
            <a:r>
              <a:rPr lang="en-US" dirty="0" smtClean="0"/>
              <a:t>Personnel </a:t>
            </a:r>
            <a:r>
              <a:rPr lang="en-US" dirty="0"/>
              <a:t>accountability </a:t>
            </a:r>
            <a:endParaRPr lang="en-US" dirty="0" smtClean="0"/>
          </a:p>
          <a:p>
            <a:pPr lvl="1"/>
            <a:r>
              <a:rPr lang="en-US" dirty="0" smtClean="0"/>
              <a:t>Check </a:t>
            </a:r>
            <a:r>
              <a:rPr lang="en-US" dirty="0"/>
              <a:t>in and check out</a:t>
            </a:r>
          </a:p>
          <a:p>
            <a:pPr lvl="1"/>
            <a:r>
              <a:rPr lang="en-US" dirty="0"/>
              <a:t>Buddy </a:t>
            </a:r>
            <a:r>
              <a:rPr lang="en-US" dirty="0" smtClean="0"/>
              <a:t>system</a:t>
            </a:r>
          </a:p>
          <a:p>
            <a:r>
              <a:rPr lang="en-US" dirty="0" smtClean="0"/>
              <a:t>Do not self-dispatch or act independent of response</a:t>
            </a:r>
          </a:p>
          <a:p>
            <a:r>
              <a:rPr lang="en-US" dirty="0" smtClean="0"/>
              <a:t>Work within your physical capabilities and training</a:t>
            </a:r>
          </a:p>
          <a:p>
            <a:r>
              <a:rPr lang="en-US" dirty="0" smtClean="0"/>
              <a:t>Avoid risks of injury to yourself </a:t>
            </a:r>
            <a:br>
              <a:rPr lang="en-US" dirty="0" smtClean="0"/>
            </a:br>
            <a:r>
              <a:rPr lang="en-US" dirty="0" smtClean="0"/>
              <a:t>or others </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326919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fontAlgn="auto" hangingPunct="1">
              <a:spcAft>
                <a:spcPts val="0"/>
              </a:spcAft>
              <a:defRPr/>
            </a:pPr>
            <a:r>
              <a:rPr lang="en-US" dirty="0" smtClean="0"/>
              <a:t>Responder Responsibilities</a:t>
            </a:r>
          </a:p>
        </p:txBody>
      </p:sp>
      <p:sp>
        <p:nvSpPr>
          <p:cNvPr id="18435" name="Rectangle 3"/>
          <p:cNvSpPr>
            <a:spLocks noGrp="1"/>
          </p:cNvSpPr>
          <p:nvPr>
            <p:ph idx="1"/>
          </p:nvPr>
        </p:nvSpPr>
        <p:spPr/>
        <p:txBody>
          <a:bodyPr>
            <a:normAutofit fontScale="92500"/>
          </a:bodyPr>
          <a:lstStyle/>
          <a:p>
            <a:r>
              <a:rPr lang="en-US" dirty="0" smtClean="0"/>
              <a:t>Comply </a:t>
            </a:r>
            <a:r>
              <a:rPr lang="en-US" dirty="0"/>
              <a:t>with established work rules</a:t>
            </a:r>
          </a:p>
          <a:p>
            <a:r>
              <a:rPr lang="en-US" dirty="0" smtClean="0"/>
              <a:t>Follow safety policies, procedures</a:t>
            </a:r>
          </a:p>
          <a:p>
            <a:r>
              <a:rPr lang="en-US" dirty="0" smtClean="0"/>
              <a:t>Report unsafe conditions</a:t>
            </a:r>
          </a:p>
          <a:p>
            <a:r>
              <a:rPr lang="en-US" dirty="0" smtClean="0"/>
              <a:t>Report all injuries to supervisor</a:t>
            </a:r>
          </a:p>
          <a:p>
            <a:r>
              <a:rPr lang="en-US" dirty="0" smtClean="0"/>
              <a:t>Wear personal protection equipment</a:t>
            </a:r>
          </a:p>
          <a:p>
            <a:r>
              <a:rPr lang="en-US" dirty="0" smtClean="0"/>
              <a:t>Refuse </a:t>
            </a:r>
            <a:r>
              <a:rPr lang="en-US" dirty="0"/>
              <a:t>to perform any dangerous tasks</a:t>
            </a:r>
          </a:p>
          <a:p>
            <a:r>
              <a:rPr lang="en-US" dirty="0" smtClean="0"/>
              <a:t>Constant </a:t>
            </a:r>
            <a:r>
              <a:rPr lang="en-US" dirty="0"/>
              <a:t>awareness of </a:t>
            </a:r>
            <a:r>
              <a:rPr lang="en-US" dirty="0" smtClean="0"/>
              <a:t>surroundings</a:t>
            </a:r>
          </a:p>
          <a:p>
            <a:pPr lvl="1"/>
            <a:r>
              <a:rPr lang="en-US" dirty="0" smtClean="0"/>
              <a:t>Location of incident</a:t>
            </a:r>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Responder Conduct and Behavior</a:t>
            </a:r>
            <a:endParaRPr lang="en-US" dirty="0"/>
          </a:p>
        </p:txBody>
      </p:sp>
    </p:spTree>
    <p:extLst>
      <p:ext uri="{BB962C8B-B14F-4D97-AF65-F5344CB8AC3E}">
        <p14:creationId xmlns:p14="http://schemas.microsoft.com/office/powerpoint/2010/main" val="2976594744"/>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6362</TotalTime>
  <Words>1976</Words>
  <Application>Microsoft Office PowerPoint</Application>
  <PresentationFormat>On-screen Show (4:3)</PresentationFormat>
  <Paragraphs>170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Just In Time 2014</vt:lpstr>
      <vt:lpstr>Health and Safety</vt:lpstr>
      <vt:lpstr>Code of Conduct</vt:lpstr>
      <vt:lpstr>Code of Conduct</vt:lpstr>
      <vt:lpstr>Code of Conduct</vt:lpstr>
      <vt:lpstr>Supervisors</vt:lpstr>
      <vt:lpstr>Communication</vt:lpstr>
      <vt:lpstr>Know Your Limits</vt:lpstr>
      <vt:lpstr>Personal Safety</vt:lpstr>
      <vt:lpstr>Responder Responsibilities</vt:lpstr>
      <vt:lpstr>Driving and Vehicle Use</vt:lpstr>
      <vt:lpstr>Vehicle Guidelines</vt:lpstr>
      <vt:lpstr>Vehicle Accidents</vt:lpstr>
      <vt:lpstr>Public Interaction</vt:lpstr>
      <vt:lpstr>Public Communication</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Responder Conduct and Behavior</dc:title>
  <dc:subject>Just In Time Training Resources</dc:subject>
  <dc:creator>Glenda Dvorak, DVM, MPH, DACVPM;Dan Taylor, DVM, MPH</dc:creator>
  <dc:description>Developed December 2011</dc:description>
  <cp:lastModifiedBy>Glenda Dvorak</cp:lastModifiedBy>
  <cp:revision>389</cp:revision>
  <cp:lastPrinted>2012-06-27T19:23:51Z</cp:lastPrinted>
  <dcterms:created xsi:type="dcterms:W3CDTF">2010-02-26T02:19:00Z</dcterms:created>
  <dcterms:modified xsi:type="dcterms:W3CDTF">2014-07-07T20:38:50Z</dcterms:modified>
  <cp:category>MSP Just-In-Time Training</cp:category>
</cp:coreProperties>
</file>