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5" r:id="rId1"/>
  </p:sldMasterIdLst>
  <p:notesMasterIdLst>
    <p:notesMasterId r:id="rId30"/>
  </p:notesMasterIdLst>
  <p:handoutMasterIdLst>
    <p:handoutMasterId r:id="rId31"/>
  </p:handoutMasterIdLst>
  <p:sldIdLst>
    <p:sldId id="372" r:id="rId2"/>
    <p:sldId id="373" r:id="rId3"/>
    <p:sldId id="374" r:id="rId4"/>
    <p:sldId id="375" r:id="rId5"/>
    <p:sldId id="376" r:id="rId6"/>
    <p:sldId id="377" r:id="rId7"/>
    <p:sldId id="378" r:id="rId8"/>
    <p:sldId id="379" r:id="rId9"/>
    <p:sldId id="380" r:id="rId10"/>
    <p:sldId id="381" r:id="rId11"/>
    <p:sldId id="382" r:id="rId12"/>
    <p:sldId id="383" r:id="rId13"/>
    <p:sldId id="384" r:id="rId14"/>
    <p:sldId id="385" r:id="rId15"/>
    <p:sldId id="386" r:id="rId16"/>
    <p:sldId id="387" r:id="rId17"/>
    <p:sldId id="388" r:id="rId18"/>
    <p:sldId id="389" r:id="rId19"/>
    <p:sldId id="390" r:id="rId20"/>
    <p:sldId id="391" r:id="rId21"/>
    <p:sldId id="392" r:id="rId22"/>
    <p:sldId id="393" r:id="rId23"/>
    <p:sldId id="394" r:id="rId24"/>
    <p:sldId id="395" r:id="rId25"/>
    <p:sldId id="396" r:id="rId26"/>
    <p:sldId id="397" r:id="rId27"/>
    <p:sldId id="398" r:id="rId28"/>
    <p:sldId id="399" r:id="rId29"/>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dvorak" initials="gd" lastIdx="2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6336"/>
    <a:srgbClr val="FAAA6E"/>
    <a:srgbClr val="FBC093"/>
    <a:srgbClr val="FFE6B9"/>
    <a:srgbClr val="FFD07D"/>
    <a:srgbClr val="FFFF99"/>
    <a:srgbClr val="C1DDF5"/>
    <a:srgbClr val="F99951"/>
    <a:srgbClr val="F4825E"/>
    <a:srgbClr val="F47D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71" autoAdjust="0"/>
    <p:restoredTop sz="72830" autoAdjust="0"/>
  </p:normalViewPr>
  <p:slideViewPr>
    <p:cSldViewPr>
      <p:cViewPr varScale="1">
        <p:scale>
          <a:sx n="42" d="100"/>
          <a:sy n="42" d="100"/>
        </p:scale>
        <p:origin x="-1632"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2" d="100"/>
          <a:sy n="82" d="100"/>
        </p:scale>
        <p:origin x="-1152" y="-96"/>
      </p:cViewPr>
      <p:guideLst>
        <p:guide orient="horz" pos="2928"/>
        <p:guide pos="216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29394" y="126770"/>
            <a:ext cx="2982119" cy="464820"/>
          </a:xfrm>
          <a:prstGeom prst="rect">
            <a:avLst/>
          </a:prstGeom>
        </p:spPr>
        <p:txBody>
          <a:bodyPr vert="horz" lIns="95136" tIns="47568" rIns="95136" bIns="47568" rtlCol="0"/>
          <a:lstStyle>
            <a:lvl1pPr algn="l">
              <a:defRPr sz="1200"/>
            </a:lvl1pPr>
          </a:lstStyle>
          <a:p>
            <a:r>
              <a:rPr lang="en-US" sz="1000" dirty="0"/>
              <a:t>Just-In-Time Training for Animal Health Emergencies</a:t>
            </a:r>
          </a:p>
        </p:txBody>
      </p:sp>
      <p:sp>
        <p:nvSpPr>
          <p:cNvPr id="3" name="Date Placeholder 2"/>
          <p:cNvSpPr>
            <a:spLocks noGrp="1"/>
          </p:cNvSpPr>
          <p:nvPr>
            <p:ph type="dt" sz="quarter" idx="1"/>
          </p:nvPr>
        </p:nvSpPr>
        <p:spPr>
          <a:xfrm>
            <a:off x="3670300" y="126770"/>
            <a:ext cx="2982119" cy="464820"/>
          </a:xfrm>
          <a:prstGeom prst="rect">
            <a:avLst/>
          </a:prstGeom>
        </p:spPr>
        <p:txBody>
          <a:bodyPr vert="horz" lIns="95136" tIns="47568" rIns="95136" bIns="47568" rtlCol="0"/>
          <a:lstStyle>
            <a:lvl1pPr algn="r">
              <a:defRPr sz="1200"/>
            </a:lvl1pPr>
          </a:lstStyle>
          <a:p>
            <a:r>
              <a:rPr lang="en-US" sz="1000" dirty="0"/>
              <a:t>Health and Safety: Overview</a:t>
            </a:r>
          </a:p>
        </p:txBody>
      </p:sp>
      <p:sp>
        <p:nvSpPr>
          <p:cNvPr id="4" name="Footer Placeholder 3"/>
          <p:cNvSpPr>
            <a:spLocks noGrp="1"/>
          </p:cNvSpPr>
          <p:nvPr>
            <p:ph type="ftr" sz="quarter" idx="2"/>
          </p:nvPr>
        </p:nvSpPr>
        <p:spPr>
          <a:xfrm>
            <a:off x="229394" y="8704811"/>
            <a:ext cx="2982119" cy="464820"/>
          </a:xfrm>
          <a:prstGeom prst="rect">
            <a:avLst/>
          </a:prstGeom>
        </p:spPr>
        <p:txBody>
          <a:bodyPr vert="horz" lIns="95136" tIns="47568" rIns="95136" bIns="47568" rtlCol="0" anchor="b"/>
          <a:lstStyle>
            <a:lvl1pPr algn="l">
              <a:defRPr sz="1200"/>
            </a:lvl1pPr>
          </a:lstStyle>
          <a:p>
            <a:r>
              <a:rPr lang="en-US" sz="1000" dirty="0" smtClean="0"/>
              <a:t>Multi-State Partnership for Security in Agriculture; Center for Food Security and Public Health</a:t>
            </a:r>
            <a:endParaRPr lang="en-US" sz="1000" dirty="0"/>
          </a:p>
        </p:txBody>
      </p:sp>
      <p:sp>
        <p:nvSpPr>
          <p:cNvPr id="5" name="Slide Number Placeholder 4"/>
          <p:cNvSpPr>
            <a:spLocks noGrp="1"/>
          </p:cNvSpPr>
          <p:nvPr>
            <p:ph type="sldNum" sz="quarter" idx="3"/>
          </p:nvPr>
        </p:nvSpPr>
        <p:spPr>
          <a:xfrm>
            <a:off x="3746765" y="8704811"/>
            <a:ext cx="2982119" cy="464820"/>
          </a:xfrm>
          <a:prstGeom prst="rect">
            <a:avLst/>
          </a:prstGeom>
        </p:spPr>
        <p:txBody>
          <a:bodyPr vert="horz" lIns="95136" tIns="47568" rIns="95136" bIns="47568" rtlCol="0" anchor="b"/>
          <a:lstStyle>
            <a:lvl1pPr algn="r">
              <a:defRPr sz="1200"/>
            </a:lvl1pPr>
          </a:lstStyle>
          <a:p>
            <a:r>
              <a:rPr lang="en-US" sz="1000" dirty="0" smtClean="0"/>
              <a:t>June 2010</a:t>
            </a:r>
          </a:p>
          <a:p>
            <a:fld id="{E43E7F44-CF60-445B-AADF-8F267F8193CA}" type="slidenum">
              <a:rPr lang="en-US" sz="1000" smtClean="0"/>
              <a:pPr/>
              <a:t>‹#›</a:t>
            </a:fld>
            <a:endParaRPr lang="en-US" sz="1000" dirty="0"/>
          </a:p>
        </p:txBody>
      </p:sp>
    </p:spTree>
    <p:extLst>
      <p:ext uri="{BB962C8B-B14F-4D97-AF65-F5344CB8AC3E}">
        <p14:creationId xmlns:p14="http://schemas.microsoft.com/office/powerpoint/2010/main" val="5478677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5"/>
            <a:ext cx="2982119" cy="464820"/>
          </a:xfrm>
          <a:prstGeom prst="rect">
            <a:avLst/>
          </a:prstGeom>
        </p:spPr>
        <p:txBody>
          <a:bodyPr vert="horz" lIns="95136" tIns="47568" rIns="95136" bIns="47568" rtlCol="0"/>
          <a:lstStyle>
            <a:lvl1pPr algn="l">
              <a:defRPr sz="1200"/>
            </a:lvl1pPr>
          </a:lstStyle>
          <a:p>
            <a:endParaRPr lang="en-US"/>
          </a:p>
        </p:txBody>
      </p:sp>
      <p:sp>
        <p:nvSpPr>
          <p:cNvPr id="3" name="Date Placeholder 2"/>
          <p:cNvSpPr>
            <a:spLocks noGrp="1"/>
          </p:cNvSpPr>
          <p:nvPr>
            <p:ph type="dt" idx="1"/>
          </p:nvPr>
        </p:nvSpPr>
        <p:spPr>
          <a:xfrm>
            <a:off x="3898102" y="5"/>
            <a:ext cx="2982119" cy="464820"/>
          </a:xfrm>
          <a:prstGeom prst="rect">
            <a:avLst/>
          </a:prstGeom>
        </p:spPr>
        <p:txBody>
          <a:bodyPr vert="horz" lIns="95136" tIns="47568" rIns="95136" bIns="47568" rtlCol="0"/>
          <a:lstStyle>
            <a:lvl1pPr algn="r">
              <a:defRPr sz="1200"/>
            </a:lvl1pPr>
          </a:lstStyle>
          <a:p>
            <a:fld id="{DE9B040C-8CD5-46F3-BED5-4281F216FF93}" type="datetimeFigureOut">
              <a:rPr lang="en-US" smtClean="0"/>
              <a:pPr/>
              <a:t>7/7/2014</a:t>
            </a:fld>
            <a:endParaRPr lang="en-US"/>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5136" tIns="47568" rIns="95136" bIns="47568" rtlCol="0" anchor="ctr"/>
          <a:lstStyle/>
          <a:p>
            <a:endParaRPr lang="en-US"/>
          </a:p>
        </p:txBody>
      </p:sp>
      <p:sp>
        <p:nvSpPr>
          <p:cNvPr id="5" name="Notes Placeholder 4"/>
          <p:cNvSpPr>
            <a:spLocks noGrp="1"/>
          </p:cNvSpPr>
          <p:nvPr>
            <p:ph type="body" sz="quarter" idx="3"/>
          </p:nvPr>
        </p:nvSpPr>
        <p:spPr>
          <a:xfrm>
            <a:off x="688182" y="4415791"/>
            <a:ext cx="5505450" cy="4183380"/>
          </a:xfrm>
          <a:prstGeom prst="rect">
            <a:avLst/>
          </a:prstGeom>
        </p:spPr>
        <p:txBody>
          <a:bodyPr vert="horz" lIns="95136" tIns="47568" rIns="95136" bIns="47568"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829967"/>
            <a:ext cx="2982119" cy="464820"/>
          </a:xfrm>
          <a:prstGeom prst="rect">
            <a:avLst/>
          </a:prstGeom>
        </p:spPr>
        <p:txBody>
          <a:bodyPr vert="horz" lIns="95136" tIns="47568" rIns="95136" bIns="47568"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5136" tIns="47568" rIns="95136" bIns="47568" rtlCol="0" anchor="b"/>
          <a:lstStyle>
            <a:lvl1pPr algn="r">
              <a:defRPr sz="1200"/>
            </a:lvl1pPr>
          </a:lstStyle>
          <a:p>
            <a:fld id="{CA14255A-7794-4D3D-B6F2-612A3A7DD042}" type="slidenum">
              <a:rPr lang="en-US" smtClean="0"/>
              <a:pPr/>
              <a:t>‹#›</a:t>
            </a:fld>
            <a:endParaRPr lang="en-US"/>
          </a:p>
        </p:txBody>
      </p:sp>
    </p:spTree>
    <p:extLst>
      <p:ext uri="{BB962C8B-B14F-4D97-AF65-F5344CB8AC3E}">
        <p14:creationId xmlns:p14="http://schemas.microsoft.com/office/powerpoint/2010/main" val="3520317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Arial" pitchFamily="34" charset="0"/>
      </a:defRPr>
    </a:lvl1pPr>
    <a:lvl2pPr marL="165100" indent="-158750" algn="l" defTabSz="914400" rtl="0" eaLnBrk="1" latinLnBrk="0" hangingPunct="1">
      <a:buFont typeface="Wingdings" pitchFamily="2" charset="2"/>
      <a:buChar char="§"/>
      <a:defRPr sz="1200" kern="1200">
        <a:solidFill>
          <a:schemeClr val="tx1"/>
        </a:solidFill>
        <a:latin typeface="Arial" pitchFamily="34" charset="0"/>
        <a:ea typeface="+mn-ea"/>
        <a:cs typeface="Arial" pitchFamily="34" charset="0"/>
      </a:defRPr>
    </a:lvl2pPr>
    <a:lvl3pPr marL="914400" algn="l" defTabSz="914400" rtl="0" eaLnBrk="1" latinLnBrk="0" hangingPunct="1">
      <a:buFont typeface="Wingdings" pitchFamily="2" charset="2"/>
      <a:buChar char="§"/>
      <a:defRPr sz="1200" kern="1200">
        <a:solidFill>
          <a:schemeClr val="tx1"/>
        </a:solidFill>
        <a:latin typeface="Arial" pitchFamily="34" charset="0"/>
        <a:ea typeface="+mn-ea"/>
        <a:cs typeface="Arial" pitchFamily="34" charset="0"/>
      </a:defRPr>
    </a:lvl3pPr>
    <a:lvl4pPr marL="1371600" algn="l" defTabSz="914400" rtl="0" eaLnBrk="1" latinLnBrk="0" hangingPunct="1">
      <a:buFont typeface="Wingdings" pitchFamily="2" charset="2"/>
      <a:buChar char="§"/>
      <a:defRPr sz="1200" kern="1200">
        <a:solidFill>
          <a:schemeClr val="tx1"/>
        </a:solidFill>
        <a:latin typeface="Arial" pitchFamily="34" charset="0"/>
        <a:ea typeface="+mn-ea"/>
        <a:cs typeface="Arial" pitchFamily="34" charset="0"/>
      </a:defRPr>
    </a:lvl4pPr>
    <a:lvl5pPr marL="1828800" algn="l" defTabSz="914400" rtl="0" eaLnBrk="1" latinLnBrk="0" hangingPunct="1">
      <a:buFont typeface="Wingdings" pitchFamily="2" charset="2"/>
      <a:buChar char="§"/>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b="0" i="1" dirty="0" smtClean="0">
                <a:solidFill>
                  <a:srgbClr val="000000"/>
                </a:solidFill>
              </a:rPr>
              <a:t>June 2010</a:t>
            </a:r>
          </a:p>
          <a:p>
            <a:pPr eaLnBrk="1" hangingPunct="1"/>
            <a:r>
              <a:rPr lang="en-US" b="0" dirty="0" smtClean="0">
                <a:solidFill>
                  <a:srgbClr val="000000"/>
                </a:solidFill>
              </a:rPr>
              <a:t>During an animal health emergency response, any number of physical, environmental even psychological hazards can occur. </a:t>
            </a:r>
            <a:r>
              <a:rPr lang="en-US" dirty="0" smtClean="0"/>
              <a:t>The specific</a:t>
            </a:r>
            <a:r>
              <a:rPr lang="en-US" baseline="0" dirty="0" smtClean="0"/>
              <a:t> hazards that you will encounter during your deployment will depend on the nature of the response (e.g., natural disaster, vs. animal disease outbreak, vs. terrorism event) as well as the location, time of the year and weather conditions. </a:t>
            </a:r>
            <a:r>
              <a:rPr lang="en-US" b="0" dirty="0" smtClean="0">
                <a:solidFill>
                  <a:srgbClr val="000000"/>
                </a:solidFill>
              </a:rPr>
              <a:t>This Just-In-Time training presentation will provide an overview of some</a:t>
            </a:r>
            <a:r>
              <a:rPr lang="en-US" b="0" baseline="0" dirty="0" smtClean="0">
                <a:solidFill>
                  <a:srgbClr val="000000"/>
                </a:solidFill>
              </a:rPr>
              <a:t> of </a:t>
            </a:r>
            <a:r>
              <a:rPr lang="en-US" b="0" dirty="0" smtClean="0">
                <a:solidFill>
                  <a:srgbClr val="000000"/>
                </a:solidFill>
              </a:rPr>
              <a:t>the potential health and safety issues you should be aware of as an emergency responder.</a:t>
            </a:r>
          </a:p>
        </p:txBody>
      </p:sp>
      <p:sp>
        <p:nvSpPr>
          <p:cNvPr id="4" name="Slide Number Placeholder 3"/>
          <p:cNvSpPr>
            <a:spLocks noGrp="1"/>
          </p:cNvSpPr>
          <p:nvPr>
            <p:ph type="sldNum" sz="quarter" idx="10"/>
          </p:nvPr>
        </p:nvSpPr>
        <p:spPr/>
        <p:txBody>
          <a:bodyPr/>
          <a:lstStyle/>
          <a:p>
            <a:fld id="{8005E09E-EE66-4103-848A-A9F7D5164029}"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51616">
              <a:defRPr/>
            </a:pPr>
            <a:r>
              <a:rPr lang="en-US" dirty="0" smtClean="0"/>
              <a:t>Extremes in weather and temperatures can occur during a response. Hazards from extreme heat situations </a:t>
            </a:r>
            <a:r>
              <a:rPr lang="en-US" baseline="0" dirty="0" smtClean="0"/>
              <a:t>involve the combination of temperature and humidity, individual tolerance to heat, level of exertion and the use of PPE.  Sunburn and dehydration can easily occur in these situations, especially during outdoor response activities. Heat related illnesses are also possible and can range from relatively minor to life-threatening. Heat cramps, involve muscle spasms or contractions usually in the </a:t>
            </a:r>
            <a:r>
              <a:rPr lang="en-US" baseline="0" dirty="0" err="1" smtClean="0"/>
              <a:t>gastrocnemius</a:t>
            </a:r>
            <a:r>
              <a:rPr lang="en-US" baseline="0" dirty="0" smtClean="0"/>
              <a:t> (or hamstring) muscle. Heat exhaustion is usually due to dehydration, and manifest as paleness, dizziness, nausea, and fainting. Heat stroke is a more severe, life-threatening condition with symptoms of high body temperature, cessation of sweating, and confusion. If any of these signs occur, medical attention should be sought immediately.</a:t>
            </a:r>
            <a:endParaRPr lang="en-US" dirty="0" smtClean="0"/>
          </a:p>
        </p:txBody>
      </p:sp>
      <p:sp>
        <p:nvSpPr>
          <p:cNvPr id="4" name="Slide Number Placeholder 3"/>
          <p:cNvSpPr>
            <a:spLocks noGrp="1"/>
          </p:cNvSpPr>
          <p:nvPr>
            <p:ph type="sldNum" sz="quarter" idx="10"/>
          </p:nvPr>
        </p:nvSpPr>
        <p:spPr/>
        <p:txBody>
          <a:bodyPr/>
          <a:lstStyle/>
          <a:p>
            <a:fld id="{8005E09E-EE66-4103-848A-A9F7D5164029}"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51616">
              <a:defRPr/>
            </a:pPr>
            <a:r>
              <a:rPr lang="en-US" baseline="0" dirty="0" smtClean="0"/>
              <a:t>The best way to prevent heat-related illness includes self-monitoring and monitoring of others for signs of heat illness. Wear sunscreen with an SPF of at least 15 and reapply frequently. Take breaks in the shade to allow your body to rest and recover. Keep hydrated by drinking water or electrolyte sports drinks; avoid caffeine or alcohol. If signs of heat illness are noticed, move to a shaded areas and contact the Safety Officer or other medical personnel. </a:t>
            </a:r>
            <a:endParaRPr lang="en-US" dirty="0" smtClean="0"/>
          </a:p>
        </p:txBody>
      </p:sp>
      <p:sp>
        <p:nvSpPr>
          <p:cNvPr id="4" name="Slide Number Placeholder 3"/>
          <p:cNvSpPr>
            <a:spLocks noGrp="1"/>
          </p:cNvSpPr>
          <p:nvPr>
            <p:ph type="sldNum" sz="quarter" idx="10"/>
          </p:nvPr>
        </p:nvSpPr>
        <p:spPr/>
        <p:txBody>
          <a:bodyPr/>
          <a:lstStyle/>
          <a:p>
            <a:fld id="{8005E09E-EE66-4103-848A-A9F7D5164029}"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51616">
              <a:defRPr/>
            </a:pPr>
            <a:r>
              <a:rPr lang="en-US" dirty="0" smtClean="0"/>
              <a:t>Cold weather</a:t>
            </a:r>
            <a:r>
              <a:rPr lang="en-US" baseline="0" dirty="0" smtClean="0"/>
              <a:t> conditions may also occur during response situations. Cold temperatures combined with wet and windy conditions can contribute to both frostbite and hypothermia. Frostbite </a:t>
            </a:r>
            <a:r>
              <a:rPr lang="en-US" dirty="0" smtClean="0"/>
              <a:t>occurs when the skin and body tissue just underneath it freezes; the skin becomes very cold, numb, hard and pale. Mild forms can be treated with first-aid measures; severe cases will require medical attention.</a:t>
            </a:r>
            <a:r>
              <a:rPr lang="en-US" baseline="0" dirty="0" smtClean="0"/>
              <a:t> Hypothermia occurs if </a:t>
            </a:r>
            <a:r>
              <a:rPr lang="en-US" dirty="0" smtClean="0"/>
              <a:t>your body loses heat faster than it can be produced. </a:t>
            </a:r>
            <a:r>
              <a:rPr lang="en-US" baseline="0" dirty="0" smtClean="0"/>
              <a:t>Signs of hypothermia include shivering, lack of coordination, slurring of speech, numbness in extremities, lethargy, and confusion. </a:t>
            </a:r>
            <a:r>
              <a:rPr lang="en-US" dirty="0" smtClean="0"/>
              <a:t>A person with hypothermia usually isn't aware of his or her condition. If any of these situations occur,</a:t>
            </a:r>
            <a:r>
              <a:rPr lang="en-US" baseline="0" dirty="0" smtClean="0"/>
              <a:t> get the person to a warm location, and contact the site Safety Officer or other medical personnel immediately. To prevent cold-related problems, dress appropriately and in layers. Keep hands, ears, and face covered as these area are especially prone to frostbite. Stay as dry as possible and avoid over-exertion (i.e., sweating). [Photo from Danelle Bickett-Weddle, Iowa State University]</a:t>
            </a:r>
            <a:endParaRPr lang="en-US" dirty="0" smtClean="0"/>
          </a:p>
        </p:txBody>
      </p:sp>
      <p:sp>
        <p:nvSpPr>
          <p:cNvPr id="4" name="Slide Number Placeholder 3"/>
          <p:cNvSpPr>
            <a:spLocks noGrp="1"/>
          </p:cNvSpPr>
          <p:nvPr>
            <p:ph type="sldNum" sz="quarter" idx="10"/>
          </p:nvPr>
        </p:nvSpPr>
        <p:spPr/>
        <p:txBody>
          <a:bodyPr/>
          <a:lstStyle/>
          <a:p>
            <a:fld id="{8005E09E-EE66-4103-848A-A9F7D5164029}"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Most animal emergency responses will occur in outdoor settings. Depending on</a:t>
            </a:r>
            <a:r>
              <a:rPr lang="en-US" baseline="0" dirty="0" smtClean="0"/>
              <a:t> the season (e.g., spring, summer), bites and stings from insects (</a:t>
            </a:r>
            <a:r>
              <a:rPr lang="en-US" baseline="0" dirty="0" err="1" smtClean="0"/>
              <a:t>e.g</a:t>
            </a:r>
            <a:r>
              <a:rPr lang="en-US" baseline="0" dirty="0" smtClean="0"/>
              <a:t>, flies, mosquitoes, or ticks) can occur. In addition to the physical trauma caused by these encounters, some insects may also transmit vector-borne diseases such as West Nile virus or Lyme disease. Preventive measures include applying repellant products containing DEET (</a:t>
            </a:r>
            <a:r>
              <a:rPr lang="en-US" dirty="0" smtClean="0"/>
              <a:t>N,N-</a:t>
            </a:r>
            <a:r>
              <a:rPr lang="en-US" dirty="0" err="1" smtClean="0"/>
              <a:t>diethylmetatoluamide</a:t>
            </a:r>
            <a:r>
              <a:rPr lang="en-US" dirty="0" smtClean="0"/>
              <a:t>)</a:t>
            </a:r>
            <a:r>
              <a:rPr lang="en-US" baseline="0" dirty="0" smtClean="0"/>
              <a:t> or </a:t>
            </a:r>
            <a:r>
              <a:rPr lang="en-US" baseline="0" dirty="0" err="1" smtClean="0"/>
              <a:t>Picaridin</a:t>
            </a:r>
            <a:r>
              <a:rPr lang="en-US" baseline="0" dirty="0" smtClean="0"/>
              <a:t>. </a:t>
            </a:r>
            <a:r>
              <a:rPr lang="en-US" dirty="0" smtClean="0"/>
              <a:t>Additionally,</a:t>
            </a:r>
            <a:r>
              <a:rPr lang="en-US" baseline="0" dirty="0" smtClean="0"/>
              <a:t> wearing long sleeves and long pants which are tucked into boots, can minimize exposure areas to these vectors. Graphic illustration by Dani Ausen, Iowa State University]</a:t>
            </a:r>
            <a:endParaRPr lang="en-US" dirty="0"/>
          </a:p>
        </p:txBody>
      </p:sp>
      <p:sp>
        <p:nvSpPr>
          <p:cNvPr id="4" name="Slide Number Placeholder 3"/>
          <p:cNvSpPr>
            <a:spLocks noGrp="1"/>
          </p:cNvSpPr>
          <p:nvPr>
            <p:ph type="sldNum" sz="quarter" idx="10"/>
          </p:nvPr>
        </p:nvSpPr>
        <p:spPr/>
        <p:txBody>
          <a:bodyPr/>
          <a:lstStyle/>
          <a:p>
            <a:fld id="{8005E09E-EE66-4103-848A-A9F7D5164029}"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Noise is another common environmental</a:t>
            </a:r>
            <a:r>
              <a:rPr lang="en-US" baseline="0" dirty="0" smtClean="0"/>
              <a:t> hazard at a response site and can come from any number of sources, including heavy equipment, power tools, or animal vocalization. Exposure to loud or prolonged noise can cause permanent hearing damage. Noise is measured by decibels adjusted or </a:t>
            </a:r>
            <a:r>
              <a:rPr lang="en-US" baseline="0" dirty="0" err="1" smtClean="0"/>
              <a:t>dBA</a:t>
            </a:r>
            <a:r>
              <a:rPr lang="en-US" baseline="0" dirty="0" smtClean="0"/>
              <a:t>. The figure shows the various noise levels generated by common activities. Eighty-five (85) </a:t>
            </a:r>
            <a:r>
              <a:rPr lang="en-US" baseline="0" dirty="0" err="1" smtClean="0"/>
              <a:t>dBA</a:t>
            </a:r>
            <a:r>
              <a:rPr lang="en-US" baseline="0" dirty="0" smtClean="0"/>
              <a:t> for 8 hours is considered hazardous. To roughly gauge noise levels of particular situations, hazardous levels are probable when holding a conversation or hearing another responder is difficult at 3 feet or arm’s length. If entering “loud” situations, ensure some type of hearing protection is used. [Graphic illustration by Oriana Hashemi-Toroghi, Iowa State University]</a:t>
            </a:r>
            <a:endParaRPr lang="en-US" dirty="0"/>
          </a:p>
        </p:txBody>
      </p:sp>
      <p:sp>
        <p:nvSpPr>
          <p:cNvPr id="4" name="Slide Number Placeholder 3"/>
          <p:cNvSpPr>
            <a:spLocks noGrp="1"/>
          </p:cNvSpPr>
          <p:nvPr>
            <p:ph type="sldNum" sz="quarter" idx="10"/>
          </p:nvPr>
        </p:nvSpPr>
        <p:spPr/>
        <p:txBody>
          <a:bodyPr/>
          <a:lstStyle/>
          <a:p>
            <a:fld id="{8005E09E-EE66-4103-848A-A9F7D5164029}"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Another potential</a:t>
            </a:r>
            <a:r>
              <a:rPr lang="en-US" baseline="0" dirty="0" smtClean="0"/>
              <a:t> hazard at the response site is electrical shock. Power equipment, cords or possibly downed power lines may be present at a response site and can result in serious injury or death from shock or electrocution. Prevention measures include inspecting all cords and cables prior to use; do not use damaged cords or cables. Use caution when using power tools or equipment in wet conditions. If downed power lines are noted, assume they are “live” and avoid them until they can be removed.</a:t>
            </a:r>
            <a:endParaRPr lang="en-US" dirty="0"/>
          </a:p>
        </p:txBody>
      </p:sp>
      <p:sp>
        <p:nvSpPr>
          <p:cNvPr id="4" name="Slide Number Placeholder 3"/>
          <p:cNvSpPr>
            <a:spLocks noGrp="1"/>
          </p:cNvSpPr>
          <p:nvPr>
            <p:ph type="sldNum" sz="quarter" idx="10"/>
          </p:nvPr>
        </p:nvSpPr>
        <p:spPr/>
        <p:txBody>
          <a:bodyPr/>
          <a:lstStyle/>
          <a:p>
            <a:fld id="{8005E09E-EE66-4103-848A-A9F7D5164029}"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Any number of chemical exposure hazards</a:t>
            </a:r>
            <a:r>
              <a:rPr lang="en-US" baseline="0" dirty="0" smtClean="0"/>
              <a:t> </a:t>
            </a:r>
            <a:r>
              <a:rPr lang="en-US" dirty="0" smtClean="0"/>
              <a:t>may also be present. Exposure to animal waste gases can be encountered when entering enclosed</a:t>
            </a:r>
            <a:r>
              <a:rPr lang="en-US" baseline="0" dirty="0" smtClean="0"/>
              <a:t> animal facilities. Carbon monoxide released from gas-powered tools can build to hazardous levels when used in confined spaces. Some disinfectants when aerosolized, such as during preparation or application, can cause mucous membrane and respiratory tract irritation. Remain vigilant of potential chemical exposures, especially when entering confined or enclosed places. Wearing respiratory protection  can minimize some of the risk of exposure.</a:t>
            </a:r>
            <a:endParaRPr lang="en-US" dirty="0"/>
          </a:p>
        </p:txBody>
      </p:sp>
      <p:sp>
        <p:nvSpPr>
          <p:cNvPr id="4" name="Slide Number Placeholder 3"/>
          <p:cNvSpPr>
            <a:spLocks noGrp="1"/>
          </p:cNvSpPr>
          <p:nvPr>
            <p:ph type="sldNum" sz="quarter" idx="10"/>
          </p:nvPr>
        </p:nvSpPr>
        <p:spPr/>
        <p:txBody>
          <a:bodyPr/>
          <a:lstStyle/>
          <a:p>
            <a:fld id="{CA14255A-7794-4D3D-B6F2-612A3A7DD042}"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addition to physical</a:t>
            </a:r>
            <a:r>
              <a:rPr lang="en-US" baseline="0" dirty="0" smtClean="0"/>
              <a:t> and environmental hazards, psychological impacts can also occur during an animal health emergency.</a:t>
            </a:r>
            <a:endParaRPr lang="en-US" dirty="0"/>
          </a:p>
        </p:txBody>
      </p:sp>
      <p:sp>
        <p:nvSpPr>
          <p:cNvPr id="4" name="Slide Number Placeholder 3"/>
          <p:cNvSpPr>
            <a:spLocks noGrp="1"/>
          </p:cNvSpPr>
          <p:nvPr>
            <p:ph type="sldNum" sz="quarter" idx="10"/>
          </p:nvPr>
        </p:nvSpPr>
        <p:spPr/>
        <p:txBody>
          <a:bodyPr/>
          <a:lstStyle/>
          <a:p>
            <a:fld id="{CA14255A-7794-4D3D-B6F2-612A3A7DD042}"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Responding to emergencies can be stressful. Long</a:t>
            </a:r>
            <a:r>
              <a:rPr lang="en-US" baseline="0" dirty="0" smtClean="0"/>
              <a:t> unusual hours, physical demands and emotional stress, can affect responder mental health. This can manifest in a variety of ways. Physical symptoms of stress include fatigue, nausea, dizziness, headaches, and a high heart rate. Cognitive symptoms include disorientation or confusion, memory problems, or nightmares. Emotional signs include anxiety, guilt, grief, denial, panic, fear, and irritability. Finally, stress may cause changes in behavior, such as anger, withdrawal, emotional outbursts, as well as drug and alcohol abuse and depression. [Graphic illustration by Oriana Hashemi-Toroghi, Iowa State University]</a:t>
            </a:r>
            <a:endParaRPr lang="en-US" dirty="0"/>
          </a:p>
        </p:txBody>
      </p:sp>
      <p:sp>
        <p:nvSpPr>
          <p:cNvPr id="4" name="Slide Number Placeholder 3"/>
          <p:cNvSpPr>
            <a:spLocks noGrp="1"/>
          </p:cNvSpPr>
          <p:nvPr>
            <p:ph type="sldNum" sz="quarter" idx="10"/>
          </p:nvPr>
        </p:nvSpPr>
        <p:spPr/>
        <p:txBody>
          <a:bodyPr/>
          <a:lstStyle/>
          <a:p>
            <a:fld id="{8005E09E-EE66-4103-848A-A9F7D5164029}"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Stress</a:t>
            </a:r>
            <a:r>
              <a:rPr lang="en-US" baseline="0" dirty="0" smtClean="0"/>
              <a:t> will accompany any response effort, but to minimize the impact, it is important to take preventive steps. These include monitoring yourself and others for signs of fatigue and stress. Take occasional breaks away from the worksite.  Recognize and accept things you cannot change, such as changes of command, equipment failures, or the event itself. Maintain a schedule that is as normal as possible when it comes to eating, drinking, and sleeping. Communicate frequently with loved ones or others on site to “</a:t>
            </a:r>
            <a:r>
              <a:rPr lang="en-US" baseline="0" dirty="0" err="1" smtClean="0"/>
              <a:t>destress</a:t>
            </a:r>
            <a:r>
              <a:rPr lang="en-US" baseline="0" dirty="0" smtClean="0"/>
              <a:t>” or take advantage of formal support programs. </a:t>
            </a:r>
            <a:endParaRPr lang="en-US" dirty="0"/>
          </a:p>
        </p:txBody>
      </p:sp>
      <p:sp>
        <p:nvSpPr>
          <p:cNvPr id="4" name="Slide Number Placeholder 3"/>
          <p:cNvSpPr>
            <a:spLocks noGrp="1"/>
          </p:cNvSpPr>
          <p:nvPr>
            <p:ph type="sldNum" sz="quarter" idx="10"/>
          </p:nvPr>
        </p:nvSpPr>
        <p:spPr/>
        <p:txBody>
          <a:bodyPr/>
          <a:lstStyle/>
          <a:p>
            <a:fld id="{8005E09E-EE66-4103-848A-A9F7D5164029}"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Some</a:t>
            </a:r>
            <a:r>
              <a:rPr lang="en-US" baseline="0" dirty="0" smtClean="0"/>
              <a:t> of the more common health and safety issues during a response are the various physical hazards that may occur while performing response activities. These can include animal related incidents, musculoskeletal injuries, slips, trips or falls, and fatigue. </a:t>
            </a:r>
          </a:p>
        </p:txBody>
      </p:sp>
      <p:sp>
        <p:nvSpPr>
          <p:cNvPr id="4" name="Slide Number Placeholder 3"/>
          <p:cNvSpPr>
            <a:spLocks noGrp="1"/>
          </p:cNvSpPr>
          <p:nvPr>
            <p:ph type="sldNum" sz="quarter" idx="10"/>
          </p:nvPr>
        </p:nvSpPr>
        <p:spPr/>
        <p:txBody>
          <a:bodyPr/>
          <a:lstStyle/>
          <a:p>
            <a:fld id="{CA14255A-7794-4D3D-B6F2-612A3A7DD042}"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Even with the best planning,</a:t>
            </a:r>
            <a:r>
              <a:rPr lang="en-US" baseline="0" dirty="0" smtClean="0"/>
              <a:t> unforeseen situations, such as fire or severe weather, may arise. The Safety Officer is responsible for creating emergency and contingency plans specific for these incidents during the response. </a:t>
            </a:r>
            <a:endParaRPr lang="en-US" dirty="0"/>
          </a:p>
        </p:txBody>
      </p:sp>
      <p:sp>
        <p:nvSpPr>
          <p:cNvPr id="4" name="Slide Number Placeholder 3"/>
          <p:cNvSpPr>
            <a:spLocks noGrp="1"/>
          </p:cNvSpPr>
          <p:nvPr>
            <p:ph type="sldNum" sz="quarter" idx="10"/>
          </p:nvPr>
        </p:nvSpPr>
        <p:spPr/>
        <p:txBody>
          <a:bodyPr/>
          <a:lstStyle/>
          <a:p>
            <a:fld id="{CA14255A-7794-4D3D-B6F2-612A3A7DD042}"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If it is decided that evacuation is in order, you should go immediately to the pre-determined location where all personnel can be accounted for. Some situations will require “sheltering-in-place” in a pre-determined location until the “all clear” signal is given. </a:t>
            </a:r>
            <a:endParaRPr lang="en-US" dirty="0"/>
          </a:p>
        </p:txBody>
      </p:sp>
      <p:sp>
        <p:nvSpPr>
          <p:cNvPr id="4" name="Slide Number Placeholder 3"/>
          <p:cNvSpPr>
            <a:spLocks noGrp="1"/>
          </p:cNvSpPr>
          <p:nvPr>
            <p:ph type="sldNum" sz="quarter" idx="10"/>
          </p:nvPr>
        </p:nvSpPr>
        <p:spPr/>
        <p:txBody>
          <a:bodyPr/>
          <a:lstStyle/>
          <a:p>
            <a:fld id="{8005E09E-EE66-4103-848A-A9F7D5164029}"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Fire</a:t>
            </a:r>
            <a:r>
              <a:rPr lang="en-US" baseline="0" dirty="0" smtClean="0"/>
              <a:t> or explosions may be an unanticipated event during a response. </a:t>
            </a:r>
            <a:r>
              <a:rPr lang="en-US" dirty="0" smtClean="0"/>
              <a:t>If</a:t>
            </a:r>
            <a:r>
              <a:rPr lang="en-US" baseline="0" dirty="0" smtClean="0"/>
              <a:t> a </a:t>
            </a:r>
            <a:r>
              <a:rPr lang="en-US" dirty="0" smtClean="0"/>
              <a:t>fire occurs, </a:t>
            </a:r>
            <a:r>
              <a:rPr lang="en-US" baseline="0" dirty="0" smtClean="0"/>
              <a:t>attempt to extinguish it only if this can be done without injury to yourself or others. Fire extinguishers should be kept in all response vehicles and at all response sites. If the fire is out of control, first sound a warning alarm, then evacuate the area to a safe distance; account for all team members. Notify the fire department and the command staff of the incident. Finally, if possible and if it can be don safely, remove any vehicles or flammable field equipment from the area while waiting for the fire department. [Photo: California Environmental Protection Agency - http://www.calepa.ca.gov/Disaster/fire/]</a:t>
            </a:r>
            <a:endParaRPr lang="en-US" dirty="0"/>
          </a:p>
        </p:txBody>
      </p:sp>
      <p:sp>
        <p:nvSpPr>
          <p:cNvPr id="4" name="Slide Number Placeholder 3"/>
          <p:cNvSpPr>
            <a:spLocks noGrp="1"/>
          </p:cNvSpPr>
          <p:nvPr>
            <p:ph type="sldNum" sz="quarter" idx="10"/>
          </p:nvPr>
        </p:nvSpPr>
        <p:spPr/>
        <p:txBody>
          <a:bodyPr/>
          <a:lstStyle/>
          <a:p>
            <a:fld id="{8005E09E-EE66-4103-848A-A9F7D5164029}"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Severe</a:t>
            </a:r>
            <a:r>
              <a:rPr lang="en-US" baseline="0" dirty="0" smtClean="0"/>
              <a:t> weather is another unanticipated event that may occur during a response situations. Command Staff will determine if weather conditions are severe enough to stop work. Considerations for halting work include: treacherous conditions, heavy precipitation, extreme heat or cold, lightning, or flooding potential. [Photo from NOAA National Weather Service Photo Library, D. Burgess - http://www.photolib.noaa.gov/htmls/nssl0066.htm]</a:t>
            </a:r>
          </a:p>
        </p:txBody>
      </p:sp>
      <p:sp>
        <p:nvSpPr>
          <p:cNvPr id="4" name="Slide Number Placeholder 3"/>
          <p:cNvSpPr>
            <a:spLocks noGrp="1"/>
          </p:cNvSpPr>
          <p:nvPr>
            <p:ph type="sldNum" sz="quarter" idx="10"/>
          </p:nvPr>
        </p:nvSpPr>
        <p:spPr/>
        <p:txBody>
          <a:bodyPr/>
          <a:lstStyle/>
          <a:p>
            <a:fld id="{8005E09E-EE66-4103-848A-A9F7D5164029}"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Let’s look at the roles and responsibilities for health and safety issues</a:t>
            </a:r>
            <a:r>
              <a:rPr lang="en-US" baseline="0" dirty="0" smtClean="0"/>
              <a:t> during a response.</a:t>
            </a:r>
            <a:endParaRPr lang="en-US" dirty="0"/>
          </a:p>
        </p:txBody>
      </p:sp>
      <p:sp>
        <p:nvSpPr>
          <p:cNvPr id="4" name="Slide Number Placeholder 3"/>
          <p:cNvSpPr>
            <a:spLocks noGrp="1"/>
          </p:cNvSpPr>
          <p:nvPr>
            <p:ph type="sldNum" sz="quarter" idx="10"/>
          </p:nvPr>
        </p:nvSpPr>
        <p:spPr/>
        <p:txBody>
          <a:bodyPr/>
          <a:lstStyle/>
          <a:p>
            <a:fld id="{CA14255A-7794-4D3D-B6F2-612A3A7DD042}"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While protecting the health and</a:t>
            </a:r>
            <a:r>
              <a:rPr lang="en-US" baseline="0" dirty="0" smtClean="0"/>
              <a:t> safety of personnel assigned to an emergency response is everyone’s responsibility, management and monitoring of a safe working environment for all responders is done by the Safety Officer</a:t>
            </a:r>
            <a:r>
              <a:rPr lang="en-US" dirty="0" smtClean="0"/>
              <a:t>. Additionally, the Safety Officer</a:t>
            </a:r>
            <a:r>
              <a:rPr lang="en-US" baseline="0" dirty="0" smtClean="0"/>
              <a:t> will identify </a:t>
            </a:r>
            <a:r>
              <a:rPr lang="en-US" dirty="0" smtClean="0"/>
              <a:t>current</a:t>
            </a:r>
            <a:r>
              <a:rPr lang="en-US" baseline="0" dirty="0" smtClean="0"/>
              <a:t> and potential </a:t>
            </a:r>
            <a:r>
              <a:rPr lang="en-US" dirty="0" smtClean="0"/>
              <a:t>hazards, establish and train responders on safe work procedures (e.g., appropriate personal protective equipment), and prepare a Health and Safety Plan specific for the incident. If unsafe work conditions are noted, the Safety Officer does have the authority to issue an immediate stop work order. Other Sections</a:t>
            </a:r>
            <a:r>
              <a:rPr lang="en-US" baseline="0" dirty="0" smtClean="0"/>
              <a:t> of the ICS structure do play a role in health and safety procedures for the response. The Operation Section </a:t>
            </a:r>
            <a:r>
              <a:rPr lang="en-US" dirty="0" smtClean="0"/>
              <a:t>is responsible for creating safe work conditions, the Finance and Administration Section handles</a:t>
            </a:r>
            <a:r>
              <a:rPr lang="en-US" baseline="0" dirty="0" smtClean="0"/>
              <a:t> </a:t>
            </a:r>
            <a:r>
              <a:rPr lang="en-US" dirty="0" smtClean="0"/>
              <a:t>worker’s compensation claims and the Logistics Section includes the Unit that provides first aid to responders. </a:t>
            </a:r>
          </a:p>
        </p:txBody>
      </p:sp>
      <p:sp>
        <p:nvSpPr>
          <p:cNvPr id="4" name="Slide Number Placeholder 3"/>
          <p:cNvSpPr>
            <a:spLocks noGrp="1"/>
          </p:cNvSpPr>
          <p:nvPr>
            <p:ph type="sldNum" sz="quarter" idx="10"/>
          </p:nvPr>
        </p:nvSpPr>
        <p:spPr/>
        <p:txBody>
          <a:bodyPr/>
          <a:lstStyle/>
          <a:p>
            <a:fld id="{8005E09E-EE66-4103-848A-A9F7D5164029}"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a responder, your responsibility involves following all established health and safety procedures. Report all injuries, accidents and near misses. Additionally, report any</a:t>
            </a:r>
            <a:r>
              <a:rPr lang="en-US" baseline="0" dirty="0" smtClean="0"/>
              <a:t> unsafe conditions or </a:t>
            </a:r>
            <a:r>
              <a:rPr lang="en-US" dirty="0" smtClean="0"/>
              <a:t>safety concerns to your immediate supervisor</a:t>
            </a:r>
            <a:r>
              <a:rPr lang="en-US" baseline="0" dirty="0" smtClean="0"/>
              <a:t>. Maintain constant awareness of your surroundings for hazards, monitor yourself and other responders for changes in health conditions, especially when wearing personal protective equipment.</a:t>
            </a:r>
            <a:endParaRPr lang="en-US" dirty="0"/>
          </a:p>
        </p:txBody>
      </p:sp>
      <p:sp>
        <p:nvSpPr>
          <p:cNvPr id="4" name="Slide Number Placeholder 3"/>
          <p:cNvSpPr>
            <a:spLocks noGrp="1"/>
          </p:cNvSpPr>
          <p:nvPr>
            <p:ph type="sldNum" sz="quarter" idx="10"/>
          </p:nvPr>
        </p:nvSpPr>
        <p:spPr/>
        <p:txBody>
          <a:bodyPr/>
          <a:lstStyle/>
          <a:p>
            <a:fld id="{CA14255A-7794-4D3D-B6F2-612A3A7DD042}"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more information on health and</a:t>
            </a:r>
            <a:r>
              <a:rPr lang="en-US" baseline="0" dirty="0" smtClean="0"/>
              <a:t> safety issues during an animal health emergency response, consult the USDA FAD PReP Health and Safety Guidelines.</a:t>
            </a:r>
            <a:endParaRPr lang="en-US" dirty="0"/>
          </a:p>
        </p:txBody>
      </p:sp>
      <p:sp>
        <p:nvSpPr>
          <p:cNvPr id="4" name="Slide Number Placeholder 3"/>
          <p:cNvSpPr>
            <a:spLocks noGrp="1"/>
          </p:cNvSpPr>
          <p:nvPr>
            <p:ph type="sldNum" sz="quarter" idx="10"/>
          </p:nvPr>
        </p:nvSpPr>
        <p:spPr/>
        <p:txBody>
          <a:bodyPr/>
          <a:lstStyle/>
          <a:p>
            <a:fld id="{CA14255A-7794-4D3D-B6F2-612A3A7DD042}"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C75019-516D-422A-9311-C1B1C76B6E53}" type="slidenum">
              <a:rPr lang="en-US"/>
              <a:pPr/>
              <a:t>28</a:t>
            </a:fld>
            <a:endParaRPr lang="en-US"/>
          </a:p>
        </p:txBody>
      </p:sp>
      <p:sp>
        <p:nvSpPr>
          <p:cNvPr id="884738" name="Rectangle 2"/>
          <p:cNvSpPr>
            <a:spLocks noGrp="1" noRot="1" noChangeAspect="1" noChangeArrowheads="1" noTextEdit="1"/>
          </p:cNvSpPr>
          <p:nvPr>
            <p:ph type="sldImg"/>
          </p:nvPr>
        </p:nvSpPr>
        <p:spPr>
          <a:ln/>
        </p:spPr>
      </p:sp>
      <p:sp>
        <p:nvSpPr>
          <p:cNvPr id="884739" name="Rectangle 3"/>
          <p:cNvSpPr>
            <a:spLocks noGrp="1" noChangeArrowheads="1"/>
          </p:cNvSpPr>
          <p:nvPr>
            <p:ph type="body" idx="1"/>
          </p:nvPr>
        </p:nvSpPr>
        <p:spPr/>
        <p:txBody>
          <a:bodyPr/>
          <a:lstStyle/>
          <a:p>
            <a:pPr defTabSz="951616">
              <a:defRPr/>
            </a:pPr>
            <a:r>
              <a:rPr lang="en-US" dirty="0" smtClean="0"/>
              <a:t>Information</a:t>
            </a:r>
            <a:r>
              <a:rPr lang="en-US" baseline="0" dirty="0" smtClean="0"/>
              <a:t> provided in this presentation was developed by the Center for Food Security and Public Health at Iowa State University College of Veterinary Medicine, through funding from the Multi-State Partnership for Security in Agriculture.</a:t>
            </a:r>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Any animal health emergency,</a:t>
            </a:r>
            <a:r>
              <a:rPr lang="en-US" baseline="0" dirty="0" smtClean="0"/>
              <a:t> will involve interactions with animals. These e</a:t>
            </a:r>
            <a:r>
              <a:rPr lang="en-US" dirty="0" smtClean="0"/>
              <a:t>ncounters can</a:t>
            </a:r>
            <a:r>
              <a:rPr lang="en-US" baseline="0" dirty="0" smtClean="0"/>
              <a:t> lead to any number of injuries from kicks, crushing incidents, as well as bites or scratches. If a zoonotic disease (a pathogen of animals transmissible to humans) is involved, there can also be a potential threat to you or other responders. Other situations can include the presence of aggressive dogs when visiting premises, such as for surveillance activities. Preventative measures for animal encounter situations involve remaining alert, implementing proper restraint and handling procedures, and when possible avoiding the hazardous situation until additional assistance can be obtained. [Photo from Pete </a:t>
            </a:r>
            <a:r>
              <a:rPr lang="en-US" baseline="0" dirty="0" err="1" smtClean="0"/>
              <a:t>Petch</a:t>
            </a:r>
            <a:r>
              <a:rPr lang="en-US" baseline="0" dirty="0" smtClean="0"/>
              <a:t>, USDA]</a:t>
            </a:r>
            <a:endParaRPr lang="en-US" dirty="0"/>
          </a:p>
        </p:txBody>
      </p:sp>
      <p:sp>
        <p:nvSpPr>
          <p:cNvPr id="4" name="Slide Number Placeholder 3"/>
          <p:cNvSpPr>
            <a:spLocks noGrp="1"/>
          </p:cNvSpPr>
          <p:nvPr>
            <p:ph type="sldNum" sz="quarter" idx="10"/>
          </p:nvPr>
        </p:nvSpPr>
        <p:spPr/>
        <p:txBody>
          <a:bodyPr/>
          <a:lstStyle/>
          <a:p>
            <a:fld id="{CA14255A-7794-4D3D-B6F2-612A3A7DD042}"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Musculoskeletal injuries, such as strains, sprains or ergonomic related injuries can also occur. These injuries</a:t>
            </a:r>
            <a:r>
              <a:rPr lang="en-US" baseline="0" dirty="0" smtClean="0"/>
              <a:t> may occur after repetitive incident tasks, such as maintaining awkward postures during the collection of large numbers of blood or tissue samples, conducting administration of multiple vaccinations, or using high hand force while restraining animals. [Photo shows an animal health responder administering an injection to a cow in a chute, Photo from Phil Prater, USDA]</a:t>
            </a:r>
            <a:endParaRPr lang="en-US" dirty="0"/>
          </a:p>
        </p:txBody>
      </p:sp>
      <p:sp>
        <p:nvSpPr>
          <p:cNvPr id="4" name="Slide Number Placeholder 3"/>
          <p:cNvSpPr>
            <a:spLocks noGrp="1"/>
          </p:cNvSpPr>
          <p:nvPr>
            <p:ph type="sldNum" sz="quarter" idx="10"/>
          </p:nvPr>
        </p:nvSpPr>
        <p:spPr/>
        <p:txBody>
          <a:bodyPr/>
          <a:lstStyle/>
          <a:p>
            <a:fld id="{CA14255A-7794-4D3D-B6F2-612A3A7DD042}"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Additionally, musculoskeletal injuries may occur following heavy, frequent or awkward lifting procedures. To prevent such injuries, practice safe lifting techniques. First, evaluate the object to be moved for its size, weight, and stability; also note if there are any sharp edges. If the object is heavy or awkward, seek assistance from another person or obtain machinery (e.g., fork lift) to handle the task. Only attempt to lift the object if it is within your ability level. To properly lift an object, stand close to the object, squat down, bending at your knees. Firmly grasp the object and slowly lift </a:t>
            </a:r>
            <a:r>
              <a:rPr lang="en-US" u="sng" baseline="0" dirty="0" smtClean="0"/>
              <a:t>with your legs</a:t>
            </a:r>
            <a:r>
              <a:rPr lang="en-US" i="1" u="none" baseline="0" dirty="0" smtClean="0"/>
              <a:t>, </a:t>
            </a:r>
            <a:r>
              <a:rPr lang="en-US" i="0" u="none" baseline="0" dirty="0" smtClean="0"/>
              <a:t>keeping yourself in an </a:t>
            </a:r>
            <a:r>
              <a:rPr lang="en-US" baseline="0" dirty="0" smtClean="0"/>
              <a:t>upright position. Once the object is lifted, keep it close to your body and within your power zone (the area between your knees and shoulders). Do not twist your knees, elbows or shoulders, instead pivot on your feet. [Graphic illustration by Oriana Hashemi-Toroghi, Iowa State University]</a:t>
            </a:r>
            <a:endParaRPr lang="en-US" dirty="0"/>
          </a:p>
        </p:txBody>
      </p:sp>
      <p:sp>
        <p:nvSpPr>
          <p:cNvPr id="4" name="Slide Number Placeholder 3"/>
          <p:cNvSpPr>
            <a:spLocks noGrp="1"/>
          </p:cNvSpPr>
          <p:nvPr>
            <p:ph type="sldNum" sz="quarter" idx="10"/>
          </p:nvPr>
        </p:nvSpPr>
        <p:spPr/>
        <p:txBody>
          <a:bodyPr/>
          <a:lstStyle/>
          <a:p>
            <a:fld id="{8005E09E-EE66-4103-848A-A9F7D5164029}"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Slips, trips and falls may</a:t>
            </a:r>
            <a:r>
              <a:rPr lang="en-US" baseline="0" dirty="0" smtClean="0"/>
              <a:t> occur when uneven, wet, or icy surfaces are present. Additionally, personal protective equipment (PPE) may limit your range of motion and vision predisposing you to a fall. Extra care should be taken when walking through the response site and while wearing PPE. Be cautious of hoses, cables, ropes, or anything else that may cause tripping. Be sure there is adequate lighting so that hazards can be clearly seen. If tripping hazards, such as holes or uneven surfaces, are identified, they should be fixed, clearly marked with signs, or roped off with caution tape. </a:t>
            </a:r>
            <a:endParaRPr lang="en-US" dirty="0"/>
          </a:p>
        </p:txBody>
      </p:sp>
      <p:sp>
        <p:nvSpPr>
          <p:cNvPr id="4" name="Slide Number Placeholder 3"/>
          <p:cNvSpPr>
            <a:spLocks noGrp="1"/>
          </p:cNvSpPr>
          <p:nvPr>
            <p:ph type="sldNum" sz="quarter" idx="10"/>
          </p:nvPr>
        </p:nvSpPr>
        <p:spPr/>
        <p:txBody>
          <a:bodyPr/>
          <a:lstStyle/>
          <a:p>
            <a:fld id="{8005E09E-EE66-4103-848A-A9F7D5164029}"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Needles and other sharps will be commonly used during animal health emergencies. Needle sticks and cuts can be </a:t>
            </a:r>
            <a:r>
              <a:rPr lang="en-US" baseline="0" dirty="0" smtClean="0"/>
              <a:t>easily prevented by handling and disposing of any sharps properly. Avoid recapping needles before disposal. Instead discard the entire needle directly into the sharps container. This eliminates the potential for punctures while recapping. Sharps should always be disposed of in a rigid container that cannot be penetrated by the sharp item. Lastly, account for all sharps after use and before cleanup in order to prevent injury. [Photo from Danelle Bickett-Weddle, Iowa State University]</a:t>
            </a:r>
            <a:endParaRPr lang="en-US" dirty="0"/>
          </a:p>
        </p:txBody>
      </p:sp>
      <p:sp>
        <p:nvSpPr>
          <p:cNvPr id="4" name="Slide Number Placeholder 3"/>
          <p:cNvSpPr>
            <a:spLocks noGrp="1"/>
          </p:cNvSpPr>
          <p:nvPr>
            <p:ph type="sldNum" sz="quarter" idx="10"/>
          </p:nvPr>
        </p:nvSpPr>
        <p:spPr/>
        <p:txBody>
          <a:bodyPr/>
          <a:lstStyle/>
          <a:p>
            <a:fld id="{8005E09E-EE66-4103-848A-A9F7D5164029}"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During a response, extended or unusual work</a:t>
            </a:r>
            <a:r>
              <a:rPr lang="en-US" baseline="0" dirty="0" smtClean="0"/>
              <a:t> shifts can be expected and will inevitably cause physical and mental fatigue, increasing your risk for operational errors, accidents, and injuries as well as emotional stress. Be aware of the signs of fatigue, which can include sleepiness, decreased alertness and motivation, irritability, giddiness, headaches, or decreased appetite. When any of these signs are recognized by either you or your supervisor, it is indicative of the need for some rest or time away from the response effort.</a:t>
            </a:r>
            <a:endParaRPr lang="en-US" dirty="0"/>
          </a:p>
        </p:txBody>
      </p:sp>
      <p:sp>
        <p:nvSpPr>
          <p:cNvPr id="4" name="Slide Number Placeholder 3"/>
          <p:cNvSpPr>
            <a:spLocks noGrp="1"/>
          </p:cNvSpPr>
          <p:nvPr>
            <p:ph type="sldNum" sz="quarter" idx="10"/>
          </p:nvPr>
        </p:nvSpPr>
        <p:spPr/>
        <p:txBody>
          <a:bodyPr/>
          <a:lstStyle/>
          <a:p>
            <a:fld id="{8005E09E-EE66-4103-848A-A9F7D5164029}"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Next, lets look at some of the potential hazards found</a:t>
            </a:r>
            <a:r>
              <a:rPr lang="en-US" baseline="0" dirty="0" smtClean="0"/>
              <a:t> from the response environment itself. This can include things such as weather related injury, or exposure to insect vectors, hazardous noise levels, electrical shock potentials  and various chemicals.</a:t>
            </a:r>
            <a:endParaRPr lang="en-US" dirty="0"/>
          </a:p>
        </p:txBody>
      </p:sp>
      <p:sp>
        <p:nvSpPr>
          <p:cNvPr id="4" name="Slide Number Placeholder 3"/>
          <p:cNvSpPr>
            <a:spLocks noGrp="1"/>
          </p:cNvSpPr>
          <p:nvPr>
            <p:ph type="sldNum" sz="quarter" idx="10"/>
          </p:nvPr>
        </p:nvSpPr>
        <p:spPr/>
        <p:txBody>
          <a:bodyPr/>
          <a:lstStyle/>
          <a:p>
            <a:fld id="{CA14255A-7794-4D3D-B6F2-612A3A7DD042}"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7" Type="http://schemas.microsoft.com/office/2007/relationships/hdphoto" Target="../media/hdphoto2.wdp"/><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microsoft.com/office/2007/relationships/hdphoto" Target="../media/hdphoto1.wdp"/></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14600"/>
            <a:ext cx="7772400" cy="1143000"/>
          </a:xfrm>
          <a:noFill/>
          <a:effectLst/>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733800"/>
            <a:ext cx="6400800" cy="1066800"/>
          </a:xfrm>
        </p:spPr>
        <p:txBody>
          <a:bodyPr/>
          <a:lstStyle>
            <a:lvl1pPr marL="0" indent="0" algn="ctr">
              <a:buNone/>
              <a:defRPr i="0">
                <a:solidFill>
                  <a:schemeClr val="tx1">
                    <a:lumMod val="85000"/>
                    <a:lumOff val="1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4" name="Picture 3" descr="MSP13_StateLogo_Grayscale.png"/>
          <p:cNvPicPr>
            <a:picLocks noChangeAspect="1"/>
          </p:cNvPicPr>
          <p:nvPr/>
        </p:nvPicPr>
        <p:blipFill>
          <a:blip r:embed="rId2" cstate="print"/>
          <a:stretch>
            <a:fillRect/>
          </a:stretch>
        </p:blipFill>
        <p:spPr>
          <a:xfrm>
            <a:off x="380993" y="5410200"/>
            <a:ext cx="1066807" cy="1066807"/>
          </a:xfrm>
          <a:prstGeom prst="rect">
            <a:avLst/>
          </a:prstGeom>
        </p:spPr>
      </p:pic>
      <p:pic>
        <p:nvPicPr>
          <p:cNvPr id="6" name="Picture 5"/>
          <p:cNvPicPr>
            <a:picLocks noChangeAspect="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380993" y="5410200"/>
            <a:ext cx="1066807" cy="1066807"/>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1000" y="381000"/>
            <a:ext cx="1752600" cy="1752600"/>
          </a:xfrm>
          <a:prstGeom prst="ellipse">
            <a:avLst/>
          </a:prstGeom>
        </p:spPr>
      </p:pic>
      <p:pic>
        <p:nvPicPr>
          <p:cNvPr id="8" name="Picture 7"/>
          <p:cNvPicPr>
            <a:picLocks noChangeAspect="1"/>
          </p:cNvPicPr>
          <p:nvPr/>
        </p:nvPicPr>
        <p:blipFill>
          <a:blip r:embed="rId6" cstate="print">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tretch>
            <a:fillRect/>
          </a:stretch>
        </p:blipFill>
        <p:spPr>
          <a:xfrm>
            <a:off x="1600200" y="5563994"/>
            <a:ext cx="1769532" cy="835411"/>
          </a:xfrm>
          <a:prstGeom prst="rect">
            <a:avLst/>
          </a:prstGeom>
        </p:spPr>
      </p:pic>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81000" y="381000"/>
            <a:ext cx="1752600" cy="1752600"/>
          </a:xfrm>
          <a:prstGeom prst="ellipse">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5943600" y="6477000"/>
            <a:ext cx="2819400" cy="152400"/>
          </a:xfrm>
        </p:spPr>
        <p:txBody>
          <a:bodyPr/>
          <a:lstStyle>
            <a:lvl1pPr>
              <a:defRPr/>
            </a:lvl1pPr>
          </a:lstStyle>
          <a:p>
            <a:pPr algn="r"/>
            <a:r>
              <a:rPr lang="en-US" smtClean="0"/>
              <a:t>Health and Safety: Overview</a:t>
            </a:r>
            <a:endParaRPr lang="en-US" dirty="0"/>
          </a:p>
        </p:txBody>
      </p:sp>
      <p:sp>
        <p:nvSpPr>
          <p:cNvPr id="6" name="Slide Number Placeholder 5"/>
          <p:cNvSpPr>
            <a:spLocks noGrp="1"/>
          </p:cNvSpPr>
          <p:nvPr>
            <p:ph type="sldNum" sz="quarter" idx="11"/>
          </p:nvPr>
        </p:nvSpPr>
        <p:spPr>
          <a:xfrm>
            <a:off x="3810000" y="6172200"/>
            <a:ext cx="2133600" cy="476250"/>
          </a:xfrm>
        </p:spPr>
        <p:txBody>
          <a:bodyPr/>
          <a:lstStyle>
            <a:lvl1pPr>
              <a:defRPr/>
            </a:lvl1pPr>
          </a:lstStyle>
          <a:p>
            <a:fld id="{777E31B7-8F30-4DAE-A42D-15C2A7FAB87F}" type="slidenum">
              <a:rPr lang="en-US" smtClean="0"/>
              <a:pPr/>
              <a:t>‹#›</a:t>
            </a:fld>
            <a:endParaRPr lang="en-US" dirty="0"/>
          </a:p>
        </p:txBody>
      </p:sp>
      <p:pic>
        <p:nvPicPr>
          <p:cNvPr id="7"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gdvorak\Documents\CFSPH\MSP HSEMD Preparedness Projects\JIT Training\Project Graphics\JustInTimeCircles-CircleCropGD.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4648200"/>
          </a:xfrm>
        </p:spPr>
        <p:txBody>
          <a:bodyPr/>
          <a:lstStyle>
            <a:lvl1pPr marL="341313" indent="-341313">
              <a:buClr>
                <a:srgbClr val="F26336"/>
              </a:buClr>
              <a:defRPr/>
            </a:lvl1pPr>
            <a:lvl2pPr>
              <a:buClr>
                <a:srgbClr val="F26336"/>
              </a:buClr>
              <a:defRPr/>
            </a:lvl2pPr>
            <a:lvl3pPr>
              <a:buClr>
                <a:srgbClr val="F26336"/>
              </a:buClr>
              <a:defRPr/>
            </a:lvl3pPr>
            <a:lvl4pPr>
              <a:buClr>
                <a:srgbClr val="F26336"/>
              </a:buClr>
              <a:defRPr/>
            </a:lvl4pPr>
            <a:lvl5pPr>
              <a:buClr>
                <a:srgbClr val="F26336"/>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9" name="Straight Connector 8"/>
          <p:cNvCxnSpPr/>
          <p:nvPr/>
        </p:nvCxnSpPr>
        <p:spPr>
          <a:xfrm>
            <a:off x="457200" y="1447800"/>
            <a:ext cx="8229600" cy="0"/>
          </a:xfrm>
          <a:prstGeom prst="line">
            <a:avLst/>
          </a:prstGeom>
          <a:ln w="12700">
            <a:solidFill>
              <a:srgbClr val="F26336"/>
            </a:solidFill>
          </a:ln>
        </p:spPr>
        <p:style>
          <a:lnRef idx="1">
            <a:schemeClr val="accent1"/>
          </a:lnRef>
          <a:fillRef idx="0">
            <a:schemeClr val="accent1"/>
          </a:fillRef>
          <a:effectRef idx="0">
            <a:schemeClr val="accent1"/>
          </a:effectRef>
          <a:fontRef idx="minor">
            <a:schemeClr val="tx1"/>
          </a:fontRef>
        </p:style>
      </p:cxnSp>
      <p:sp>
        <p:nvSpPr>
          <p:cNvPr id="12"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sp>
        <p:nvSpPr>
          <p:cNvPr id="13"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lgn="r"/>
            <a:r>
              <a:rPr lang="en-US" smtClean="0"/>
              <a:t>Health and Safety: Overview</a:t>
            </a:r>
            <a:endParaRPr lang="en-US" dirty="0"/>
          </a:p>
        </p:txBody>
      </p:sp>
      <p:sp>
        <p:nvSpPr>
          <p:cNvPr id="14"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fld id="{777E31B7-8F30-4DAE-A42D-15C2A7FAB87F}" type="slidenum">
              <a:rPr lang="en-US" smtClean="0"/>
              <a:pPr/>
              <a:t>‹#›</a:t>
            </a:fld>
            <a:endParaRPr lang="en-US" dirty="0"/>
          </a:p>
        </p:txBody>
      </p:sp>
      <p:cxnSp>
        <p:nvCxnSpPr>
          <p:cNvPr id="11" name="Straight Connector 10"/>
          <p:cNvCxnSpPr/>
          <p:nvPr/>
        </p:nvCxnSpPr>
        <p:spPr>
          <a:xfrm>
            <a:off x="457200" y="1447800"/>
            <a:ext cx="8229600" cy="0"/>
          </a:xfrm>
          <a:prstGeom prst="line">
            <a:avLst/>
          </a:prstGeom>
          <a:ln w="12700">
            <a:solidFill>
              <a:srgbClr val="F26336"/>
            </a:solidFill>
          </a:ln>
        </p:spPr>
        <p:style>
          <a:lnRef idx="1">
            <a:schemeClr val="accent1"/>
          </a:lnRef>
          <a:fillRef idx="0">
            <a:schemeClr val="accent1"/>
          </a:fillRef>
          <a:effectRef idx="0">
            <a:schemeClr val="accent1"/>
          </a:effectRef>
          <a:fontRef idx="minor">
            <a:schemeClr val="tx1"/>
          </a:fontRef>
        </p:style>
      </p:cxnSp>
      <p:pic>
        <p:nvPicPr>
          <p:cNvPr id="15"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p:cNvCxnSpPr/>
          <p:nvPr userDrawn="1"/>
        </p:nvCxnSpPr>
        <p:spPr>
          <a:xfrm>
            <a:off x="457200" y="1447800"/>
            <a:ext cx="8229600" cy="0"/>
          </a:xfrm>
          <a:prstGeom prst="line">
            <a:avLst/>
          </a:prstGeom>
          <a:ln w="12700">
            <a:solidFill>
              <a:srgbClr val="F26336"/>
            </a:solidFill>
          </a:ln>
        </p:spPr>
        <p:style>
          <a:lnRef idx="1">
            <a:schemeClr val="accent1"/>
          </a:lnRef>
          <a:fillRef idx="0">
            <a:schemeClr val="accent1"/>
          </a:fillRef>
          <a:effectRef idx="0">
            <a:schemeClr val="accent1"/>
          </a:effectRef>
          <a:fontRef idx="minor">
            <a:schemeClr val="tx1"/>
          </a:fontRef>
        </p:style>
      </p:cxnSp>
      <p:pic>
        <p:nvPicPr>
          <p:cNvPr id="16"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1362075"/>
          </a:xfrm>
        </p:spPr>
        <p:txBody>
          <a:bodyPr anchor="b"/>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1752599" y="2906713"/>
            <a:ext cx="6742113" cy="3036887"/>
          </a:xfrm>
        </p:spPr>
        <p:txBody>
          <a:bodyPr anchor="t">
            <a:normAutofit/>
          </a:bodyPr>
          <a:lstStyle>
            <a:lvl1pPr marL="228600" indent="-228600">
              <a:buClr>
                <a:srgbClr val="F26336"/>
              </a:buClr>
              <a:buFont typeface="Arial" pitchFamily="34" charset="0"/>
              <a:buChar char="•"/>
              <a:defRPr sz="2800">
                <a:solidFill>
                  <a:schemeClr val="tx1">
                    <a:lumMod val="85000"/>
                    <a:lumOff val="15000"/>
                  </a:schemeClr>
                </a:solidFill>
              </a:defRPr>
            </a:lvl1pPr>
            <a:lvl2pPr marL="457200" indent="0">
              <a:buFont typeface="Arial" pitchFamily="34" charset="0"/>
              <a:buChar char="•"/>
              <a:defRPr sz="2400">
                <a:solidFill>
                  <a:schemeClr val="tx1">
                    <a:lumMod val="85000"/>
                    <a:lumOff val="15000"/>
                  </a:schemeClr>
                </a:solidFill>
              </a:defRPr>
            </a:lvl2pPr>
            <a:lvl3pPr marL="914400" indent="0">
              <a:buFont typeface="Arial" pitchFamily="34" charset="0"/>
              <a:buChar char="•"/>
              <a:defRPr sz="2400">
                <a:solidFill>
                  <a:schemeClr val="tx1">
                    <a:lumMod val="85000"/>
                    <a:lumOff val="1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a:p>
            <a:pPr lvl="1"/>
            <a:r>
              <a:rPr lang="en-US" smtClean="0"/>
              <a:t>Second level</a:t>
            </a:r>
          </a:p>
        </p:txBody>
      </p:sp>
      <p:sp>
        <p:nvSpPr>
          <p:cNvPr id="5"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sp>
        <p:nvSpPr>
          <p:cNvPr id="6"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lgn="r"/>
            <a:r>
              <a:rPr lang="en-US" smtClean="0"/>
              <a:t>Health and Safety: Overview</a:t>
            </a:r>
            <a:endParaRPr lang="en-US" dirty="0"/>
          </a:p>
        </p:txBody>
      </p:sp>
      <p:sp>
        <p:nvSpPr>
          <p:cNvPr id="7"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fld id="{777E31B7-8F30-4DAE-A42D-15C2A7FAB87F}" type="slidenum">
              <a:rPr lang="en-US" smtClean="0"/>
              <a:pPr/>
              <a:t>‹#›</a:t>
            </a:fld>
            <a:endParaRPr lang="en-US" dirty="0"/>
          </a:p>
        </p:txBody>
      </p:sp>
      <p:pic>
        <p:nvPicPr>
          <p:cNvPr id="10"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gdvorak\Documents\CFSPH\MSP HSEMD Preparedness Projects\JIT Training\Project Graphics\JustInTimeCircles-CircleCropGD.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buClr>
                <a:srgbClr val="F26336"/>
              </a:buClr>
              <a:defRPr sz="2800"/>
            </a:lvl1pPr>
            <a:lvl2pPr>
              <a:buClr>
                <a:srgbClr val="F26336"/>
              </a:buClr>
              <a:defRPr sz="2400"/>
            </a:lvl2pPr>
            <a:lvl3pPr>
              <a:buClr>
                <a:srgbClr val="F26336"/>
              </a:buClr>
              <a:defRPr sz="2000"/>
            </a:lvl3pPr>
            <a:lvl4pPr>
              <a:buClr>
                <a:srgbClr val="F26336"/>
              </a:buClr>
              <a:defRPr sz="1800"/>
            </a:lvl4pPr>
            <a:lvl5pPr>
              <a:buClr>
                <a:srgbClr val="F26336"/>
              </a:buCl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buClr>
                <a:srgbClr val="F26336"/>
              </a:buClr>
              <a:defRPr sz="2800"/>
            </a:lvl1pPr>
            <a:lvl2pPr>
              <a:buClr>
                <a:srgbClr val="F26336"/>
              </a:buClr>
              <a:defRPr sz="2400"/>
            </a:lvl2pPr>
            <a:lvl3pPr>
              <a:buClr>
                <a:srgbClr val="F26336"/>
              </a:buClr>
              <a:defRPr sz="2000"/>
            </a:lvl3pPr>
            <a:lvl4pPr>
              <a:buClr>
                <a:srgbClr val="F26336"/>
              </a:buClr>
              <a:defRPr sz="1800"/>
            </a:lvl4pPr>
            <a:lvl5pPr>
              <a:buClr>
                <a:srgbClr val="F26336"/>
              </a:buCl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0" name="Straight Connector 9"/>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sp>
        <p:nvSpPr>
          <p:cNvPr id="9" name="Date Placeholder 3"/>
          <p:cNvSpPr>
            <a:spLocks noGrp="1"/>
          </p:cNvSpPr>
          <p:nvPr>
            <p:ph type="dt" sz="half" idx="10"/>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sp>
        <p:nvSpPr>
          <p:cNvPr id="11"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lgn="r"/>
            <a:r>
              <a:rPr lang="en-US" smtClean="0"/>
              <a:t>Health and Safety: Overview</a:t>
            </a:r>
            <a:endParaRPr lang="en-US" dirty="0"/>
          </a:p>
        </p:txBody>
      </p:sp>
      <p:sp>
        <p:nvSpPr>
          <p:cNvPr id="12"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fld id="{777E31B7-8F30-4DAE-A42D-15C2A7FAB87F}" type="slidenum">
              <a:rPr lang="en-US" smtClean="0"/>
              <a:pPr/>
              <a:t>‹#›</a:t>
            </a:fld>
            <a:endParaRPr lang="en-US" dirty="0"/>
          </a:p>
        </p:txBody>
      </p:sp>
      <p:cxnSp>
        <p:nvCxnSpPr>
          <p:cNvPr id="14" name="Straight Connector 13"/>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16"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p:cNvCxnSpPr/>
          <p:nvPr userDrawn="1"/>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15" name="Picture 2" descr="C:\Users\gdvorak\Documents\CFSPH\MSP HSEMD Preparedness Projects\JIT Training\Project Graphics\JustInTimeCircles-CircleCropGD.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0" name="Straight Connector 9"/>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sp>
        <p:nvSpPr>
          <p:cNvPr id="11" name="Date Placeholder 3"/>
          <p:cNvSpPr>
            <a:spLocks noGrp="1"/>
          </p:cNvSpPr>
          <p:nvPr>
            <p:ph type="dt" sz="half" idx="10"/>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sp>
        <p:nvSpPr>
          <p:cNvPr id="12" name="Footer Placeholder 4"/>
          <p:cNvSpPr>
            <a:spLocks noGrp="1"/>
          </p:cNvSpPr>
          <p:nvPr>
            <p:ph type="ftr" sz="quarter" idx="11"/>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lgn="r"/>
            <a:r>
              <a:rPr lang="en-US" smtClean="0"/>
              <a:t>Health and Safety: Overview</a:t>
            </a:r>
            <a:endParaRPr lang="en-US" dirty="0"/>
          </a:p>
        </p:txBody>
      </p:sp>
      <p:sp>
        <p:nvSpPr>
          <p:cNvPr id="13" name="Slide Number Placeholder 5"/>
          <p:cNvSpPr>
            <a:spLocks noGrp="1"/>
          </p:cNvSpPr>
          <p:nvPr>
            <p:ph type="sldNum" sz="quarter" idx="12"/>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fld id="{777E31B7-8F30-4DAE-A42D-15C2A7FAB87F}" type="slidenum">
              <a:rPr lang="en-US" smtClean="0"/>
              <a:pPr/>
              <a:t>‹#›</a:t>
            </a:fld>
            <a:endParaRPr lang="en-US" dirty="0"/>
          </a:p>
        </p:txBody>
      </p:sp>
      <p:cxnSp>
        <p:nvCxnSpPr>
          <p:cNvPr id="15" name="Straight Connector 14"/>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17"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p:cNvCxnSpPr/>
          <p:nvPr userDrawn="1"/>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16" name="Picture 2" descr="C:\Users\gdvorak\Documents\CFSPH\MSP HSEMD Preparedness Projects\JIT Training\Project Graphics\JustInTimeCircles-CircleCropGD.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cxnSp>
        <p:nvCxnSpPr>
          <p:cNvPr id="6" name="Straight Connector 5"/>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sp>
        <p:nvSpPr>
          <p:cNvPr id="7"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sp>
        <p:nvSpPr>
          <p:cNvPr id="8"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lgn="r"/>
            <a:r>
              <a:rPr lang="en-US" smtClean="0"/>
              <a:t>Health and Safety: Overview</a:t>
            </a:r>
            <a:endParaRPr lang="en-US" dirty="0"/>
          </a:p>
        </p:txBody>
      </p:sp>
      <p:sp>
        <p:nvSpPr>
          <p:cNvPr id="9"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fld id="{777E31B7-8F30-4DAE-A42D-15C2A7FAB87F}" type="slidenum">
              <a:rPr lang="en-US" smtClean="0"/>
              <a:pPr/>
              <a:t>‹#›</a:t>
            </a:fld>
            <a:endParaRPr lang="en-US" dirty="0"/>
          </a:p>
        </p:txBody>
      </p:sp>
      <p:cxnSp>
        <p:nvCxnSpPr>
          <p:cNvPr id="11" name="Straight Connector 10"/>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13"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p:cNvCxnSpPr/>
          <p:nvPr userDrawn="1"/>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12" name="Picture 2" descr="C:\Users\gdvorak\Documents\CFSPH\MSP HSEMD Preparedness Projects\JIT Training\Project Graphics\JustInTimeCircles-CircleCropGD.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Just In Time Training</a:t>
            </a:r>
            <a:endParaRPr lang="en-US"/>
          </a:p>
        </p:txBody>
      </p:sp>
      <p:sp>
        <p:nvSpPr>
          <p:cNvPr id="5" name="Footer Placeholder 4"/>
          <p:cNvSpPr>
            <a:spLocks noGrp="1"/>
          </p:cNvSpPr>
          <p:nvPr>
            <p:ph type="ftr" sz="quarter" idx="11"/>
          </p:nvPr>
        </p:nvSpPr>
        <p:spPr/>
        <p:txBody>
          <a:bodyPr/>
          <a:lstStyle/>
          <a:p>
            <a:pPr algn="r"/>
            <a:r>
              <a:rPr lang="en-US" smtClean="0"/>
              <a:t>Health and Safety: Overview</a:t>
            </a:r>
            <a:endParaRPr lang="en-US" dirty="0"/>
          </a:p>
        </p:txBody>
      </p:sp>
      <p:sp>
        <p:nvSpPr>
          <p:cNvPr id="6" name="Slide Number Placeholder 5"/>
          <p:cNvSpPr>
            <a:spLocks noGrp="1"/>
          </p:cNvSpPr>
          <p:nvPr>
            <p:ph type="sldNum" sz="quarter" idx="12"/>
          </p:nvPr>
        </p:nvSpPr>
        <p:spPr/>
        <p:txBody>
          <a:bodyPr/>
          <a:lstStyle/>
          <a:p>
            <a:fld id="{777E31B7-8F30-4DAE-A42D-15C2A7FAB87F}" type="slidenum">
              <a:rPr lang="en-US" smtClean="0"/>
              <a:pPr/>
              <a:t>‹#›</a:t>
            </a:fld>
            <a:endParaRPr lang="en-US"/>
          </a:p>
        </p:txBody>
      </p:sp>
      <p:pic>
        <p:nvPicPr>
          <p:cNvPr id="9"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gdvorak\Documents\CFSPH\MSP HSEMD Preparedness Projects\JIT Training\Project Graphics\JustInTimeCircles-CircleCropGD.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sp>
        <p:nvSpPr>
          <p:cNvPr id="6"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lgn="r"/>
            <a:r>
              <a:rPr lang="en-US" smtClean="0"/>
              <a:t>Health and Safety: Overview</a:t>
            </a:r>
            <a:endParaRPr lang="en-US" dirty="0"/>
          </a:p>
        </p:txBody>
      </p:sp>
      <p:sp>
        <p:nvSpPr>
          <p:cNvPr id="7"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fld id="{777E31B7-8F30-4DAE-A42D-15C2A7FAB87F}" type="slidenum">
              <a:rPr lang="en-US" smtClean="0"/>
              <a:pPr/>
              <a:t>‹#›</a:t>
            </a:fld>
            <a:endParaRPr lang="en-US" dirty="0"/>
          </a:p>
        </p:txBody>
      </p:sp>
      <p:pic>
        <p:nvPicPr>
          <p:cNvPr id="10"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gdvorak\Documents\CFSPH\MSP HSEMD Preparedness Projects\JIT Training\Project Graphics\JustInTimeCircles-CircleCropGD.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p:spPr>
        <p:txBody>
          <a:bodyPr/>
          <a:lstStyle/>
          <a:p>
            <a:r>
              <a:rPr lang="en-US" smtClean="0"/>
              <a:t>Click icon to add clip art</a:t>
            </a:r>
            <a:endParaRPr lang="en-US"/>
          </a:p>
        </p:txBody>
      </p:sp>
      <p:pic>
        <p:nvPicPr>
          <p:cNvPr id="7"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gdvorak\Documents\CFSPH\MSP HSEMD Preparedness Projects\JIT Training\Project Graphics\JustInTimeCircles-CircleCropGD.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Gray">
      <p:bgPr>
        <a:blipFill dpi="0" rotWithShape="1">
          <a:blip r:embed="rId12"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a:effectLst/>
        </p:spPr>
        <p:txBody>
          <a:bodyPr vert="horz" lIns="91440" tIns="45720" rIns="91440" bIns="45720" rtlCol="0" anchor="ctr">
            <a:normAutofit/>
          </a:bodyPr>
          <a:lstStyle/>
          <a:p>
            <a:r>
              <a:rPr lang="en-US" dirty="0" smtClean="0"/>
              <a:t>Click to edit Master title</a:t>
            </a:r>
            <a:endParaRPr lang="en-US" dirty="0"/>
          </a:p>
        </p:txBody>
      </p:sp>
      <p:sp>
        <p:nvSpPr>
          <p:cNvPr id="3" name="Text Placeholder 2"/>
          <p:cNvSpPr>
            <a:spLocks noGrp="1"/>
          </p:cNvSpPr>
          <p:nvPr>
            <p:ph type="body" idx="1"/>
          </p:nvPr>
        </p:nvSpPr>
        <p:spPr>
          <a:xfrm>
            <a:off x="457200" y="1600200"/>
            <a:ext cx="8229600" cy="4648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sp>
        <p:nvSpPr>
          <p:cNvPr id="5"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lgn="r"/>
            <a:r>
              <a:rPr lang="en-US" dirty="0" smtClean="0"/>
              <a:t>Health and Safety: Overview</a:t>
            </a:r>
            <a:endParaRPr lang="en-US" dirty="0"/>
          </a:p>
        </p:txBody>
      </p:sp>
      <p:sp>
        <p:nvSpPr>
          <p:cNvPr id="6"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fld id="{777E31B7-8F30-4DAE-A42D-15C2A7FAB87F}"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Lst>
  <p:hf sldNum="0" hdr="0"/>
  <p:txStyles>
    <p:titleStyle>
      <a:lvl1pPr algn="ctr" defTabSz="914400" rtl="0" eaLnBrk="1" latinLnBrk="0" hangingPunct="1">
        <a:spcBef>
          <a:spcPct val="0"/>
        </a:spcBef>
        <a:buNone/>
        <a:defRPr sz="4000" kern="1200">
          <a:solidFill>
            <a:schemeClr val="tx1"/>
          </a:solidFill>
          <a:effectLst/>
          <a:latin typeface="Verdana" pitchFamily="34" charset="0"/>
          <a:ea typeface="+mj-ea"/>
          <a:cs typeface="+mj-cs"/>
        </a:defRPr>
      </a:lvl1pPr>
    </p:titleStyle>
    <p:bodyStyle>
      <a:lvl1pPr marL="342900" indent="-342900" algn="l" defTabSz="914400" rtl="0" eaLnBrk="1" latinLnBrk="0" hangingPunct="1">
        <a:spcBef>
          <a:spcPct val="20000"/>
        </a:spcBef>
        <a:buClr>
          <a:srgbClr val="F4825E"/>
        </a:buClr>
        <a:buSzPct val="100000"/>
        <a:buFont typeface="Verdana" pitchFamily="34" charset="0"/>
        <a:buChar char="●"/>
        <a:defRPr sz="3200" kern="1200">
          <a:solidFill>
            <a:schemeClr val="tx1"/>
          </a:solidFill>
          <a:latin typeface="Verdana" pitchFamily="34" charset="0"/>
          <a:ea typeface="+mn-ea"/>
          <a:cs typeface="+mn-cs"/>
        </a:defRPr>
      </a:lvl1pPr>
      <a:lvl2pPr marL="742950" indent="-285750" algn="l" defTabSz="914400" rtl="0" eaLnBrk="1" latinLnBrk="0" hangingPunct="1">
        <a:spcBef>
          <a:spcPct val="20000"/>
        </a:spcBef>
        <a:buClr>
          <a:srgbClr val="F4825E"/>
        </a:buClr>
        <a:buFont typeface="Arial" pitchFamily="34" charset="0"/>
        <a:buChar char="–"/>
        <a:defRPr sz="2800" kern="1200" baseline="0">
          <a:solidFill>
            <a:schemeClr val="tx1"/>
          </a:solidFill>
          <a:latin typeface="Verdana" pitchFamily="34" charset="0"/>
          <a:ea typeface="+mn-ea"/>
          <a:cs typeface="+mn-cs"/>
        </a:defRPr>
      </a:lvl2pPr>
      <a:lvl3pPr marL="1143000" indent="-228600" algn="l" defTabSz="914400" rtl="0" eaLnBrk="1" latinLnBrk="0" hangingPunct="1">
        <a:spcBef>
          <a:spcPct val="20000"/>
        </a:spcBef>
        <a:buClr>
          <a:srgbClr val="F4825E"/>
        </a:buClr>
        <a:buFont typeface="Wingdings" pitchFamily="2" charset="2"/>
        <a:buChar char="§"/>
        <a:defRPr sz="2400" kern="1200" baseline="0">
          <a:solidFill>
            <a:schemeClr val="tx1"/>
          </a:solidFill>
          <a:latin typeface="Verdana" pitchFamily="34" charset="0"/>
          <a:ea typeface="+mn-ea"/>
          <a:cs typeface="+mn-cs"/>
        </a:defRPr>
      </a:lvl3pPr>
      <a:lvl4pPr marL="1600200" indent="-228600" algn="l" defTabSz="914400" rtl="0" eaLnBrk="1" latinLnBrk="0" hangingPunct="1">
        <a:spcBef>
          <a:spcPct val="20000"/>
        </a:spcBef>
        <a:buClr>
          <a:srgbClr val="F4825E"/>
        </a:buClr>
        <a:buFont typeface="Arial" pitchFamily="34" charset="0"/>
        <a:buChar char="–"/>
        <a:defRPr sz="2000" kern="1200" baseline="0">
          <a:solidFill>
            <a:schemeClr val="tx1"/>
          </a:solidFill>
          <a:latin typeface="Verdana" pitchFamily="34" charset="0"/>
          <a:ea typeface="+mn-ea"/>
          <a:cs typeface="+mn-cs"/>
        </a:defRPr>
      </a:lvl4pPr>
      <a:lvl5pPr marL="2057400" indent="-228600" algn="l" defTabSz="914400" rtl="0" eaLnBrk="1" latinLnBrk="0" hangingPunct="1">
        <a:spcBef>
          <a:spcPct val="20000"/>
        </a:spcBef>
        <a:buClr>
          <a:srgbClr val="F4825E"/>
        </a:buClr>
        <a:buFont typeface="Arial" pitchFamily="34" charset="0"/>
        <a:buChar char="»"/>
        <a:defRPr sz="2000" kern="1200" baseline="0">
          <a:solidFill>
            <a:schemeClr val="tx1"/>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aphis.usda.gov/animal_health/emrs/nahems.shtml"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Health and Safety</a:t>
            </a:r>
            <a:endParaRPr lang="en-US" dirty="0"/>
          </a:p>
        </p:txBody>
      </p:sp>
      <p:sp>
        <p:nvSpPr>
          <p:cNvPr id="3" name="Subtitle 2"/>
          <p:cNvSpPr>
            <a:spLocks noGrp="1"/>
          </p:cNvSpPr>
          <p:nvPr>
            <p:ph type="subTitle" idx="1"/>
          </p:nvPr>
        </p:nvSpPr>
        <p:spPr/>
        <p:txBody>
          <a:bodyPr/>
          <a:lstStyle/>
          <a:p>
            <a:r>
              <a:rPr lang="en-US" dirty="0" smtClean="0"/>
              <a:t>Overview</a:t>
            </a:r>
          </a:p>
          <a:p>
            <a:endParaRPr lang="en-US" dirty="0"/>
          </a:p>
        </p:txBody>
      </p:sp>
    </p:spTree>
    <p:extLst>
      <p:ext uri="{BB962C8B-B14F-4D97-AF65-F5344CB8AC3E}">
        <p14:creationId xmlns:p14="http://schemas.microsoft.com/office/powerpoint/2010/main" val="40040889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Extreme Heat</a:t>
            </a:r>
            <a:endParaRPr lang="en-US" dirty="0"/>
          </a:p>
        </p:txBody>
      </p:sp>
      <p:sp>
        <p:nvSpPr>
          <p:cNvPr id="3" name="Content Placeholder 2"/>
          <p:cNvSpPr>
            <a:spLocks noGrp="1"/>
          </p:cNvSpPr>
          <p:nvPr>
            <p:ph idx="1"/>
          </p:nvPr>
        </p:nvSpPr>
        <p:spPr/>
        <p:txBody>
          <a:bodyPr>
            <a:normAutofit lnSpcReduction="10000"/>
          </a:bodyPr>
          <a:lstStyle/>
          <a:p>
            <a:r>
              <a:rPr lang="en-US" dirty="0" smtClean="0"/>
              <a:t>Sunburn, dehydration</a:t>
            </a:r>
          </a:p>
          <a:p>
            <a:r>
              <a:rPr lang="en-US" dirty="0" smtClean="0"/>
              <a:t>Heat cramps</a:t>
            </a:r>
          </a:p>
          <a:p>
            <a:pPr lvl="1"/>
            <a:r>
              <a:rPr lang="en-US" dirty="0" smtClean="0"/>
              <a:t>Muscle spasms</a:t>
            </a:r>
          </a:p>
          <a:p>
            <a:r>
              <a:rPr lang="en-US" dirty="0" smtClean="0"/>
              <a:t>Heat exhaustion</a:t>
            </a:r>
          </a:p>
          <a:p>
            <a:pPr lvl="1"/>
            <a:r>
              <a:rPr lang="en-US" dirty="0" smtClean="0"/>
              <a:t>Paleness, dizziness, nausea, fainting</a:t>
            </a:r>
          </a:p>
          <a:p>
            <a:r>
              <a:rPr lang="en-US" dirty="0" smtClean="0"/>
              <a:t>Heat stroke</a:t>
            </a:r>
          </a:p>
          <a:p>
            <a:pPr lvl="1"/>
            <a:r>
              <a:rPr lang="en-US" dirty="0" smtClean="0"/>
              <a:t>High body temperature, </a:t>
            </a:r>
            <a:br>
              <a:rPr lang="en-US" dirty="0" smtClean="0"/>
            </a:br>
            <a:r>
              <a:rPr lang="en-US" dirty="0" smtClean="0"/>
              <a:t>little or no sweating, confusion</a:t>
            </a:r>
          </a:p>
          <a:p>
            <a:pPr lvl="1"/>
            <a:r>
              <a:rPr lang="en-US" dirty="0" smtClean="0"/>
              <a:t>Seek medical attention immediately</a:t>
            </a:r>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6" name="Footer Placeholder 5"/>
          <p:cNvSpPr>
            <a:spLocks noGrp="1"/>
          </p:cNvSpPr>
          <p:nvPr>
            <p:ph type="ftr" sz="quarter" idx="3"/>
          </p:nvPr>
        </p:nvSpPr>
        <p:spPr/>
        <p:txBody>
          <a:bodyPr/>
          <a:lstStyle/>
          <a:p>
            <a:pPr algn="r"/>
            <a:r>
              <a:rPr lang="en-US" dirty="0" smtClean="0"/>
              <a:t>Health and Safety: Overview</a:t>
            </a:r>
            <a:endParaRPr lang="en-US" dirty="0"/>
          </a:p>
        </p:txBody>
      </p:sp>
    </p:spTree>
    <p:extLst>
      <p:ext uri="{BB962C8B-B14F-4D97-AF65-F5344CB8AC3E}">
        <p14:creationId xmlns:p14="http://schemas.microsoft.com/office/powerpoint/2010/main" val="24532011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Extreme Heat</a:t>
            </a:r>
            <a:endParaRPr lang="en-US" dirty="0"/>
          </a:p>
        </p:txBody>
      </p:sp>
      <p:sp>
        <p:nvSpPr>
          <p:cNvPr id="3" name="Content Placeholder 2"/>
          <p:cNvSpPr>
            <a:spLocks noGrp="1"/>
          </p:cNvSpPr>
          <p:nvPr>
            <p:ph idx="1"/>
          </p:nvPr>
        </p:nvSpPr>
        <p:spPr>
          <a:xfrm>
            <a:off x="457200" y="1600200"/>
            <a:ext cx="8229600" cy="4876800"/>
          </a:xfrm>
        </p:spPr>
        <p:txBody>
          <a:bodyPr>
            <a:normAutofit/>
          </a:bodyPr>
          <a:lstStyle/>
          <a:p>
            <a:r>
              <a:rPr lang="en-US" dirty="0" smtClean="0"/>
              <a:t>Prevention </a:t>
            </a:r>
          </a:p>
          <a:p>
            <a:pPr lvl="1"/>
            <a:r>
              <a:rPr lang="en-US" dirty="0" smtClean="0"/>
              <a:t>Sunscreen</a:t>
            </a:r>
          </a:p>
          <a:p>
            <a:pPr lvl="1"/>
            <a:r>
              <a:rPr lang="en-US" dirty="0" smtClean="0"/>
              <a:t>Monitor yourself and others for signs</a:t>
            </a:r>
          </a:p>
          <a:p>
            <a:pPr lvl="1"/>
            <a:r>
              <a:rPr lang="en-US" dirty="0" smtClean="0"/>
              <a:t>Take breaks and seek shade</a:t>
            </a:r>
          </a:p>
          <a:p>
            <a:pPr lvl="1"/>
            <a:r>
              <a:rPr lang="en-US" dirty="0" smtClean="0"/>
              <a:t>Keep hydrated - water/sports drinks</a:t>
            </a:r>
          </a:p>
          <a:p>
            <a:pPr lvl="1"/>
            <a:r>
              <a:rPr lang="en-US" dirty="0" smtClean="0"/>
              <a:t>Avoid caffeine/alcohol</a:t>
            </a:r>
          </a:p>
        </p:txBody>
      </p:sp>
      <p:sp>
        <p:nvSpPr>
          <p:cNvPr id="4" name="Date Placeholder 3"/>
          <p:cNvSpPr>
            <a:spLocks noGrp="1"/>
          </p:cNvSpPr>
          <p:nvPr>
            <p:ph type="dt" sz="half" idx="2"/>
          </p:nvPr>
        </p:nvSpPr>
        <p:spPr>
          <a:xfrm>
            <a:off x="457200" y="6356350"/>
            <a:ext cx="2133600" cy="365125"/>
          </a:xfrm>
          <a:prstGeom prst="rect">
            <a:avLst/>
          </a:prstGeom>
        </p:spPr>
        <p:txBody>
          <a:bodyPr/>
          <a:lstStyle/>
          <a:p>
            <a:r>
              <a:rPr lang="en-US" smtClean="0"/>
              <a:t>Just In Time Training</a:t>
            </a:r>
            <a:endParaRPr lang="en-US" dirty="0"/>
          </a:p>
        </p:txBody>
      </p:sp>
      <p:sp>
        <p:nvSpPr>
          <p:cNvPr id="6" name="Footer Placeholder 5"/>
          <p:cNvSpPr>
            <a:spLocks noGrp="1"/>
          </p:cNvSpPr>
          <p:nvPr>
            <p:ph type="ftr" sz="quarter" idx="3"/>
          </p:nvPr>
        </p:nvSpPr>
        <p:spPr>
          <a:xfrm>
            <a:off x="5791200" y="6340475"/>
            <a:ext cx="2895600" cy="365125"/>
          </a:xfrm>
          <a:prstGeom prst="rect">
            <a:avLst/>
          </a:prstGeom>
        </p:spPr>
        <p:txBody>
          <a:bodyPr/>
          <a:lstStyle/>
          <a:p>
            <a:pPr algn="r"/>
            <a:r>
              <a:rPr lang="en-US" smtClean="0"/>
              <a:t>Health and Safety: Overview</a:t>
            </a:r>
            <a:endParaRPr lang="en-US" dirty="0"/>
          </a:p>
        </p:txBody>
      </p:sp>
    </p:spTree>
    <p:extLst>
      <p:ext uri="{BB962C8B-B14F-4D97-AF65-F5344CB8AC3E}">
        <p14:creationId xmlns:p14="http://schemas.microsoft.com/office/powerpoint/2010/main" val="14131023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Extreme Cold</a:t>
            </a:r>
            <a:endParaRPr lang="en-US" dirty="0"/>
          </a:p>
        </p:txBody>
      </p:sp>
      <p:sp>
        <p:nvSpPr>
          <p:cNvPr id="3" name="Content Placeholder 2"/>
          <p:cNvSpPr>
            <a:spLocks noGrp="1"/>
          </p:cNvSpPr>
          <p:nvPr>
            <p:ph idx="1"/>
          </p:nvPr>
        </p:nvSpPr>
        <p:spPr>
          <a:xfrm>
            <a:off x="457200" y="1600200"/>
            <a:ext cx="8229600" cy="4953000"/>
          </a:xfrm>
        </p:spPr>
        <p:txBody>
          <a:bodyPr>
            <a:normAutofit lnSpcReduction="10000"/>
          </a:bodyPr>
          <a:lstStyle/>
          <a:p>
            <a:r>
              <a:rPr lang="en-US" dirty="0" smtClean="0"/>
              <a:t>Frostbite</a:t>
            </a:r>
          </a:p>
          <a:p>
            <a:pPr lvl="1"/>
            <a:r>
              <a:rPr lang="en-US" dirty="0" smtClean="0"/>
              <a:t>Cold, numb, hard, pale</a:t>
            </a:r>
          </a:p>
          <a:p>
            <a:r>
              <a:rPr lang="en-US" dirty="0" smtClean="0"/>
              <a:t>Hypothermia</a:t>
            </a:r>
          </a:p>
          <a:p>
            <a:pPr lvl="1"/>
            <a:r>
              <a:rPr lang="en-US" dirty="0" smtClean="0"/>
              <a:t>Numbness, lethargy, </a:t>
            </a:r>
            <a:br>
              <a:rPr lang="en-US" dirty="0" smtClean="0"/>
            </a:br>
            <a:r>
              <a:rPr lang="en-US" dirty="0" smtClean="0"/>
              <a:t>behavior</a:t>
            </a:r>
          </a:p>
          <a:p>
            <a:r>
              <a:rPr lang="en-US" dirty="0" smtClean="0"/>
              <a:t>Prevention</a:t>
            </a:r>
          </a:p>
          <a:p>
            <a:pPr lvl="1"/>
            <a:r>
              <a:rPr lang="en-US" dirty="0" smtClean="0"/>
              <a:t>Appropriate clothing</a:t>
            </a:r>
          </a:p>
          <a:p>
            <a:pPr lvl="2"/>
            <a:r>
              <a:rPr lang="en-US" dirty="0" smtClean="0"/>
              <a:t>Cover ears, hands, and face</a:t>
            </a:r>
          </a:p>
          <a:p>
            <a:pPr lvl="1"/>
            <a:r>
              <a:rPr lang="en-US" dirty="0" smtClean="0"/>
              <a:t>Stay dry and avoid over-exertion</a:t>
            </a:r>
          </a:p>
          <a:p>
            <a:pPr lvl="1"/>
            <a:r>
              <a:rPr lang="en-US" dirty="0" smtClean="0"/>
              <a:t>Warm individual, seek medical attention</a:t>
            </a:r>
          </a:p>
        </p:txBody>
      </p:sp>
      <p:sp>
        <p:nvSpPr>
          <p:cNvPr id="7" name="Date Placeholder 6"/>
          <p:cNvSpPr>
            <a:spLocks noGrp="1"/>
          </p:cNvSpPr>
          <p:nvPr>
            <p:ph type="dt" sz="half" idx="2"/>
          </p:nvPr>
        </p:nvSpPr>
        <p:spPr>
          <a:xfrm>
            <a:off x="457200" y="6356350"/>
            <a:ext cx="2133600" cy="365125"/>
          </a:xfrm>
          <a:prstGeom prst="rect">
            <a:avLst/>
          </a:prstGeom>
        </p:spPr>
        <p:txBody>
          <a:bodyPr/>
          <a:lstStyle/>
          <a:p>
            <a:r>
              <a:rPr lang="en-US" smtClean="0"/>
              <a:t>Just In Time Training</a:t>
            </a:r>
            <a:endParaRPr lang="en-US" dirty="0"/>
          </a:p>
        </p:txBody>
      </p:sp>
      <p:sp>
        <p:nvSpPr>
          <p:cNvPr id="6" name="Footer Placeholder 5"/>
          <p:cNvSpPr>
            <a:spLocks noGrp="1"/>
          </p:cNvSpPr>
          <p:nvPr>
            <p:ph type="ftr" sz="quarter" idx="3"/>
          </p:nvPr>
        </p:nvSpPr>
        <p:spPr>
          <a:xfrm>
            <a:off x="5791200" y="6340475"/>
            <a:ext cx="2895600" cy="365125"/>
          </a:xfrm>
          <a:prstGeom prst="rect">
            <a:avLst/>
          </a:prstGeom>
        </p:spPr>
        <p:txBody>
          <a:bodyPr/>
          <a:lstStyle/>
          <a:p>
            <a:pPr algn="r"/>
            <a:r>
              <a:rPr lang="en-US" smtClean="0"/>
              <a:t>Health and Safety: Overview</a:t>
            </a:r>
            <a:endParaRPr lang="en-US" dirty="0"/>
          </a:p>
        </p:txBody>
      </p:sp>
      <p:pic>
        <p:nvPicPr>
          <p:cNvPr id="4098" name="Picture 2" descr="C:\Documents and Settings\gdvorak\My Documents\CFSPH\MSP HSEMD Preparedness Projects\JIT Training\2-Health and Safety_D Taylor\Graphics\Potential Photos\HolsteinBloodDraw_DBW (4).JPG"/>
          <p:cNvPicPr>
            <a:picLocks noChangeAspect="1" noChangeArrowheads="1"/>
          </p:cNvPicPr>
          <p:nvPr/>
        </p:nvPicPr>
        <p:blipFill>
          <a:blip r:embed="rId3" cstate="print"/>
          <a:stretch>
            <a:fillRect/>
          </a:stretch>
        </p:blipFill>
        <p:spPr bwMode="auto">
          <a:xfrm>
            <a:off x="6248400" y="1701800"/>
            <a:ext cx="2438400" cy="3251200"/>
          </a:xfrm>
          <a:prstGeom prst="rect">
            <a:avLst/>
          </a:prstGeom>
          <a:noFill/>
          <a:ln w="28575">
            <a:solidFill>
              <a:srgbClr val="F26336"/>
            </a:solidFill>
          </a:ln>
        </p:spPr>
      </p:pic>
    </p:spTree>
    <p:extLst>
      <p:ext uri="{BB962C8B-B14F-4D97-AF65-F5344CB8AC3E}">
        <p14:creationId xmlns:p14="http://schemas.microsoft.com/office/powerpoint/2010/main" val="3075919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Insects</a:t>
            </a:r>
            <a:endParaRPr lang="en-US" dirty="0"/>
          </a:p>
        </p:txBody>
      </p:sp>
      <p:sp>
        <p:nvSpPr>
          <p:cNvPr id="3" name="Content Placeholder 2"/>
          <p:cNvSpPr>
            <a:spLocks noGrp="1"/>
          </p:cNvSpPr>
          <p:nvPr>
            <p:ph idx="1"/>
          </p:nvPr>
        </p:nvSpPr>
        <p:spPr>
          <a:xfrm>
            <a:off x="457200" y="1600200"/>
            <a:ext cx="5638800" cy="4648200"/>
          </a:xfrm>
        </p:spPr>
        <p:txBody>
          <a:bodyPr>
            <a:normAutofit/>
          </a:bodyPr>
          <a:lstStyle/>
          <a:p>
            <a:r>
              <a:rPr lang="en-US" dirty="0" smtClean="0"/>
              <a:t>Bites and stings</a:t>
            </a:r>
          </a:p>
          <a:p>
            <a:r>
              <a:rPr lang="en-US" dirty="0" smtClean="0"/>
              <a:t>Vector-borne diseases</a:t>
            </a:r>
          </a:p>
          <a:p>
            <a:r>
              <a:rPr lang="en-US" dirty="0" smtClean="0"/>
              <a:t>Prevention</a:t>
            </a:r>
          </a:p>
          <a:p>
            <a:pPr lvl="1"/>
            <a:r>
              <a:rPr lang="en-US" dirty="0" smtClean="0"/>
              <a:t>Repellants with DEET</a:t>
            </a:r>
            <a:br>
              <a:rPr lang="en-US" dirty="0" smtClean="0"/>
            </a:br>
            <a:r>
              <a:rPr lang="en-US" dirty="0" smtClean="0"/>
              <a:t>or </a:t>
            </a:r>
            <a:r>
              <a:rPr lang="en-US" dirty="0" err="1" smtClean="0"/>
              <a:t>Picaridin</a:t>
            </a:r>
            <a:endParaRPr lang="en-US" dirty="0" smtClean="0"/>
          </a:p>
          <a:p>
            <a:pPr lvl="1"/>
            <a:r>
              <a:rPr lang="en-US" dirty="0" smtClean="0"/>
              <a:t>Wear long sleeves and long pants</a:t>
            </a:r>
          </a:p>
          <a:p>
            <a:pPr lvl="1"/>
            <a:r>
              <a:rPr lang="en-US" dirty="0" smtClean="0"/>
              <a:t>Tuck pants into boots</a:t>
            </a:r>
          </a:p>
          <a:p>
            <a:endParaRPr lang="en-US" dirty="0"/>
          </a:p>
        </p:txBody>
      </p:sp>
      <p:sp>
        <p:nvSpPr>
          <p:cNvPr id="5" name="Date Placeholder 4"/>
          <p:cNvSpPr>
            <a:spLocks noGrp="1"/>
          </p:cNvSpPr>
          <p:nvPr>
            <p:ph type="dt" sz="half" idx="2"/>
          </p:nvPr>
        </p:nvSpPr>
        <p:spPr>
          <a:xfrm>
            <a:off x="457200" y="6356350"/>
            <a:ext cx="2133600" cy="365125"/>
          </a:xfrm>
          <a:prstGeom prst="rect">
            <a:avLst/>
          </a:prstGeom>
        </p:spPr>
        <p:txBody>
          <a:bodyPr/>
          <a:lstStyle/>
          <a:p>
            <a:r>
              <a:rPr lang="en-US" smtClean="0"/>
              <a:t>Just In Time Training</a:t>
            </a:r>
            <a:endParaRPr lang="en-US" dirty="0"/>
          </a:p>
        </p:txBody>
      </p:sp>
      <p:sp>
        <p:nvSpPr>
          <p:cNvPr id="7" name="Footer Placeholder 6"/>
          <p:cNvSpPr>
            <a:spLocks noGrp="1"/>
          </p:cNvSpPr>
          <p:nvPr>
            <p:ph type="ftr" sz="quarter" idx="3"/>
          </p:nvPr>
        </p:nvSpPr>
        <p:spPr>
          <a:xfrm>
            <a:off x="5791200" y="6340475"/>
            <a:ext cx="2895600" cy="365125"/>
          </a:xfrm>
          <a:prstGeom prst="rect">
            <a:avLst/>
          </a:prstGeom>
        </p:spPr>
        <p:txBody>
          <a:bodyPr/>
          <a:lstStyle/>
          <a:p>
            <a:pPr algn="r"/>
            <a:r>
              <a:rPr lang="en-US" smtClean="0"/>
              <a:t>Health and Safety: Overview</a:t>
            </a:r>
            <a:endParaRPr lang="en-US" dirty="0"/>
          </a:p>
        </p:txBody>
      </p:sp>
      <p:pic>
        <p:nvPicPr>
          <p:cNvPr id="9218" name="Picture 2"/>
          <p:cNvPicPr>
            <a:picLocks noChangeAspect="1" noChangeArrowheads="1"/>
          </p:cNvPicPr>
          <p:nvPr/>
        </p:nvPicPr>
        <p:blipFill>
          <a:blip r:embed="rId3" cstate="print"/>
          <a:srcRect t="3193" b="2689"/>
          <a:stretch>
            <a:fillRect/>
          </a:stretch>
        </p:blipFill>
        <p:spPr bwMode="auto">
          <a:xfrm>
            <a:off x="5887640" y="2209800"/>
            <a:ext cx="2550319" cy="2667000"/>
          </a:xfrm>
          <a:prstGeom prst="rect">
            <a:avLst/>
          </a:prstGeom>
          <a:noFill/>
          <a:ln w="28575">
            <a:solidFill>
              <a:srgbClr val="F26336"/>
            </a:solidFill>
            <a:miter lim="800000"/>
            <a:headEnd/>
            <a:tailEnd/>
          </a:ln>
        </p:spPr>
      </p:pic>
    </p:spTree>
    <p:extLst>
      <p:ext uri="{BB962C8B-B14F-4D97-AF65-F5344CB8AC3E}">
        <p14:creationId xmlns:p14="http://schemas.microsoft.com/office/powerpoint/2010/main" val="33140825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Noise</a:t>
            </a:r>
            <a:endParaRPr lang="en-US" dirty="0"/>
          </a:p>
        </p:txBody>
      </p:sp>
      <p:sp>
        <p:nvSpPr>
          <p:cNvPr id="3" name="Content Placeholder 2"/>
          <p:cNvSpPr>
            <a:spLocks noGrp="1"/>
          </p:cNvSpPr>
          <p:nvPr>
            <p:ph idx="1"/>
          </p:nvPr>
        </p:nvSpPr>
        <p:spPr/>
        <p:txBody>
          <a:bodyPr/>
          <a:lstStyle/>
          <a:p>
            <a:r>
              <a:rPr lang="en-US" dirty="0" smtClean="0"/>
              <a:t>Can lead to  permanent damage</a:t>
            </a:r>
          </a:p>
          <a:p>
            <a:r>
              <a:rPr lang="en-US" dirty="0" smtClean="0"/>
              <a:t>Hazardous at 85 </a:t>
            </a:r>
            <a:r>
              <a:rPr lang="en-US" dirty="0" err="1" smtClean="0"/>
              <a:t>dBA</a:t>
            </a:r>
            <a:r>
              <a:rPr lang="en-US" dirty="0" smtClean="0"/>
              <a:t> for 8 hours</a:t>
            </a:r>
          </a:p>
          <a:p>
            <a:pPr lvl="1"/>
            <a:r>
              <a:rPr lang="en-US" dirty="0" smtClean="0"/>
              <a:t>Conversation difficult at 3 feet</a:t>
            </a:r>
            <a:endParaRPr lang="en-US" dirty="0"/>
          </a:p>
        </p:txBody>
      </p:sp>
      <p:sp>
        <p:nvSpPr>
          <p:cNvPr id="5" name="Date Placeholder 4"/>
          <p:cNvSpPr>
            <a:spLocks noGrp="1"/>
          </p:cNvSpPr>
          <p:nvPr>
            <p:ph type="dt" sz="half" idx="2"/>
          </p:nvPr>
        </p:nvSpPr>
        <p:spPr>
          <a:xfrm>
            <a:off x="457200" y="6356350"/>
            <a:ext cx="2133600" cy="365125"/>
          </a:xfrm>
          <a:prstGeom prst="rect">
            <a:avLst/>
          </a:prstGeom>
        </p:spPr>
        <p:txBody>
          <a:bodyPr/>
          <a:lstStyle/>
          <a:p>
            <a:r>
              <a:rPr lang="en-US" smtClean="0"/>
              <a:t>Just In Time Training</a:t>
            </a:r>
            <a:endParaRPr lang="en-US" dirty="0"/>
          </a:p>
        </p:txBody>
      </p:sp>
      <p:sp>
        <p:nvSpPr>
          <p:cNvPr id="7" name="Footer Placeholder 6"/>
          <p:cNvSpPr>
            <a:spLocks noGrp="1"/>
          </p:cNvSpPr>
          <p:nvPr>
            <p:ph type="ftr" sz="quarter" idx="3"/>
          </p:nvPr>
        </p:nvSpPr>
        <p:spPr>
          <a:xfrm>
            <a:off x="5791200" y="6340475"/>
            <a:ext cx="2895600" cy="365125"/>
          </a:xfrm>
          <a:prstGeom prst="rect">
            <a:avLst/>
          </a:prstGeom>
        </p:spPr>
        <p:txBody>
          <a:bodyPr/>
          <a:lstStyle/>
          <a:p>
            <a:pPr algn="r"/>
            <a:r>
              <a:rPr lang="en-US" smtClean="0"/>
              <a:t>Health and Safety: Overview</a:t>
            </a:r>
            <a:endParaRPr lang="en-US" dirty="0"/>
          </a:p>
        </p:txBody>
      </p:sp>
      <p:pic>
        <p:nvPicPr>
          <p:cNvPr id="1027" name="Picture 3" descr="H:\CFSPH\MSP Just-In-Time\Graphics\_RevisedFiles\17_HANDS_0290_100405_HearingGraphWhite_Web.png"/>
          <p:cNvPicPr>
            <a:picLocks noChangeAspect="1" noChangeArrowheads="1"/>
          </p:cNvPicPr>
          <p:nvPr/>
        </p:nvPicPr>
        <p:blipFill>
          <a:blip r:embed="rId3" cstate="print"/>
          <a:srcRect t="6638"/>
          <a:stretch>
            <a:fillRect/>
          </a:stretch>
        </p:blipFill>
        <p:spPr bwMode="auto">
          <a:xfrm>
            <a:off x="2564163" y="3733800"/>
            <a:ext cx="3662248" cy="2624004"/>
          </a:xfrm>
          <a:prstGeom prst="rect">
            <a:avLst/>
          </a:prstGeom>
          <a:noFill/>
          <a:ln w="28575">
            <a:solidFill>
              <a:srgbClr val="F26336"/>
            </a:solidFill>
          </a:ln>
        </p:spPr>
      </p:pic>
    </p:spTree>
    <p:extLst>
      <p:ext uri="{BB962C8B-B14F-4D97-AF65-F5344CB8AC3E}">
        <p14:creationId xmlns:p14="http://schemas.microsoft.com/office/powerpoint/2010/main" val="14900804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Electrical Shock</a:t>
            </a:r>
            <a:endParaRPr lang="en-US" dirty="0"/>
          </a:p>
        </p:txBody>
      </p:sp>
      <p:sp>
        <p:nvSpPr>
          <p:cNvPr id="3" name="Content Placeholder 2"/>
          <p:cNvSpPr>
            <a:spLocks noGrp="1"/>
          </p:cNvSpPr>
          <p:nvPr>
            <p:ph idx="1"/>
          </p:nvPr>
        </p:nvSpPr>
        <p:spPr/>
        <p:txBody>
          <a:bodyPr>
            <a:normAutofit/>
          </a:bodyPr>
          <a:lstStyle/>
          <a:p>
            <a:r>
              <a:rPr lang="en-US" dirty="0" smtClean="0"/>
              <a:t>Power equipment, cords, downed power lines</a:t>
            </a:r>
          </a:p>
          <a:p>
            <a:r>
              <a:rPr lang="en-US" dirty="0" smtClean="0"/>
              <a:t>Prevention of shock and electrocution</a:t>
            </a:r>
          </a:p>
          <a:p>
            <a:pPr lvl="1"/>
            <a:r>
              <a:rPr lang="en-US" dirty="0" smtClean="0"/>
              <a:t>Inspect cords/ cables for damage</a:t>
            </a:r>
          </a:p>
          <a:p>
            <a:pPr lvl="1"/>
            <a:r>
              <a:rPr lang="en-US" dirty="0" smtClean="0"/>
              <a:t>Do not use damaged cords/cables</a:t>
            </a:r>
          </a:p>
          <a:p>
            <a:pPr lvl="1"/>
            <a:r>
              <a:rPr lang="en-US" dirty="0" smtClean="0"/>
              <a:t>Use caution when working in wet areas</a:t>
            </a:r>
          </a:p>
          <a:p>
            <a:pPr lvl="1"/>
            <a:r>
              <a:rPr lang="en-US" dirty="0" smtClean="0"/>
              <a:t>Observe area for downed power lines</a:t>
            </a:r>
          </a:p>
          <a:p>
            <a:pPr lvl="1"/>
            <a:r>
              <a:rPr lang="en-US" dirty="0" smtClean="0"/>
              <a:t>Assume all power lines are active</a:t>
            </a:r>
          </a:p>
        </p:txBody>
      </p:sp>
      <p:sp>
        <p:nvSpPr>
          <p:cNvPr id="4" name="Date Placeholder 3"/>
          <p:cNvSpPr>
            <a:spLocks noGrp="1"/>
          </p:cNvSpPr>
          <p:nvPr>
            <p:ph type="dt" sz="half" idx="2"/>
          </p:nvPr>
        </p:nvSpPr>
        <p:spPr>
          <a:xfrm>
            <a:off x="457200" y="6356350"/>
            <a:ext cx="2133600" cy="365125"/>
          </a:xfrm>
          <a:prstGeom prst="rect">
            <a:avLst/>
          </a:prstGeom>
        </p:spPr>
        <p:txBody>
          <a:bodyPr/>
          <a:lstStyle/>
          <a:p>
            <a:r>
              <a:rPr lang="en-US" smtClean="0"/>
              <a:t>Just In Time Training</a:t>
            </a:r>
            <a:endParaRPr lang="en-US" dirty="0"/>
          </a:p>
        </p:txBody>
      </p:sp>
      <p:sp>
        <p:nvSpPr>
          <p:cNvPr id="24" name="Footer Placeholder 23"/>
          <p:cNvSpPr>
            <a:spLocks noGrp="1"/>
          </p:cNvSpPr>
          <p:nvPr>
            <p:ph type="ftr" sz="quarter" idx="3"/>
          </p:nvPr>
        </p:nvSpPr>
        <p:spPr>
          <a:xfrm>
            <a:off x="5791200" y="6340475"/>
            <a:ext cx="2895600" cy="365125"/>
          </a:xfrm>
          <a:prstGeom prst="rect">
            <a:avLst/>
          </a:prstGeom>
        </p:spPr>
        <p:txBody>
          <a:bodyPr/>
          <a:lstStyle/>
          <a:p>
            <a:pPr algn="r"/>
            <a:r>
              <a:rPr lang="en-US" smtClean="0"/>
              <a:t>Health and Safety: Overview</a:t>
            </a:r>
            <a:endParaRPr lang="en-US" dirty="0"/>
          </a:p>
        </p:txBody>
      </p:sp>
    </p:spTree>
    <p:extLst>
      <p:ext uri="{BB962C8B-B14F-4D97-AF65-F5344CB8AC3E}">
        <p14:creationId xmlns:p14="http://schemas.microsoft.com/office/powerpoint/2010/main" val="42832750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Chemical Hazards</a:t>
            </a:r>
            <a:endParaRPr lang="en-US" dirty="0"/>
          </a:p>
        </p:txBody>
      </p:sp>
      <p:sp>
        <p:nvSpPr>
          <p:cNvPr id="3" name="Content Placeholder 2"/>
          <p:cNvSpPr>
            <a:spLocks noGrp="1"/>
          </p:cNvSpPr>
          <p:nvPr>
            <p:ph idx="1"/>
          </p:nvPr>
        </p:nvSpPr>
        <p:spPr/>
        <p:txBody>
          <a:bodyPr>
            <a:normAutofit/>
          </a:bodyPr>
          <a:lstStyle/>
          <a:p>
            <a:r>
              <a:rPr lang="en-US" dirty="0" smtClean="0"/>
              <a:t>Examples</a:t>
            </a:r>
          </a:p>
          <a:p>
            <a:pPr lvl="1"/>
            <a:r>
              <a:rPr lang="en-US" dirty="0" smtClean="0"/>
              <a:t>Animal facilities</a:t>
            </a:r>
          </a:p>
          <a:p>
            <a:pPr lvl="1"/>
            <a:r>
              <a:rPr lang="en-US" dirty="0" smtClean="0"/>
              <a:t>Carbon monoxide</a:t>
            </a:r>
          </a:p>
          <a:p>
            <a:pPr lvl="1"/>
            <a:r>
              <a:rPr lang="en-US" dirty="0" smtClean="0"/>
              <a:t>Disinfectant products</a:t>
            </a:r>
          </a:p>
          <a:p>
            <a:r>
              <a:rPr lang="en-US" dirty="0" smtClean="0"/>
              <a:t>Prevention</a:t>
            </a:r>
          </a:p>
          <a:p>
            <a:pPr lvl="1"/>
            <a:r>
              <a:rPr lang="en-US" dirty="0" smtClean="0"/>
              <a:t>Awareness</a:t>
            </a:r>
          </a:p>
          <a:p>
            <a:pPr lvl="1"/>
            <a:r>
              <a:rPr lang="en-US" dirty="0" smtClean="0"/>
              <a:t>Do not use in confined spaces</a:t>
            </a:r>
          </a:p>
          <a:p>
            <a:pPr lvl="1"/>
            <a:r>
              <a:rPr lang="en-US" dirty="0" smtClean="0"/>
              <a:t>Personal Protective Equipment</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a:lstStyle/>
          <a:p>
            <a:r>
              <a:rPr lang="en-US" smtClean="0"/>
              <a:t>Just In Time Training</a:t>
            </a:r>
            <a:endParaRPr lang="en-US" dirty="0"/>
          </a:p>
        </p:txBody>
      </p:sp>
      <p:sp>
        <p:nvSpPr>
          <p:cNvPr id="29" name="Footer Placeholder 28"/>
          <p:cNvSpPr>
            <a:spLocks noGrp="1"/>
          </p:cNvSpPr>
          <p:nvPr>
            <p:ph type="ftr" sz="quarter" idx="3"/>
          </p:nvPr>
        </p:nvSpPr>
        <p:spPr>
          <a:xfrm>
            <a:off x="5791200" y="6340475"/>
            <a:ext cx="2895600" cy="365125"/>
          </a:xfrm>
          <a:prstGeom prst="rect">
            <a:avLst/>
          </a:prstGeom>
        </p:spPr>
        <p:txBody>
          <a:bodyPr/>
          <a:lstStyle/>
          <a:p>
            <a:pPr algn="r"/>
            <a:r>
              <a:rPr lang="en-US" smtClean="0"/>
              <a:t>Health and Safety: Overview</a:t>
            </a:r>
            <a:endParaRPr lang="en-US" dirty="0"/>
          </a:p>
        </p:txBody>
      </p:sp>
    </p:spTree>
    <p:extLst>
      <p:ext uri="{BB962C8B-B14F-4D97-AF65-F5344CB8AC3E}">
        <p14:creationId xmlns:p14="http://schemas.microsoft.com/office/powerpoint/2010/main" val="40328236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Psychological Hazards</a:t>
            </a:r>
            <a:endParaRPr lang="en-US" dirty="0"/>
          </a:p>
        </p:txBody>
      </p:sp>
      <p:sp>
        <p:nvSpPr>
          <p:cNvPr id="3" name="Content Placeholder 2"/>
          <p:cNvSpPr>
            <a:spLocks noGrp="1"/>
          </p:cNvSpPr>
          <p:nvPr>
            <p:ph type="body" idx="1"/>
          </p:nvPr>
        </p:nvSpPr>
        <p:spPr/>
        <p:txBody>
          <a:bodyPr/>
          <a:lstStyle/>
          <a:p>
            <a:r>
              <a:rPr lang="en-US" smtClean="0"/>
              <a:t>Stress</a:t>
            </a:r>
          </a:p>
          <a:p>
            <a:r>
              <a:rPr lang="en-US" smtClean="0"/>
              <a:t>Depression</a:t>
            </a:r>
          </a:p>
          <a:p>
            <a:pPr lvl="1"/>
            <a:endParaRPr lang="en-US" dirty="0"/>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6" name="Footer Placeholder 5"/>
          <p:cNvSpPr>
            <a:spLocks noGrp="1"/>
          </p:cNvSpPr>
          <p:nvPr>
            <p:ph type="ftr" sz="quarter" idx="3"/>
          </p:nvPr>
        </p:nvSpPr>
        <p:spPr/>
        <p:txBody>
          <a:bodyPr/>
          <a:lstStyle/>
          <a:p>
            <a:pPr algn="r"/>
            <a:r>
              <a:rPr lang="en-US" dirty="0" smtClean="0"/>
              <a:t>Health and Safety: Overview</a:t>
            </a:r>
            <a:endParaRPr lang="en-US" dirty="0"/>
          </a:p>
        </p:txBody>
      </p:sp>
    </p:spTree>
    <p:extLst>
      <p:ext uri="{BB962C8B-B14F-4D97-AF65-F5344CB8AC3E}">
        <p14:creationId xmlns:p14="http://schemas.microsoft.com/office/powerpoint/2010/main" val="25847321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Stress</a:t>
            </a:r>
            <a:endParaRPr lang="en-US" dirty="0"/>
          </a:p>
        </p:txBody>
      </p:sp>
      <p:sp>
        <p:nvSpPr>
          <p:cNvPr id="3" name="Content Placeholder 2"/>
          <p:cNvSpPr>
            <a:spLocks noGrp="1"/>
          </p:cNvSpPr>
          <p:nvPr>
            <p:ph idx="1"/>
          </p:nvPr>
        </p:nvSpPr>
        <p:spPr>
          <a:xfrm>
            <a:off x="457200" y="1600200"/>
            <a:ext cx="5867400" cy="4648200"/>
          </a:xfrm>
        </p:spPr>
        <p:txBody>
          <a:bodyPr>
            <a:normAutofit fontScale="85000" lnSpcReduction="10000"/>
          </a:bodyPr>
          <a:lstStyle/>
          <a:p>
            <a:r>
              <a:rPr lang="en-US" dirty="0" smtClean="0"/>
              <a:t>Recognize the signs</a:t>
            </a:r>
          </a:p>
          <a:p>
            <a:r>
              <a:rPr lang="en-US" dirty="0" smtClean="0"/>
              <a:t>Physical</a:t>
            </a:r>
          </a:p>
          <a:p>
            <a:pPr lvl="1"/>
            <a:r>
              <a:rPr lang="en-US" dirty="0" smtClean="0"/>
              <a:t>Nausea, dizziness, headaches</a:t>
            </a:r>
          </a:p>
          <a:p>
            <a:r>
              <a:rPr lang="en-US" dirty="0" smtClean="0"/>
              <a:t>Cognitive</a:t>
            </a:r>
          </a:p>
          <a:p>
            <a:pPr lvl="1"/>
            <a:r>
              <a:rPr lang="en-US" dirty="0" smtClean="0"/>
              <a:t>Disorientation, memory</a:t>
            </a:r>
          </a:p>
          <a:p>
            <a:r>
              <a:rPr lang="en-US" dirty="0" smtClean="0"/>
              <a:t>Emotional</a:t>
            </a:r>
          </a:p>
          <a:p>
            <a:pPr lvl="1"/>
            <a:r>
              <a:rPr lang="en-US" dirty="0" smtClean="0"/>
              <a:t>Anxiety, guilt, grief, irritability</a:t>
            </a:r>
          </a:p>
          <a:p>
            <a:r>
              <a:rPr lang="en-US" dirty="0" smtClean="0"/>
              <a:t>Behavioral</a:t>
            </a:r>
          </a:p>
          <a:p>
            <a:pPr lvl="1"/>
            <a:r>
              <a:rPr lang="en-US" dirty="0" smtClean="0"/>
              <a:t>Anger, withdrawal, depression, drug or alcohol abuse</a:t>
            </a:r>
          </a:p>
        </p:txBody>
      </p:sp>
      <p:sp>
        <p:nvSpPr>
          <p:cNvPr id="4" name="Date Placeholder 3"/>
          <p:cNvSpPr>
            <a:spLocks noGrp="1"/>
          </p:cNvSpPr>
          <p:nvPr>
            <p:ph type="dt" sz="half" idx="2"/>
          </p:nvPr>
        </p:nvSpPr>
        <p:spPr>
          <a:xfrm>
            <a:off x="457200" y="6356350"/>
            <a:ext cx="2133600" cy="365125"/>
          </a:xfrm>
          <a:prstGeom prst="rect">
            <a:avLst/>
          </a:prstGeom>
        </p:spPr>
        <p:txBody>
          <a:bodyPr/>
          <a:lstStyle/>
          <a:p>
            <a:r>
              <a:rPr lang="en-US" smtClean="0"/>
              <a:t>Just In Time Training</a:t>
            </a:r>
            <a:endParaRPr lang="en-US" dirty="0"/>
          </a:p>
        </p:txBody>
      </p:sp>
      <p:sp>
        <p:nvSpPr>
          <p:cNvPr id="11" name="Footer Placeholder 10"/>
          <p:cNvSpPr>
            <a:spLocks noGrp="1"/>
          </p:cNvSpPr>
          <p:nvPr>
            <p:ph type="ftr" sz="quarter" idx="3"/>
          </p:nvPr>
        </p:nvSpPr>
        <p:spPr>
          <a:xfrm>
            <a:off x="5791200" y="6340475"/>
            <a:ext cx="2895600" cy="365125"/>
          </a:xfrm>
          <a:prstGeom prst="rect">
            <a:avLst/>
          </a:prstGeom>
        </p:spPr>
        <p:txBody>
          <a:bodyPr/>
          <a:lstStyle/>
          <a:p>
            <a:pPr algn="r"/>
            <a:r>
              <a:rPr lang="en-US" smtClean="0"/>
              <a:t>Health and Safety: Overview</a:t>
            </a:r>
            <a:endParaRPr lang="en-US" dirty="0"/>
          </a:p>
        </p:txBody>
      </p:sp>
      <p:pic>
        <p:nvPicPr>
          <p:cNvPr id="2050" name="Picture 2" descr="H:\CFSPH\MSP Just-In-Time\Graphics\_RevisedFiles\HANDS_0380_100405_SignsOfStressTable_Web.png"/>
          <p:cNvPicPr>
            <a:picLocks noChangeAspect="1" noChangeArrowheads="1"/>
          </p:cNvPicPr>
          <p:nvPr/>
        </p:nvPicPr>
        <p:blipFill>
          <a:blip r:embed="rId3" cstate="print"/>
          <a:srcRect l="15126"/>
          <a:stretch>
            <a:fillRect/>
          </a:stretch>
        </p:blipFill>
        <p:spPr bwMode="auto">
          <a:xfrm>
            <a:off x="6248400" y="1981200"/>
            <a:ext cx="2565400" cy="3144087"/>
          </a:xfrm>
          <a:prstGeom prst="rect">
            <a:avLst/>
          </a:prstGeom>
          <a:noFill/>
        </p:spPr>
      </p:pic>
    </p:spTree>
    <p:extLst>
      <p:ext uri="{BB962C8B-B14F-4D97-AF65-F5344CB8AC3E}">
        <p14:creationId xmlns:p14="http://schemas.microsoft.com/office/powerpoint/2010/main" val="22049366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Dealing with Stress</a:t>
            </a:r>
            <a:endParaRPr lang="en-US" dirty="0"/>
          </a:p>
        </p:txBody>
      </p:sp>
      <p:sp>
        <p:nvSpPr>
          <p:cNvPr id="3" name="Content Placeholder 2"/>
          <p:cNvSpPr>
            <a:spLocks noGrp="1"/>
          </p:cNvSpPr>
          <p:nvPr>
            <p:ph idx="1"/>
          </p:nvPr>
        </p:nvSpPr>
        <p:spPr>
          <a:xfrm>
            <a:off x="457200" y="1600200"/>
            <a:ext cx="8229600" cy="4724400"/>
          </a:xfrm>
        </p:spPr>
        <p:txBody>
          <a:bodyPr>
            <a:normAutofit/>
          </a:bodyPr>
          <a:lstStyle/>
          <a:p>
            <a:r>
              <a:rPr lang="en-US" dirty="0" smtClean="0"/>
              <a:t>Ways to reduce stress</a:t>
            </a:r>
          </a:p>
          <a:p>
            <a:pPr lvl="1"/>
            <a:r>
              <a:rPr lang="en-US" dirty="0" smtClean="0"/>
              <a:t>Monitor self and others for signs</a:t>
            </a:r>
          </a:p>
          <a:p>
            <a:pPr lvl="1"/>
            <a:r>
              <a:rPr lang="en-US" dirty="0" smtClean="0"/>
              <a:t>Take frequent rest breaks</a:t>
            </a:r>
          </a:p>
          <a:p>
            <a:pPr lvl="1"/>
            <a:r>
              <a:rPr lang="en-US" dirty="0" smtClean="0"/>
              <a:t>Accept what cannot change</a:t>
            </a:r>
          </a:p>
          <a:p>
            <a:pPr lvl="1"/>
            <a:r>
              <a:rPr lang="en-US" dirty="0" smtClean="0"/>
              <a:t>Maintain schedule as possible</a:t>
            </a:r>
          </a:p>
          <a:p>
            <a:pPr lvl="1"/>
            <a:r>
              <a:rPr lang="en-US" dirty="0" smtClean="0"/>
              <a:t>Communicate with loved ones</a:t>
            </a:r>
          </a:p>
          <a:p>
            <a:pPr lvl="1"/>
            <a:r>
              <a:rPr lang="en-US" dirty="0" smtClean="0"/>
              <a:t>Take advantage of support programs</a:t>
            </a:r>
            <a:endParaRPr lang="en-US" dirty="0"/>
          </a:p>
        </p:txBody>
      </p:sp>
      <p:sp>
        <p:nvSpPr>
          <p:cNvPr id="5" name="Date Placeholder 4"/>
          <p:cNvSpPr>
            <a:spLocks noGrp="1"/>
          </p:cNvSpPr>
          <p:nvPr>
            <p:ph type="dt" sz="half" idx="2"/>
          </p:nvPr>
        </p:nvSpPr>
        <p:spPr>
          <a:xfrm>
            <a:off x="457200" y="6356350"/>
            <a:ext cx="2133600" cy="365125"/>
          </a:xfrm>
          <a:prstGeom prst="rect">
            <a:avLst/>
          </a:prstGeom>
        </p:spPr>
        <p:txBody>
          <a:bodyPr/>
          <a:lstStyle/>
          <a:p>
            <a:r>
              <a:rPr lang="en-US" smtClean="0"/>
              <a:t>Just In Time Training</a:t>
            </a:r>
            <a:endParaRPr lang="en-US" dirty="0"/>
          </a:p>
        </p:txBody>
      </p:sp>
      <p:sp>
        <p:nvSpPr>
          <p:cNvPr id="11" name="Footer Placeholder 10"/>
          <p:cNvSpPr>
            <a:spLocks noGrp="1"/>
          </p:cNvSpPr>
          <p:nvPr>
            <p:ph type="ftr" sz="quarter" idx="3"/>
          </p:nvPr>
        </p:nvSpPr>
        <p:spPr>
          <a:xfrm>
            <a:off x="5791200" y="6340475"/>
            <a:ext cx="2895600" cy="365125"/>
          </a:xfrm>
          <a:prstGeom prst="rect">
            <a:avLst/>
          </a:prstGeom>
        </p:spPr>
        <p:txBody>
          <a:bodyPr/>
          <a:lstStyle/>
          <a:p>
            <a:pPr algn="r"/>
            <a:r>
              <a:rPr lang="en-US" smtClean="0"/>
              <a:t>Health and Safety: Overview</a:t>
            </a:r>
            <a:endParaRPr lang="en-US" dirty="0"/>
          </a:p>
        </p:txBody>
      </p:sp>
    </p:spTree>
    <p:extLst>
      <p:ext uri="{BB962C8B-B14F-4D97-AF65-F5344CB8AC3E}">
        <p14:creationId xmlns:p14="http://schemas.microsoft.com/office/powerpoint/2010/main" val="31638405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Physical Hazards</a:t>
            </a:r>
            <a:endParaRPr lang="en-US" dirty="0"/>
          </a:p>
        </p:txBody>
      </p:sp>
      <p:sp>
        <p:nvSpPr>
          <p:cNvPr id="7" name="Text Placeholder 6"/>
          <p:cNvSpPr>
            <a:spLocks noGrp="1"/>
          </p:cNvSpPr>
          <p:nvPr>
            <p:ph type="body" idx="1"/>
          </p:nvPr>
        </p:nvSpPr>
        <p:spPr/>
        <p:txBody>
          <a:bodyPr/>
          <a:lstStyle/>
          <a:p>
            <a:r>
              <a:rPr lang="en-US" dirty="0" smtClean="0"/>
              <a:t>Animal Related Incidents</a:t>
            </a:r>
          </a:p>
          <a:p>
            <a:r>
              <a:rPr lang="en-US" dirty="0" smtClean="0"/>
              <a:t>Musculoskeletal Injuries</a:t>
            </a:r>
          </a:p>
          <a:p>
            <a:r>
              <a:rPr lang="en-US" dirty="0" smtClean="0"/>
              <a:t>Slips, Trips and Falls</a:t>
            </a:r>
          </a:p>
          <a:p>
            <a:r>
              <a:rPr lang="en-US" dirty="0" smtClean="0"/>
              <a:t>Fatigue</a:t>
            </a:r>
          </a:p>
        </p:txBody>
      </p:sp>
      <p:sp>
        <p:nvSpPr>
          <p:cNvPr id="4" name="Date Placeholder 3"/>
          <p:cNvSpPr>
            <a:spLocks noGrp="1"/>
          </p:cNvSpPr>
          <p:nvPr>
            <p:ph type="dt" sz="half" idx="2"/>
          </p:nvPr>
        </p:nvSpPr>
        <p:spPr>
          <a:xfrm>
            <a:off x="457200" y="6356350"/>
            <a:ext cx="2133600" cy="365125"/>
          </a:xfrm>
          <a:prstGeom prst="rect">
            <a:avLst/>
          </a:prstGeom>
        </p:spPr>
        <p:txBody>
          <a:bodyPr/>
          <a:lstStyle/>
          <a:p>
            <a:r>
              <a:rPr lang="en-US" smtClean="0"/>
              <a:t>Just In Time Training</a:t>
            </a:r>
            <a:endParaRPr lang="en-US" dirty="0"/>
          </a:p>
        </p:txBody>
      </p:sp>
      <p:sp>
        <p:nvSpPr>
          <p:cNvPr id="9" name="Footer Placeholder 8"/>
          <p:cNvSpPr>
            <a:spLocks noGrp="1"/>
          </p:cNvSpPr>
          <p:nvPr>
            <p:ph type="ftr" sz="quarter" idx="3"/>
          </p:nvPr>
        </p:nvSpPr>
        <p:spPr>
          <a:xfrm>
            <a:off x="5791200" y="6340475"/>
            <a:ext cx="2895600" cy="365125"/>
          </a:xfrm>
          <a:prstGeom prst="rect">
            <a:avLst/>
          </a:prstGeom>
        </p:spPr>
        <p:txBody>
          <a:bodyPr/>
          <a:lstStyle/>
          <a:p>
            <a:pPr algn="r"/>
            <a:r>
              <a:rPr lang="en-US" dirty="0" smtClean="0"/>
              <a:t>Health and Safety: Overview</a:t>
            </a:r>
            <a:endParaRPr lang="en-US" dirty="0"/>
          </a:p>
        </p:txBody>
      </p:sp>
    </p:spTree>
    <p:extLst>
      <p:ext uri="{BB962C8B-B14F-4D97-AF65-F5344CB8AC3E}">
        <p14:creationId xmlns:p14="http://schemas.microsoft.com/office/powerpoint/2010/main" val="17552052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Contingency Plans</a:t>
            </a:r>
            <a:endParaRPr lang="en-US" dirty="0"/>
          </a:p>
        </p:txBody>
      </p:sp>
      <p:sp>
        <p:nvSpPr>
          <p:cNvPr id="7" name="Text Placeholder 6"/>
          <p:cNvSpPr>
            <a:spLocks noGrp="1"/>
          </p:cNvSpPr>
          <p:nvPr>
            <p:ph type="body" idx="1"/>
          </p:nvPr>
        </p:nvSpPr>
        <p:spPr/>
        <p:txBody>
          <a:bodyPr/>
          <a:lstStyle/>
          <a:p>
            <a:r>
              <a:rPr lang="en-US" smtClean="0"/>
              <a:t>Evacuation</a:t>
            </a:r>
          </a:p>
          <a:p>
            <a:r>
              <a:rPr lang="en-US" smtClean="0"/>
              <a:t>Shelter-In-Place</a:t>
            </a:r>
          </a:p>
          <a:p>
            <a:r>
              <a:rPr lang="en-US" smtClean="0"/>
              <a:t>Fire/Explosion</a:t>
            </a:r>
          </a:p>
          <a:p>
            <a:r>
              <a:rPr lang="en-US" smtClean="0"/>
              <a:t>Hazardous Material Release</a:t>
            </a:r>
          </a:p>
          <a:p>
            <a:r>
              <a:rPr lang="en-US" smtClean="0"/>
              <a:t>Severe Weather</a:t>
            </a:r>
            <a:endParaRPr lang="en-US" dirty="0"/>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8" name="Footer Placeholder 7"/>
          <p:cNvSpPr>
            <a:spLocks noGrp="1"/>
          </p:cNvSpPr>
          <p:nvPr>
            <p:ph type="ftr" sz="quarter" idx="3"/>
          </p:nvPr>
        </p:nvSpPr>
        <p:spPr/>
        <p:txBody>
          <a:bodyPr/>
          <a:lstStyle/>
          <a:p>
            <a:pPr algn="r"/>
            <a:r>
              <a:rPr lang="en-US" dirty="0" smtClean="0"/>
              <a:t>Health and Safety: Overview</a:t>
            </a:r>
            <a:endParaRPr lang="en-US" dirty="0"/>
          </a:p>
        </p:txBody>
      </p:sp>
    </p:spTree>
    <p:extLst>
      <p:ext uri="{BB962C8B-B14F-4D97-AF65-F5344CB8AC3E}">
        <p14:creationId xmlns:p14="http://schemas.microsoft.com/office/powerpoint/2010/main" val="40520404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Contingency Plans</a:t>
            </a:r>
            <a:endParaRPr lang="en-US" dirty="0"/>
          </a:p>
        </p:txBody>
      </p:sp>
      <p:sp>
        <p:nvSpPr>
          <p:cNvPr id="3" name="Content Placeholder 2"/>
          <p:cNvSpPr>
            <a:spLocks noGrp="1"/>
          </p:cNvSpPr>
          <p:nvPr>
            <p:ph idx="1"/>
          </p:nvPr>
        </p:nvSpPr>
        <p:spPr/>
        <p:txBody>
          <a:bodyPr>
            <a:normAutofit/>
          </a:bodyPr>
          <a:lstStyle/>
          <a:p>
            <a:r>
              <a:rPr lang="en-US" dirty="0" smtClean="0"/>
              <a:t>Evacuation</a:t>
            </a:r>
          </a:p>
          <a:p>
            <a:pPr lvl="1"/>
            <a:r>
              <a:rPr lang="en-US" dirty="0" smtClean="0"/>
              <a:t>Pre-determined signal and site</a:t>
            </a:r>
          </a:p>
          <a:p>
            <a:pPr lvl="1"/>
            <a:r>
              <a:rPr lang="en-US" dirty="0" smtClean="0"/>
              <a:t>All are accounted for</a:t>
            </a:r>
          </a:p>
          <a:p>
            <a:r>
              <a:rPr lang="en-US" dirty="0" smtClean="0"/>
              <a:t>Shelter-In-Place</a:t>
            </a:r>
          </a:p>
          <a:p>
            <a:pPr lvl="1"/>
            <a:r>
              <a:rPr lang="en-US" dirty="0" smtClean="0"/>
              <a:t>Pre-determined locations</a:t>
            </a:r>
          </a:p>
          <a:p>
            <a:pPr lvl="1"/>
            <a:r>
              <a:rPr lang="en-US" dirty="0" smtClean="0"/>
              <a:t>Remain until “all clear” is given</a:t>
            </a:r>
          </a:p>
        </p:txBody>
      </p:sp>
      <p:sp>
        <p:nvSpPr>
          <p:cNvPr id="4" name="Date Placeholder 3"/>
          <p:cNvSpPr>
            <a:spLocks noGrp="1"/>
          </p:cNvSpPr>
          <p:nvPr>
            <p:ph type="dt" sz="half" idx="2"/>
          </p:nvPr>
        </p:nvSpPr>
        <p:spPr>
          <a:xfrm>
            <a:off x="457200" y="6356350"/>
            <a:ext cx="2133600" cy="365125"/>
          </a:xfrm>
          <a:prstGeom prst="rect">
            <a:avLst/>
          </a:prstGeom>
        </p:spPr>
        <p:txBody>
          <a:bodyPr/>
          <a:lstStyle/>
          <a:p>
            <a:r>
              <a:rPr lang="en-US" smtClean="0"/>
              <a:t>Just In Time Training</a:t>
            </a:r>
            <a:endParaRPr lang="en-US" dirty="0"/>
          </a:p>
        </p:txBody>
      </p:sp>
      <p:sp>
        <p:nvSpPr>
          <p:cNvPr id="6" name="Footer Placeholder 5"/>
          <p:cNvSpPr>
            <a:spLocks noGrp="1"/>
          </p:cNvSpPr>
          <p:nvPr>
            <p:ph type="ftr" sz="quarter" idx="3"/>
          </p:nvPr>
        </p:nvSpPr>
        <p:spPr>
          <a:xfrm>
            <a:off x="5791200" y="6340475"/>
            <a:ext cx="2895600" cy="365125"/>
          </a:xfrm>
          <a:prstGeom prst="rect">
            <a:avLst/>
          </a:prstGeom>
        </p:spPr>
        <p:txBody>
          <a:bodyPr/>
          <a:lstStyle/>
          <a:p>
            <a:pPr algn="r"/>
            <a:r>
              <a:rPr lang="en-US" smtClean="0"/>
              <a:t>Health and Safety: Overview</a:t>
            </a:r>
            <a:endParaRPr lang="en-US" dirty="0"/>
          </a:p>
        </p:txBody>
      </p:sp>
    </p:spTree>
    <p:extLst>
      <p:ext uri="{BB962C8B-B14F-4D97-AF65-F5344CB8AC3E}">
        <p14:creationId xmlns:p14="http://schemas.microsoft.com/office/powerpoint/2010/main" val="29584237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Fire/Explosion Response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Attempt to extinguish if deemed safe</a:t>
            </a:r>
          </a:p>
          <a:p>
            <a:pPr lvl="1"/>
            <a:r>
              <a:rPr lang="en-US" dirty="0" smtClean="0"/>
              <a:t>Extinguisher kept in every vehicle</a:t>
            </a:r>
          </a:p>
          <a:p>
            <a:r>
              <a:rPr lang="en-US" dirty="0" smtClean="0"/>
              <a:t>If fire is out of control</a:t>
            </a:r>
          </a:p>
          <a:p>
            <a:pPr lvl="1"/>
            <a:r>
              <a:rPr lang="en-US" dirty="0" smtClean="0"/>
              <a:t>Sound warning alarm</a:t>
            </a:r>
          </a:p>
          <a:p>
            <a:pPr lvl="1"/>
            <a:r>
              <a:rPr lang="en-US" dirty="0" smtClean="0"/>
              <a:t>Evacuate to safe distance</a:t>
            </a:r>
          </a:p>
          <a:p>
            <a:pPr lvl="1"/>
            <a:r>
              <a:rPr lang="en-US" dirty="0" smtClean="0"/>
              <a:t>Account for team members</a:t>
            </a:r>
          </a:p>
          <a:p>
            <a:pPr lvl="1"/>
            <a:r>
              <a:rPr lang="en-US" dirty="0" smtClean="0"/>
              <a:t>Notify Command Staff</a:t>
            </a:r>
            <a:br>
              <a:rPr lang="en-US" dirty="0" smtClean="0"/>
            </a:br>
            <a:r>
              <a:rPr lang="en-US" dirty="0" smtClean="0"/>
              <a:t>and fire department</a:t>
            </a:r>
          </a:p>
          <a:p>
            <a:pPr lvl="1"/>
            <a:r>
              <a:rPr lang="en-US" dirty="0" smtClean="0"/>
              <a:t>Remove vehicles and</a:t>
            </a:r>
            <a:br>
              <a:rPr lang="en-US" dirty="0" smtClean="0"/>
            </a:br>
            <a:r>
              <a:rPr lang="en-US" dirty="0" smtClean="0"/>
              <a:t> equipment if possible </a:t>
            </a:r>
          </a:p>
        </p:txBody>
      </p:sp>
      <p:sp>
        <p:nvSpPr>
          <p:cNvPr id="5" name="Date Placeholder 4"/>
          <p:cNvSpPr>
            <a:spLocks noGrp="1"/>
          </p:cNvSpPr>
          <p:nvPr>
            <p:ph type="dt" sz="half" idx="2"/>
          </p:nvPr>
        </p:nvSpPr>
        <p:spPr>
          <a:xfrm>
            <a:off x="457200" y="6356350"/>
            <a:ext cx="2133600" cy="365125"/>
          </a:xfrm>
          <a:prstGeom prst="rect">
            <a:avLst/>
          </a:prstGeom>
        </p:spPr>
        <p:txBody>
          <a:bodyPr/>
          <a:lstStyle/>
          <a:p>
            <a:r>
              <a:rPr lang="en-US" smtClean="0"/>
              <a:t>Just In Time Training</a:t>
            </a:r>
            <a:endParaRPr lang="en-US" dirty="0"/>
          </a:p>
        </p:txBody>
      </p:sp>
      <p:sp>
        <p:nvSpPr>
          <p:cNvPr id="7" name="Footer Placeholder 6"/>
          <p:cNvSpPr>
            <a:spLocks noGrp="1"/>
          </p:cNvSpPr>
          <p:nvPr>
            <p:ph type="ftr" sz="quarter" idx="3"/>
          </p:nvPr>
        </p:nvSpPr>
        <p:spPr>
          <a:xfrm>
            <a:off x="5791200" y="6340475"/>
            <a:ext cx="2895600" cy="365125"/>
          </a:xfrm>
          <a:prstGeom prst="rect">
            <a:avLst/>
          </a:prstGeom>
        </p:spPr>
        <p:txBody>
          <a:bodyPr/>
          <a:lstStyle/>
          <a:p>
            <a:pPr algn="r"/>
            <a:r>
              <a:rPr lang="en-US" smtClean="0"/>
              <a:t>Health and Safety: Overview</a:t>
            </a:r>
            <a:endParaRPr lang="en-US" dirty="0"/>
          </a:p>
        </p:txBody>
      </p:sp>
      <p:pic>
        <p:nvPicPr>
          <p:cNvPr id="8" name="Picture 7" descr="Fire_California EPA_gov.jpg"/>
          <p:cNvPicPr>
            <a:picLocks noChangeAspect="1"/>
          </p:cNvPicPr>
          <p:nvPr/>
        </p:nvPicPr>
        <p:blipFill>
          <a:blip r:embed="rId3" cstate="print"/>
          <a:stretch>
            <a:fillRect/>
          </a:stretch>
        </p:blipFill>
        <p:spPr>
          <a:xfrm>
            <a:off x="6104021" y="2743200"/>
            <a:ext cx="2506578" cy="3048000"/>
          </a:xfrm>
          <a:prstGeom prst="rect">
            <a:avLst/>
          </a:prstGeom>
          <a:ln w="28575">
            <a:solidFill>
              <a:srgbClr val="F26336"/>
            </a:solidFill>
          </a:ln>
        </p:spPr>
      </p:pic>
    </p:spTree>
    <p:extLst>
      <p:ext uri="{BB962C8B-B14F-4D97-AF65-F5344CB8AC3E}">
        <p14:creationId xmlns:p14="http://schemas.microsoft.com/office/powerpoint/2010/main" val="4922356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Severe Weather </a:t>
            </a:r>
            <a:endParaRPr lang="en-US" dirty="0"/>
          </a:p>
        </p:txBody>
      </p:sp>
      <p:sp>
        <p:nvSpPr>
          <p:cNvPr id="3" name="Content Placeholder 2"/>
          <p:cNvSpPr>
            <a:spLocks noGrp="1"/>
          </p:cNvSpPr>
          <p:nvPr>
            <p:ph idx="1"/>
          </p:nvPr>
        </p:nvSpPr>
        <p:spPr/>
        <p:txBody>
          <a:bodyPr/>
          <a:lstStyle/>
          <a:p>
            <a:r>
              <a:rPr lang="en-US" dirty="0" smtClean="0"/>
              <a:t>Considerations for halting work:</a:t>
            </a:r>
          </a:p>
          <a:p>
            <a:pPr lvl="1"/>
            <a:r>
              <a:rPr lang="en-US" dirty="0" smtClean="0"/>
              <a:t>Heavy precipitation</a:t>
            </a:r>
          </a:p>
          <a:p>
            <a:pPr lvl="1"/>
            <a:r>
              <a:rPr lang="en-US" dirty="0" smtClean="0"/>
              <a:t>Extreme heat or cold</a:t>
            </a:r>
          </a:p>
          <a:p>
            <a:pPr lvl="1"/>
            <a:r>
              <a:rPr lang="en-US" dirty="0" smtClean="0"/>
              <a:t>Limited visibility</a:t>
            </a:r>
          </a:p>
          <a:p>
            <a:pPr lvl="1"/>
            <a:r>
              <a:rPr lang="en-US" dirty="0" smtClean="0"/>
              <a:t>Treacherous conditions </a:t>
            </a:r>
            <a:br>
              <a:rPr lang="en-US" dirty="0" smtClean="0"/>
            </a:br>
            <a:r>
              <a:rPr lang="en-US" dirty="0" smtClean="0"/>
              <a:t>(tornadoes)</a:t>
            </a:r>
          </a:p>
          <a:p>
            <a:pPr lvl="1"/>
            <a:r>
              <a:rPr lang="en-US" dirty="0" smtClean="0"/>
              <a:t>Lightning</a:t>
            </a:r>
          </a:p>
          <a:p>
            <a:pPr lvl="1"/>
            <a:r>
              <a:rPr lang="en-US" dirty="0" smtClean="0"/>
              <a:t>Flood potential</a:t>
            </a:r>
          </a:p>
        </p:txBody>
      </p:sp>
      <p:sp>
        <p:nvSpPr>
          <p:cNvPr id="5" name="Date Placeholder 4"/>
          <p:cNvSpPr>
            <a:spLocks noGrp="1"/>
          </p:cNvSpPr>
          <p:nvPr>
            <p:ph type="dt" sz="half" idx="2"/>
          </p:nvPr>
        </p:nvSpPr>
        <p:spPr>
          <a:xfrm>
            <a:off x="457200" y="6356350"/>
            <a:ext cx="2133600" cy="365125"/>
          </a:xfrm>
          <a:prstGeom prst="rect">
            <a:avLst/>
          </a:prstGeom>
        </p:spPr>
        <p:txBody>
          <a:bodyPr/>
          <a:lstStyle/>
          <a:p>
            <a:r>
              <a:rPr lang="en-US" smtClean="0"/>
              <a:t>Just In Time Training</a:t>
            </a:r>
            <a:endParaRPr lang="en-US" dirty="0"/>
          </a:p>
        </p:txBody>
      </p:sp>
      <p:sp>
        <p:nvSpPr>
          <p:cNvPr id="7" name="Footer Placeholder 6"/>
          <p:cNvSpPr>
            <a:spLocks noGrp="1"/>
          </p:cNvSpPr>
          <p:nvPr>
            <p:ph type="ftr" sz="quarter" idx="3"/>
          </p:nvPr>
        </p:nvSpPr>
        <p:spPr>
          <a:xfrm>
            <a:off x="5791200" y="6340475"/>
            <a:ext cx="2895600" cy="365125"/>
          </a:xfrm>
          <a:prstGeom prst="rect">
            <a:avLst/>
          </a:prstGeom>
        </p:spPr>
        <p:txBody>
          <a:bodyPr/>
          <a:lstStyle/>
          <a:p>
            <a:pPr algn="r"/>
            <a:r>
              <a:rPr lang="en-US" dirty="0" smtClean="0"/>
              <a:t>Health and Safety: Overview</a:t>
            </a:r>
            <a:endParaRPr lang="en-US" dirty="0"/>
          </a:p>
        </p:txBody>
      </p:sp>
      <p:pic>
        <p:nvPicPr>
          <p:cNvPr id="8" name="Picture 7" descr="Tornado_NOAA NWS_DBurgess_nssl0066.jpg"/>
          <p:cNvPicPr>
            <a:picLocks noChangeAspect="1"/>
          </p:cNvPicPr>
          <p:nvPr/>
        </p:nvPicPr>
        <p:blipFill>
          <a:blip r:embed="rId3" cstate="print"/>
          <a:stretch>
            <a:fillRect/>
          </a:stretch>
        </p:blipFill>
        <p:spPr>
          <a:xfrm>
            <a:off x="5676900" y="2946400"/>
            <a:ext cx="3009900" cy="2006600"/>
          </a:xfrm>
          <a:prstGeom prst="rect">
            <a:avLst/>
          </a:prstGeom>
          <a:ln w="28575">
            <a:solidFill>
              <a:srgbClr val="F26336"/>
            </a:solidFill>
          </a:ln>
        </p:spPr>
      </p:pic>
    </p:spTree>
    <p:extLst>
      <p:ext uri="{BB962C8B-B14F-4D97-AF65-F5344CB8AC3E}">
        <p14:creationId xmlns:p14="http://schemas.microsoft.com/office/powerpoint/2010/main" val="5448863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Roles and Responsibility</a:t>
            </a:r>
            <a:endParaRPr lang="en-US" dirty="0"/>
          </a:p>
        </p:txBody>
      </p:sp>
      <p:sp>
        <p:nvSpPr>
          <p:cNvPr id="10" name="Text Placeholder 9"/>
          <p:cNvSpPr>
            <a:spLocks noGrp="1"/>
          </p:cNvSpPr>
          <p:nvPr>
            <p:ph type="body" idx="1"/>
          </p:nvPr>
        </p:nvSpPr>
        <p:spPr/>
        <p:txBody>
          <a:bodyPr/>
          <a:lstStyle/>
          <a:p>
            <a:endParaRPr lang="en-US"/>
          </a:p>
        </p:txBody>
      </p:sp>
      <p:sp>
        <p:nvSpPr>
          <p:cNvPr id="4" name="Date Placeholder 3"/>
          <p:cNvSpPr>
            <a:spLocks noGrp="1"/>
          </p:cNvSpPr>
          <p:nvPr>
            <p:ph type="dt" sz="half" idx="2"/>
          </p:nvPr>
        </p:nvSpPr>
        <p:spPr/>
        <p:txBody>
          <a:bodyPr/>
          <a:lstStyle/>
          <a:p>
            <a:r>
              <a:rPr lang="en-US" smtClean="0"/>
              <a:t>Just In Time Training</a:t>
            </a:r>
            <a:endParaRPr lang="en-US"/>
          </a:p>
        </p:txBody>
      </p:sp>
      <p:sp>
        <p:nvSpPr>
          <p:cNvPr id="5" name="Footer Placeholder 4"/>
          <p:cNvSpPr>
            <a:spLocks noGrp="1"/>
          </p:cNvSpPr>
          <p:nvPr>
            <p:ph type="ftr" sz="quarter" idx="3"/>
          </p:nvPr>
        </p:nvSpPr>
        <p:spPr/>
        <p:txBody>
          <a:bodyPr/>
          <a:lstStyle/>
          <a:p>
            <a:pPr algn="r"/>
            <a:r>
              <a:rPr lang="en-US" dirty="0" smtClean="0"/>
              <a:t>Health and Safety: Overview</a:t>
            </a:r>
            <a:endParaRPr lang="en-US" dirty="0"/>
          </a:p>
        </p:txBody>
      </p:sp>
    </p:spTree>
    <p:extLst>
      <p:ext uri="{BB962C8B-B14F-4D97-AF65-F5344CB8AC3E}">
        <p14:creationId xmlns:p14="http://schemas.microsoft.com/office/powerpoint/2010/main" val="16662914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ICS: Health and Safety</a:t>
            </a:r>
            <a:endParaRPr lang="en-US" dirty="0"/>
          </a:p>
        </p:txBody>
      </p:sp>
      <p:sp>
        <p:nvSpPr>
          <p:cNvPr id="3" name="Content Placeholder 2"/>
          <p:cNvSpPr>
            <a:spLocks noGrp="1"/>
          </p:cNvSpPr>
          <p:nvPr>
            <p:ph idx="1"/>
          </p:nvPr>
        </p:nvSpPr>
        <p:spPr/>
        <p:txBody>
          <a:bodyPr>
            <a:noAutofit/>
          </a:bodyPr>
          <a:lstStyle/>
          <a:p>
            <a:r>
              <a:rPr lang="en-US" dirty="0" smtClean="0"/>
              <a:t>Safety Officer</a:t>
            </a:r>
          </a:p>
          <a:p>
            <a:pPr lvl="1"/>
            <a:r>
              <a:rPr lang="en-US" dirty="0" smtClean="0"/>
              <a:t>Assure safe working environment</a:t>
            </a:r>
          </a:p>
          <a:p>
            <a:pPr lvl="1"/>
            <a:r>
              <a:rPr lang="en-US" dirty="0" smtClean="0"/>
              <a:t>Identifies hazards and sets procedures</a:t>
            </a:r>
          </a:p>
          <a:p>
            <a:pPr lvl="1"/>
            <a:r>
              <a:rPr lang="en-US" dirty="0" smtClean="0"/>
              <a:t>Provides training</a:t>
            </a:r>
          </a:p>
          <a:p>
            <a:pPr lvl="1"/>
            <a:r>
              <a:rPr lang="en-US" dirty="0" smtClean="0"/>
              <a:t>Develops Health and Safety Plan</a:t>
            </a:r>
          </a:p>
          <a:p>
            <a:pPr lvl="1"/>
            <a:r>
              <a:rPr lang="en-US" dirty="0" smtClean="0"/>
              <a:t>Authority to issue stop work order</a:t>
            </a:r>
          </a:p>
          <a:p>
            <a:r>
              <a:rPr lang="en-US" dirty="0" smtClean="0"/>
              <a:t>Other Sections also have a role</a:t>
            </a:r>
          </a:p>
          <a:p>
            <a:r>
              <a:rPr lang="en-US" dirty="0" smtClean="0"/>
              <a:t>Everyone’s responsibility</a:t>
            </a:r>
          </a:p>
        </p:txBody>
      </p:sp>
      <p:sp>
        <p:nvSpPr>
          <p:cNvPr id="4" name="Date Placeholder 3"/>
          <p:cNvSpPr>
            <a:spLocks noGrp="1"/>
          </p:cNvSpPr>
          <p:nvPr>
            <p:ph type="dt" sz="half" idx="2"/>
          </p:nvPr>
        </p:nvSpPr>
        <p:spPr>
          <a:xfrm>
            <a:off x="457200" y="6356350"/>
            <a:ext cx="2133600" cy="365125"/>
          </a:xfrm>
          <a:prstGeom prst="rect">
            <a:avLst/>
          </a:prstGeom>
        </p:spPr>
        <p:txBody>
          <a:bodyPr/>
          <a:lstStyle/>
          <a:p>
            <a:r>
              <a:rPr lang="en-US" smtClean="0"/>
              <a:t>Just In Time Training</a:t>
            </a:r>
            <a:endParaRPr lang="en-US" dirty="0"/>
          </a:p>
        </p:txBody>
      </p:sp>
      <p:sp>
        <p:nvSpPr>
          <p:cNvPr id="6" name="Footer Placeholder 5"/>
          <p:cNvSpPr>
            <a:spLocks noGrp="1"/>
          </p:cNvSpPr>
          <p:nvPr>
            <p:ph type="ftr" sz="quarter" idx="3"/>
          </p:nvPr>
        </p:nvSpPr>
        <p:spPr>
          <a:xfrm>
            <a:off x="5791200" y="6340475"/>
            <a:ext cx="2895600" cy="365125"/>
          </a:xfrm>
          <a:prstGeom prst="rect">
            <a:avLst/>
          </a:prstGeom>
        </p:spPr>
        <p:txBody>
          <a:bodyPr/>
          <a:lstStyle/>
          <a:p>
            <a:pPr algn="r"/>
            <a:r>
              <a:rPr lang="en-US" smtClean="0"/>
              <a:t>Health and Safety: Overview</a:t>
            </a:r>
            <a:endParaRPr lang="en-US" dirty="0"/>
          </a:p>
        </p:txBody>
      </p:sp>
    </p:spTree>
    <p:extLst>
      <p:ext uri="{BB962C8B-B14F-4D97-AF65-F5344CB8AC3E}">
        <p14:creationId xmlns:p14="http://schemas.microsoft.com/office/powerpoint/2010/main" val="1537725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Responder Responsibility</a:t>
            </a:r>
            <a:endParaRPr lang="en-US" dirty="0"/>
          </a:p>
        </p:txBody>
      </p:sp>
      <p:sp>
        <p:nvSpPr>
          <p:cNvPr id="3" name="Content Placeholder 2"/>
          <p:cNvSpPr>
            <a:spLocks noGrp="1"/>
          </p:cNvSpPr>
          <p:nvPr>
            <p:ph idx="1"/>
          </p:nvPr>
        </p:nvSpPr>
        <p:spPr/>
        <p:txBody>
          <a:bodyPr>
            <a:noAutofit/>
          </a:bodyPr>
          <a:lstStyle/>
          <a:p>
            <a:r>
              <a:rPr lang="en-US" dirty="0" smtClean="0"/>
              <a:t>Follow health and safety procedures</a:t>
            </a:r>
          </a:p>
          <a:p>
            <a:r>
              <a:rPr lang="en-US" dirty="0" smtClean="0"/>
              <a:t>Report all injuries, accidents</a:t>
            </a:r>
          </a:p>
          <a:p>
            <a:r>
              <a:rPr lang="en-US" dirty="0" smtClean="0"/>
              <a:t>Report unsafe conditions or </a:t>
            </a:r>
            <a:br>
              <a:rPr lang="en-US" dirty="0" smtClean="0"/>
            </a:br>
            <a:r>
              <a:rPr lang="en-US" dirty="0" smtClean="0"/>
              <a:t>safety concerns</a:t>
            </a:r>
          </a:p>
          <a:p>
            <a:r>
              <a:rPr lang="en-US" dirty="0" smtClean="0"/>
              <a:t>Adhere to the chain of command</a:t>
            </a:r>
          </a:p>
          <a:p>
            <a:r>
              <a:rPr lang="en-US" dirty="0" smtClean="0"/>
              <a:t>Be aware of surroundings</a:t>
            </a:r>
          </a:p>
          <a:p>
            <a:r>
              <a:rPr lang="en-US" dirty="0" smtClean="0"/>
              <a:t>Wear all PPE correctly</a:t>
            </a:r>
          </a:p>
        </p:txBody>
      </p:sp>
      <p:sp>
        <p:nvSpPr>
          <p:cNvPr id="4" name="Date Placeholder 3"/>
          <p:cNvSpPr>
            <a:spLocks noGrp="1"/>
          </p:cNvSpPr>
          <p:nvPr>
            <p:ph type="dt" sz="half" idx="2"/>
          </p:nvPr>
        </p:nvSpPr>
        <p:spPr>
          <a:xfrm>
            <a:off x="457200" y="6356350"/>
            <a:ext cx="2133600" cy="365125"/>
          </a:xfrm>
          <a:prstGeom prst="rect">
            <a:avLst/>
          </a:prstGeom>
        </p:spPr>
        <p:txBody>
          <a:bodyPr/>
          <a:lstStyle/>
          <a:p>
            <a:r>
              <a:rPr lang="en-US" smtClean="0"/>
              <a:t>Just In Time Training</a:t>
            </a:r>
            <a:endParaRPr lang="en-US" dirty="0"/>
          </a:p>
        </p:txBody>
      </p:sp>
      <p:sp>
        <p:nvSpPr>
          <p:cNvPr id="10" name="Footer Placeholder 9"/>
          <p:cNvSpPr>
            <a:spLocks noGrp="1"/>
          </p:cNvSpPr>
          <p:nvPr>
            <p:ph type="ftr" sz="quarter" idx="3"/>
          </p:nvPr>
        </p:nvSpPr>
        <p:spPr>
          <a:xfrm>
            <a:off x="5791200" y="6340475"/>
            <a:ext cx="2895600" cy="365125"/>
          </a:xfrm>
          <a:prstGeom prst="rect">
            <a:avLst/>
          </a:prstGeom>
        </p:spPr>
        <p:txBody>
          <a:bodyPr/>
          <a:lstStyle/>
          <a:p>
            <a:pPr algn="r"/>
            <a:r>
              <a:rPr lang="en-US" smtClean="0"/>
              <a:t>Health and Safety: Overview</a:t>
            </a:r>
            <a:endParaRPr lang="en-US" dirty="0"/>
          </a:p>
        </p:txBody>
      </p:sp>
    </p:spTree>
    <p:extLst>
      <p:ext uri="{BB962C8B-B14F-4D97-AF65-F5344CB8AC3E}">
        <p14:creationId xmlns:p14="http://schemas.microsoft.com/office/powerpoint/2010/main" val="19763893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p:txBody>
          <a:bodyPr/>
          <a:lstStyle/>
          <a:p>
            <a:r>
              <a:rPr lang="en-US" dirty="0" smtClean="0"/>
              <a:t>USDA Foreign Animal Disease Preparedness (FAD PReP) Guidelines: Health and Safety</a:t>
            </a:r>
          </a:p>
          <a:p>
            <a:pPr lvl="1">
              <a:buNone/>
            </a:pPr>
            <a:r>
              <a:rPr lang="en-US" sz="1800" dirty="0" smtClean="0">
                <a:hlinkClick r:id="rId3"/>
              </a:rPr>
              <a:t>http://www.aphis.usda.gov/animal_health/emrs/nahems.shtml</a:t>
            </a:r>
            <a:endParaRPr lang="en-US" sz="1800" dirty="0" smtClean="0"/>
          </a:p>
        </p:txBody>
      </p:sp>
      <p:sp>
        <p:nvSpPr>
          <p:cNvPr id="4" name="Date Placeholder 3"/>
          <p:cNvSpPr>
            <a:spLocks noGrp="1"/>
          </p:cNvSpPr>
          <p:nvPr>
            <p:ph type="dt" sz="half" idx="2"/>
          </p:nvPr>
        </p:nvSpPr>
        <p:spPr>
          <a:xfrm>
            <a:off x="457200" y="6356350"/>
            <a:ext cx="2133600" cy="365125"/>
          </a:xfrm>
          <a:prstGeom prst="rect">
            <a:avLst/>
          </a:prstGeom>
        </p:spPr>
        <p:txBody>
          <a:bodyPr/>
          <a:lstStyle/>
          <a:p>
            <a:r>
              <a:rPr lang="en-US" smtClean="0"/>
              <a:t>Just In Time Training</a:t>
            </a:r>
            <a:endParaRPr lang="en-US" dirty="0"/>
          </a:p>
        </p:txBody>
      </p:sp>
      <p:sp>
        <p:nvSpPr>
          <p:cNvPr id="6" name="Footer Placeholder 5"/>
          <p:cNvSpPr>
            <a:spLocks noGrp="1"/>
          </p:cNvSpPr>
          <p:nvPr>
            <p:ph type="ftr" sz="quarter" idx="3"/>
          </p:nvPr>
        </p:nvSpPr>
        <p:spPr>
          <a:xfrm>
            <a:off x="5791200" y="6340475"/>
            <a:ext cx="2895600" cy="365125"/>
          </a:xfrm>
          <a:prstGeom prst="rect">
            <a:avLst/>
          </a:prstGeom>
        </p:spPr>
        <p:txBody>
          <a:bodyPr/>
          <a:lstStyle/>
          <a:p>
            <a:pPr algn="r"/>
            <a:r>
              <a:rPr lang="en-US" dirty="0" smtClean="0"/>
              <a:t>Health and Safety: Overview</a:t>
            </a:r>
            <a:endParaRPr lang="en-US" dirty="0"/>
          </a:p>
        </p:txBody>
      </p:sp>
    </p:spTree>
    <p:extLst>
      <p:ext uri="{BB962C8B-B14F-4D97-AF65-F5344CB8AC3E}">
        <p14:creationId xmlns:p14="http://schemas.microsoft.com/office/powerpoint/2010/main" val="16663687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3714" name="Rectangle 2"/>
          <p:cNvSpPr>
            <a:spLocks noGrp="1" noChangeArrowheads="1"/>
          </p:cNvSpPr>
          <p:nvPr>
            <p:ph type="ctrTitle"/>
          </p:nvPr>
        </p:nvSpPr>
        <p:spPr>
          <a:xfrm>
            <a:off x="1143000" y="457200"/>
            <a:ext cx="7772400" cy="1470025"/>
          </a:xfrm>
        </p:spPr>
        <p:txBody>
          <a:bodyPr/>
          <a:lstStyle/>
          <a:p>
            <a:r>
              <a:rPr lang="en-US" dirty="0" smtClean="0"/>
              <a:t>Acknowledgments</a:t>
            </a:r>
            <a:endParaRPr lang="en-US" dirty="0"/>
          </a:p>
        </p:txBody>
      </p:sp>
      <p:sp>
        <p:nvSpPr>
          <p:cNvPr id="883715" name="Rectangle 3"/>
          <p:cNvSpPr>
            <a:spLocks noGrp="1" noChangeArrowheads="1"/>
          </p:cNvSpPr>
          <p:nvPr>
            <p:ph type="subTitle" idx="1"/>
          </p:nvPr>
        </p:nvSpPr>
        <p:spPr>
          <a:xfrm>
            <a:off x="1066800" y="2133600"/>
            <a:ext cx="7239000" cy="2286000"/>
          </a:xfrm>
        </p:spPr>
        <p:txBody>
          <a:bodyPr>
            <a:normAutofit fontScale="70000" lnSpcReduction="20000"/>
          </a:bodyPr>
          <a:lstStyle/>
          <a:p>
            <a:pPr>
              <a:lnSpc>
                <a:spcPct val="170000"/>
              </a:lnSpc>
            </a:pPr>
            <a:r>
              <a:rPr lang="en-US" dirty="0" smtClean="0"/>
              <a:t>Development of this presentation was by the Center for Food Security and Public Health at Iowa State University through funding from the Multi-State Partnership for Security in Agriculture</a:t>
            </a:r>
          </a:p>
          <a:p>
            <a:pPr>
              <a:lnSpc>
                <a:spcPct val="170000"/>
              </a:lnSpc>
            </a:pPr>
            <a:endParaRPr lang="en-US" dirty="0" smtClean="0"/>
          </a:p>
          <a:p>
            <a:pPr>
              <a:lnSpc>
                <a:spcPct val="170000"/>
              </a:lnSpc>
            </a:pPr>
            <a:endParaRPr lang="en-US" dirty="0"/>
          </a:p>
        </p:txBody>
      </p:sp>
      <p:sp>
        <p:nvSpPr>
          <p:cNvPr id="12" name="Rectangle 3"/>
          <p:cNvSpPr txBox="1">
            <a:spLocks noChangeArrowheads="1"/>
          </p:cNvSpPr>
          <p:nvPr/>
        </p:nvSpPr>
        <p:spPr>
          <a:xfrm>
            <a:off x="1219200" y="4343400"/>
            <a:ext cx="7239000" cy="838200"/>
          </a:xfrm>
          <a:prstGeom prst="rect">
            <a:avLst/>
          </a:prstGeom>
        </p:spPr>
        <p:txBody>
          <a:bodyPr vert="horz" lIns="91440" tIns="45720" rIns="91440" bIns="45720" rtlCol="0">
            <a:normAutofit fontScale="25000" lnSpcReduction="20000"/>
          </a:bodyPr>
          <a:lstStyle/>
          <a:p>
            <a:pPr marL="0" marR="0" lvl="0" indent="0" algn="ctr" defTabSz="914400" rtl="0" eaLnBrk="1" fontAlgn="auto" latinLnBrk="0" hangingPunct="1">
              <a:lnSpc>
                <a:spcPct val="170000"/>
              </a:lnSpc>
              <a:spcBef>
                <a:spcPct val="20000"/>
              </a:spcBef>
              <a:spcAft>
                <a:spcPts val="0"/>
              </a:spcAft>
              <a:buClr>
                <a:srgbClr val="F47D5A"/>
              </a:buClr>
              <a:buSzPct val="100000"/>
              <a:buFont typeface="Verdana" pitchFamily="34" charset="0"/>
              <a:buNone/>
              <a:tabLst/>
              <a:defRPr/>
            </a:pPr>
            <a:endParaRPr kumimoji="0" lang="en-US" sz="3200" b="0" i="0" u="none" strike="noStrike" kern="1200" cap="none" spc="0" normalizeH="0" baseline="0" noProof="0" dirty="0" smtClean="0">
              <a:ln>
                <a:noFill/>
              </a:ln>
              <a:solidFill>
                <a:schemeClr val="tx1">
                  <a:lumMod val="85000"/>
                  <a:lumOff val="15000"/>
                </a:schemeClr>
              </a:solidFill>
              <a:effectLst/>
              <a:uLnTx/>
              <a:uFillTx/>
              <a:latin typeface="Verdana" pitchFamily="34" charset="0"/>
              <a:ea typeface="+mn-ea"/>
              <a:cs typeface="+mn-cs"/>
            </a:endParaRPr>
          </a:p>
          <a:p>
            <a:pPr marL="0" marR="0" lvl="0" indent="0" algn="l" defTabSz="914400" rtl="0" eaLnBrk="1" fontAlgn="auto" latinLnBrk="0" hangingPunct="1">
              <a:lnSpc>
                <a:spcPct val="170000"/>
              </a:lnSpc>
              <a:spcAft>
                <a:spcPts val="0"/>
              </a:spcAft>
              <a:buClr>
                <a:srgbClr val="F47D5A"/>
              </a:buClr>
              <a:buSzPct val="100000"/>
              <a:buFont typeface="Verdana" pitchFamily="34" charset="0"/>
              <a:buNone/>
              <a:tabLst/>
              <a:defRPr/>
            </a:pPr>
            <a:r>
              <a:rPr kumimoji="0" lang="en-US" sz="5600" b="0" i="0" u="none" strike="noStrike" kern="1200" cap="none" spc="0" normalizeH="0" baseline="0" noProof="0" dirty="0" smtClean="0">
                <a:ln>
                  <a:noFill/>
                </a:ln>
                <a:solidFill>
                  <a:schemeClr val="tx1">
                    <a:lumMod val="85000"/>
                    <a:lumOff val="15000"/>
                  </a:schemeClr>
                </a:solidFill>
                <a:effectLst/>
                <a:uLnTx/>
                <a:uFillTx/>
                <a:latin typeface="Verdana" pitchFamily="34" charset="0"/>
                <a:ea typeface="+mn-ea"/>
                <a:cs typeface="+mn-cs"/>
              </a:rPr>
              <a:t>Authors: Dan Taylor,</a:t>
            </a:r>
            <a:r>
              <a:rPr kumimoji="0" lang="en-US" sz="5600" b="0" i="0" u="none" strike="noStrike" kern="1200" cap="none" spc="0" normalizeH="0" noProof="0" dirty="0" smtClean="0">
                <a:ln>
                  <a:noFill/>
                </a:ln>
                <a:solidFill>
                  <a:schemeClr val="tx1">
                    <a:lumMod val="85000"/>
                    <a:lumOff val="15000"/>
                  </a:schemeClr>
                </a:solidFill>
                <a:effectLst/>
                <a:uLnTx/>
                <a:uFillTx/>
                <a:latin typeface="Verdana" pitchFamily="34" charset="0"/>
                <a:ea typeface="+mn-ea"/>
                <a:cs typeface="+mn-cs"/>
              </a:rPr>
              <a:t> DVM, MPH</a:t>
            </a:r>
            <a:r>
              <a:rPr kumimoji="0" lang="en-US" sz="5600" b="0" i="0" u="none" strike="noStrike" kern="1200" cap="none" spc="0" normalizeH="0" baseline="0" noProof="0" dirty="0" smtClean="0">
                <a:ln>
                  <a:noFill/>
                </a:ln>
                <a:solidFill>
                  <a:schemeClr val="tx1">
                    <a:lumMod val="85000"/>
                    <a:lumOff val="15000"/>
                  </a:schemeClr>
                </a:solidFill>
                <a:effectLst/>
                <a:uLnTx/>
                <a:uFillTx/>
                <a:latin typeface="Verdana" pitchFamily="34" charset="0"/>
                <a:ea typeface="+mn-ea"/>
                <a:cs typeface="+mn-cs"/>
              </a:rPr>
              <a:t>; Glenda Dvorak, DVM, MPH, DACVPM</a:t>
            </a:r>
          </a:p>
          <a:p>
            <a:pPr marL="0" marR="0" lvl="0" indent="0" algn="l" defTabSz="914400" rtl="0" eaLnBrk="1" fontAlgn="auto" latinLnBrk="0" hangingPunct="1">
              <a:lnSpc>
                <a:spcPct val="170000"/>
              </a:lnSpc>
              <a:spcAft>
                <a:spcPts val="0"/>
              </a:spcAft>
              <a:buClr>
                <a:srgbClr val="F47D5A"/>
              </a:buClr>
              <a:buSzPct val="100000"/>
              <a:buFont typeface="Verdana" pitchFamily="34" charset="0"/>
              <a:buNone/>
              <a:tabLst/>
              <a:defRPr/>
            </a:pPr>
            <a:r>
              <a:rPr kumimoji="0" lang="en-US" sz="5600" b="0" i="0" u="none" strike="noStrike" kern="1200" cap="none" spc="0" normalizeH="0" baseline="0" noProof="0" dirty="0" smtClean="0">
                <a:ln>
                  <a:noFill/>
                </a:ln>
                <a:solidFill>
                  <a:schemeClr val="tx1">
                    <a:lumMod val="85000"/>
                    <a:lumOff val="15000"/>
                  </a:schemeClr>
                </a:solidFill>
                <a:effectLst/>
                <a:uLnTx/>
                <a:uFillTx/>
                <a:latin typeface="Verdana" pitchFamily="34" charset="0"/>
                <a:ea typeface="+mn-ea"/>
                <a:cs typeface="+mn-cs"/>
              </a:rPr>
              <a:t>Reviewers: Janice Mogan, DVM; Leslie Cole, DVM</a:t>
            </a:r>
          </a:p>
          <a:p>
            <a:pPr marL="0" marR="0" lvl="0" indent="0" algn="l" defTabSz="914400" rtl="0" eaLnBrk="1" fontAlgn="auto" latinLnBrk="0" hangingPunct="1">
              <a:lnSpc>
                <a:spcPct val="170000"/>
              </a:lnSpc>
              <a:spcAft>
                <a:spcPts val="0"/>
              </a:spcAft>
              <a:buClr>
                <a:srgbClr val="F47D5A"/>
              </a:buClr>
              <a:buSzPct val="100000"/>
              <a:buFont typeface="Verdana" pitchFamily="34" charset="0"/>
              <a:buNone/>
              <a:tabLst/>
              <a:defRPr/>
            </a:pPr>
            <a:endParaRPr kumimoji="0" lang="en-US" sz="5600" b="0" i="0" u="none" strike="noStrike" kern="1200" cap="none" spc="0" normalizeH="0" baseline="0" noProof="0" dirty="0" smtClean="0">
              <a:ln>
                <a:noFill/>
              </a:ln>
              <a:solidFill>
                <a:schemeClr val="tx1">
                  <a:lumMod val="85000"/>
                  <a:lumOff val="15000"/>
                </a:schemeClr>
              </a:solidFill>
              <a:effectLst/>
              <a:uLnTx/>
              <a:uFillTx/>
              <a:latin typeface="Verdana" pitchFamily="34" charset="0"/>
              <a:ea typeface="+mn-ea"/>
              <a:cs typeface="+mn-cs"/>
            </a:endParaRPr>
          </a:p>
          <a:p>
            <a:pPr marL="0" marR="0" lvl="0" indent="0" algn="ctr" defTabSz="914400" rtl="0" eaLnBrk="1" fontAlgn="auto" latinLnBrk="0" hangingPunct="1">
              <a:lnSpc>
                <a:spcPct val="170000"/>
              </a:lnSpc>
              <a:spcBef>
                <a:spcPct val="20000"/>
              </a:spcBef>
              <a:spcAft>
                <a:spcPts val="0"/>
              </a:spcAft>
              <a:buClr>
                <a:srgbClr val="F47D5A"/>
              </a:buClr>
              <a:buSzPct val="100000"/>
              <a:buFont typeface="Verdana" pitchFamily="34" charset="0"/>
              <a:buNone/>
              <a:tabLst/>
              <a:defRPr/>
            </a:pPr>
            <a:endParaRPr kumimoji="0" lang="en-US" sz="3200" b="0" i="0" u="none" strike="noStrike" kern="1200" cap="none" spc="0" normalizeH="0" baseline="0" noProof="0" dirty="0" smtClean="0">
              <a:ln>
                <a:noFill/>
              </a:ln>
              <a:solidFill>
                <a:schemeClr val="tx1">
                  <a:lumMod val="85000"/>
                  <a:lumOff val="15000"/>
                </a:schemeClr>
              </a:solidFill>
              <a:effectLst/>
              <a:uLnTx/>
              <a:uFillTx/>
              <a:latin typeface="Verdana" pitchFamily="34" charset="0"/>
              <a:ea typeface="+mn-ea"/>
              <a:cs typeface="+mn-cs"/>
            </a:endParaRPr>
          </a:p>
          <a:p>
            <a:pPr marL="0" marR="0" lvl="0" indent="0" algn="ctr" defTabSz="914400" rtl="0" eaLnBrk="1" fontAlgn="auto" latinLnBrk="0" hangingPunct="1">
              <a:lnSpc>
                <a:spcPct val="170000"/>
              </a:lnSpc>
              <a:spcBef>
                <a:spcPct val="20000"/>
              </a:spcBef>
              <a:spcAft>
                <a:spcPts val="0"/>
              </a:spcAft>
              <a:buClr>
                <a:srgbClr val="F47D5A"/>
              </a:buClr>
              <a:buSzPct val="100000"/>
              <a:buFont typeface="Verdana" pitchFamily="34" charset="0"/>
              <a:buNone/>
              <a:tabLst/>
              <a:defRPr/>
            </a:pPr>
            <a:endParaRPr kumimoji="0" lang="en-US" sz="3200" b="0" i="0" u="none" strike="noStrike" kern="1200" cap="none" spc="0" normalizeH="0" baseline="0" noProof="0" dirty="0">
              <a:ln>
                <a:noFill/>
              </a:ln>
              <a:solidFill>
                <a:schemeClr val="tx1">
                  <a:lumMod val="85000"/>
                  <a:lumOff val="15000"/>
                </a:schemeClr>
              </a:solidFill>
              <a:effectLst/>
              <a:uLnTx/>
              <a:uFillTx/>
              <a:latin typeface="Verdana" pitchFamily="34" charset="0"/>
              <a:ea typeface="+mn-ea"/>
              <a:cs typeface="+mn-cs"/>
            </a:endParaRPr>
          </a:p>
        </p:txBody>
      </p:sp>
    </p:spTree>
    <p:extLst>
      <p:ext uri="{BB962C8B-B14F-4D97-AF65-F5344CB8AC3E}">
        <p14:creationId xmlns:p14="http://schemas.microsoft.com/office/powerpoint/2010/main" val="3594747546"/>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Animal Encounters</a:t>
            </a:r>
            <a:endParaRPr lang="en-US" dirty="0"/>
          </a:p>
        </p:txBody>
      </p:sp>
      <p:sp>
        <p:nvSpPr>
          <p:cNvPr id="3" name="Content Placeholder 2"/>
          <p:cNvSpPr>
            <a:spLocks noGrp="1"/>
          </p:cNvSpPr>
          <p:nvPr>
            <p:ph idx="1"/>
          </p:nvPr>
        </p:nvSpPr>
        <p:spPr/>
        <p:txBody>
          <a:bodyPr>
            <a:normAutofit/>
          </a:bodyPr>
          <a:lstStyle/>
          <a:p>
            <a:r>
              <a:rPr lang="en-US" dirty="0" smtClean="0"/>
              <a:t>Injuries - Kick, crush, bite, scratch</a:t>
            </a:r>
          </a:p>
          <a:p>
            <a:r>
              <a:rPr lang="en-US" dirty="0" smtClean="0"/>
              <a:t>Zoonoses</a:t>
            </a:r>
          </a:p>
          <a:p>
            <a:r>
              <a:rPr lang="en-US" dirty="0" smtClean="0"/>
              <a:t>Aggressive dogs</a:t>
            </a:r>
          </a:p>
          <a:p>
            <a:r>
              <a:rPr lang="en-US" dirty="0" smtClean="0"/>
              <a:t>Prevention</a:t>
            </a:r>
          </a:p>
          <a:p>
            <a:pPr lvl="1"/>
            <a:r>
              <a:rPr lang="en-US" dirty="0" smtClean="0"/>
              <a:t>Remain alert</a:t>
            </a:r>
          </a:p>
          <a:p>
            <a:pPr lvl="1"/>
            <a:r>
              <a:rPr lang="en-US" dirty="0" smtClean="0"/>
              <a:t>Proper restraint</a:t>
            </a:r>
          </a:p>
          <a:p>
            <a:pPr lvl="1"/>
            <a:r>
              <a:rPr lang="en-US" dirty="0" smtClean="0"/>
              <a:t>Avoidance</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a:lstStyle/>
          <a:p>
            <a:r>
              <a:rPr lang="en-US" smtClean="0"/>
              <a:t>Just In Time Training</a:t>
            </a:r>
            <a:endParaRPr lang="en-US" dirty="0"/>
          </a:p>
        </p:txBody>
      </p:sp>
      <p:sp>
        <p:nvSpPr>
          <p:cNvPr id="6" name="Footer Placeholder 5"/>
          <p:cNvSpPr>
            <a:spLocks noGrp="1"/>
          </p:cNvSpPr>
          <p:nvPr>
            <p:ph type="ftr" sz="quarter" idx="3"/>
          </p:nvPr>
        </p:nvSpPr>
        <p:spPr>
          <a:xfrm>
            <a:off x="5791200" y="6340475"/>
            <a:ext cx="2895600" cy="365125"/>
          </a:xfrm>
          <a:prstGeom prst="rect">
            <a:avLst/>
          </a:prstGeom>
        </p:spPr>
        <p:txBody>
          <a:bodyPr/>
          <a:lstStyle/>
          <a:p>
            <a:pPr algn="r"/>
            <a:r>
              <a:rPr lang="en-US" smtClean="0"/>
              <a:t>Health and Safety: Overview</a:t>
            </a:r>
            <a:endParaRPr lang="en-US" dirty="0"/>
          </a:p>
        </p:txBody>
      </p:sp>
      <p:pic>
        <p:nvPicPr>
          <p:cNvPr id="1026" name="Picture 2" descr="C:\Documents and Settings\gdvorak\My Documents\CFSPH\MSP HSEMD Preparedness Projects\JIT Training\2-Health and Safety_D Taylor\Graphics\Potential Photos\ShinGuards_USDA-PetePetch.jpg"/>
          <p:cNvPicPr>
            <a:picLocks noChangeAspect="1" noChangeArrowheads="1"/>
          </p:cNvPicPr>
          <p:nvPr/>
        </p:nvPicPr>
        <p:blipFill>
          <a:blip r:embed="rId3" cstate="print"/>
          <a:stretch>
            <a:fillRect/>
          </a:stretch>
        </p:blipFill>
        <p:spPr bwMode="auto">
          <a:xfrm>
            <a:off x="4724400" y="2438533"/>
            <a:ext cx="3860445" cy="2895334"/>
          </a:xfrm>
          <a:prstGeom prst="rect">
            <a:avLst/>
          </a:prstGeom>
          <a:noFill/>
          <a:ln w="28575">
            <a:solidFill>
              <a:srgbClr val="F26336"/>
            </a:solidFill>
          </a:ln>
        </p:spPr>
      </p:pic>
    </p:spTree>
    <p:extLst>
      <p:ext uri="{BB962C8B-B14F-4D97-AF65-F5344CB8AC3E}">
        <p14:creationId xmlns:p14="http://schemas.microsoft.com/office/powerpoint/2010/main" val="41883414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Musculoskeletal</a:t>
            </a:r>
            <a:endParaRPr lang="en-US" dirty="0"/>
          </a:p>
        </p:txBody>
      </p:sp>
      <p:sp>
        <p:nvSpPr>
          <p:cNvPr id="3" name="Content Placeholder 2"/>
          <p:cNvSpPr>
            <a:spLocks noGrp="1"/>
          </p:cNvSpPr>
          <p:nvPr>
            <p:ph idx="1"/>
          </p:nvPr>
        </p:nvSpPr>
        <p:spPr>
          <a:xfrm>
            <a:off x="457200" y="1600200"/>
            <a:ext cx="4953000" cy="4648200"/>
          </a:xfrm>
        </p:spPr>
        <p:txBody>
          <a:bodyPr>
            <a:normAutofit/>
          </a:bodyPr>
          <a:lstStyle/>
          <a:p>
            <a:r>
              <a:rPr lang="en-US" dirty="0" smtClean="0"/>
              <a:t>Strains, sprains</a:t>
            </a:r>
          </a:p>
          <a:p>
            <a:r>
              <a:rPr lang="en-US" dirty="0" smtClean="0"/>
              <a:t>Ergonomic injury</a:t>
            </a:r>
          </a:p>
          <a:p>
            <a:pPr lvl="1"/>
            <a:r>
              <a:rPr lang="en-US" dirty="0" smtClean="0"/>
              <a:t>Awkward postures</a:t>
            </a:r>
          </a:p>
          <a:p>
            <a:pPr lvl="1"/>
            <a:r>
              <a:rPr lang="en-US" dirty="0" smtClean="0"/>
              <a:t>Highly repetitive motions</a:t>
            </a:r>
          </a:p>
          <a:p>
            <a:pPr lvl="1"/>
            <a:r>
              <a:rPr lang="en-US" dirty="0" smtClean="0"/>
              <a:t>High hand force</a:t>
            </a:r>
          </a:p>
          <a:p>
            <a:pPr lvl="1"/>
            <a:r>
              <a:rPr lang="en-US" dirty="0" smtClean="0"/>
              <a:t>Heavy, frequent, </a:t>
            </a:r>
            <a:br>
              <a:rPr lang="en-US" dirty="0" smtClean="0"/>
            </a:br>
            <a:r>
              <a:rPr lang="en-US" dirty="0" smtClean="0"/>
              <a:t>or awkward lifting</a:t>
            </a:r>
          </a:p>
        </p:txBody>
      </p:sp>
      <p:sp>
        <p:nvSpPr>
          <p:cNvPr id="4" name="Date Placeholder 3"/>
          <p:cNvSpPr>
            <a:spLocks noGrp="1"/>
          </p:cNvSpPr>
          <p:nvPr>
            <p:ph type="dt" sz="half" idx="2"/>
          </p:nvPr>
        </p:nvSpPr>
        <p:spPr>
          <a:xfrm>
            <a:off x="457200" y="6356350"/>
            <a:ext cx="2133600" cy="365125"/>
          </a:xfrm>
          <a:prstGeom prst="rect">
            <a:avLst/>
          </a:prstGeom>
        </p:spPr>
        <p:txBody>
          <a:bodyPr/>
          <a:lstStyle/>
          <a:p>
            <a:r>
              <a:rPr lang="en-US" smtClean="0"/>
              <a:t>Just In Time Training</a:t>
            </a:r>
            <a:endParaRPr lang="en-US" dirty="0"/>
          </a:p>
        </p:txBody>
      </p:sp>
      <p:sp>
        <p:nvSpPr>
          <p:cNvPr id="6" name="Footer Placeholder 5"/>
          <p:cNvSpPr>
            <a:spLocks noGrp="1"/>
          </p:cNvSpPr>
          <p:nvPr>
            <p:ph type="ftr" sz="quarter" idx="3"/>
          </p:nvPr>
        </p:nvSpPr>
        <p:spPr>
          <a:xfrm>
            <a:off x="5791200" y="6340475"/>
            <a:ext cx="2895600" cy="365125"/>
          </a:xfrm>
          <a:prstGeom prst="rect">
            <a:avLst/>
          </a:prstGeom>
        </p:spPr>
        <p:txBody>
          <a:bodyPr/>
          <a:lstStyle/>
          <a:p>
            <a:pPr algn="r"/>
            <a:r>
              <a:rPr lang="en-US" smtClean="0"/>
              <a:t>Health and Safety: Overview</a:t>
            </a:r>
            <a:endParaRPr lang="en-US" dirty="0"/>
          </a:p>
        </p:txBody>
      </p:sp>
      <p:pic>
        <p:nvPicPr>
          <p:cNvPr id="2050" name="Picture 2" descr="C:\Documents and Settings\gdvorak\My Documents\CFSPH\MSP HSEMD Preparedness Projects\JIT Training\2-Health and Safety_D Taylor\Graphics\Potential Photos\PPE normal chute side_PhilPrater.jpg"/>
          <p:cNvPicPr>
            <a:picLocks noChangeAspect="1" noChangeArrowheads="1"/>
          </p:cNvPicPr>
          <p:nvPr/>
        </p:nvPicPr>
        <p:blipFill>
          <a:blip r:embed="rId3" cstate="print"/>
          <a:stretch>
            <a:fillRect/>
          </a:stretch>
        </p:blipFill>
        <p:spPr bwMode="auto">
          <a:xfrm>
            <a:off x="4876800" y="2514600"/>
            <a:ext cx="3755136" cy="2514600"/>
          </a:xfrm>
          <a:prstGeom prst="rect">
            <a:avLst/>
          </a:prstGeom>
          <a:noFill/>
          <a:ln w="28575">
            <a:solidFill>
              <a:srgbClr val="F26336"/>
            </a:solidFill>
          </a:ln>
        </p:spPr>
      </p:pic>
    </p:spTree>
    <p:extLst>
      <p:ext uri="{BB962C8B-B14F-4D97-AF65-F5344CB8AC3E}">
        <p14:creationId xmlns:p14="http://schemas.microsoft.com/office/powerpoint/2010/main" val="39939566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Safe Lifting</a:t>
            </a:r>
            <a:endParaRPr lang="en-US" dirty="0"/>
          </a:p>
        </p:txBody>
      </p:sp>
      <p:sp>
        <p:nvSpPr>
          <p:cNvPr id="3" name="Content Placeholder 2"/>
          <p:cNvSpPr>
            <a:spLocks noGrp="1"/>
          </p:cNvSpPr>
          <p:nvPr>
            <p:ph idx="1"/>
          </p:nvPr>
        </p:nvSpPr>
        <p:spPr/>
        <p:txBody>
          <a:bodyPr>
            <a:noAutofit/>
          </a:bodyPr>
          <a:lstStyle/>
          <a:p>
            <a:r>
              <a:rPr lang="en-US" dirty="0" smtClean="0"/>
              <a:t>Assess object </a:t>
            </a:r>
          </a:p>
          <a:p>
            <a:pPr lvl="1"/>
            <a:r>
              <a:rPr lang="en-US" dirty="0" smtClean="0"/>
              <a:t>Get assistance if needed</a:t>
            </a:r>
          </a:p>
          <a:p>
            <a:r>
              <a:rPr lang="en-US" dirty="0" smtClean="0"/>
              <a:t>Lifting technique</a:t>
            </a:r>
          </a:p>
          <a:p>
            <a:pPr lvl="1"/>
            <a:r>
              <a:rPr lang="en-US" dirty="0" smtClean="0"/>
              <a:t>Bend at knees</a:t>
            </a:r>
          </a:p>
          <a:p>
            <a:pPr lvl="1"/>
            <a:r>
              <a:rPr lang="en-US" dirty="0" smtClean="0"/>
              <a:t>Grasp object firmly</a:t>
            </a:r>
          </a:p>
          <a:p>
            <a:pPr lvl="1"/>
            <a:r>
              <a:rPr lang="en-US" dirty="0" smtClean="0"/>
              <a:t>Lift using legs</a:t>
            </a:r>
          </a:p>
          <a:p>
            <a:pPr lvl="2"/>
            <a:r>
              <a:rPr lang="en-US" dirty="0" smtClean="0"/>
              <a:t>Keep back straight and upright position</a:t>
            </a:r>
          </a:p>
          <a:p>
            <a:pPr lvl="2"/>
            <a:r>
              <a:rPr lang="en-US" dirty="0" smtClean="0"/>
              <a:t>Keep object within your power zone</a:t>
            </a:r>
          </a:p>
          <a:p>
            <a:pPr lvl="1"/>
            <a:r>
              <a:rPr lang="en-US" dirty="0" smtClean="0"/>
              <a:t>Pivot, if turning – do not twist</a:t>
            </a:r>
          </a:p>
        </p:txBody>
      </p:sp>
      <p:sp>
        <p:nvSpPr>
          <p:cNvPr id="5" name="Date Placeholder 4"/>
          <p:cNvSpPr>
            <a:spLocks noGrp="1"/>
          </p:cNvSpPr>
          <p:nvPr>
            <p:ph type="dt" sz="half" idx="2"/>
          </p:nvPr>
        </p:nvSpPr>
        <p:spPr>
          <a:xfrm>
            <a:off x="457200" y="6356350"/>
            <a:ext cx="2133600" cy="365125"/>
          </a:xfrm>
          <a:prstGeom prst="rect">
            <a:avLst/>
          </a:prstGeom>
        </p:spPr>
        <p:txBody>
          <a:bodyPr/>
          <a:lstStyle/>
          <a:p>
            <a:r>
              <a:rPr lang="en-US" smtClean="0"/>
              <a:t>Just In Time Training</a:t>
            </a:r>
            <a:endParaRPr lang="en-US" dirty="0"/>
          </a:p>
        </p:txBody>
      </p:sp>
      <p:sp>
        <p:nvSpPr>
          <p:cNvPr id="7" name="Footer Placeholder 6"/>
          <p:cNvSpPr>
            <a:spLocks noGrp="1"/>
          </p:cNvSpPr>
          <p:nvPr>
            <p:ph type="ftr" sz="quarter" idx="3"/>
          </p:nvPr>
        </p:nvSpPr>
        <p:spPr>
          <a:xfrm>
            <a:off x="5791200" y="6340475"/>
            <a:ext cx="2895600" cy="365125"/>
          </a:xfrm>
          <a:prstGeom prst="rect">
            <a:avLst/>
          </a:prstGeom>
        </p:spPr>
        <p:txBody>
          <a:bodyPr/>
          <a:lstStyle/>
          <a:p>
            <a:pPr algn="r"/>
            <a:r>
              <a:rPr lang="en-US" smtClean="0"/>
              <a:t>Health and Safety: Overview</a:t>
            </a:r>
            <a:endParaRPr lang="en-US" dirty="0"/>
          </a:p>
        </p:txBody>
      </p:sp>
      <p:pic>
        <p:nvPicPr>
          <p:cNvPr id="1026" name="Picture 2" descr="H:\CFSPH\MSP Just-In-Time\Graphics\_RevisedFiles\HANDS_0240_100405_SafeLifting_Web.png"/>
          <p:cNvPicPr>
            <a:picLocks noChangeAspect="1" noChangeArrowheads="1"/>
          </p:cNvPicPr>
          <p:nvPr/>
        </p:nvPicPr>
        <p:blipFill>
          <a:blip r:embed="rId3" cstate="print"/>
          <a:stretch>
            <a:fillRect/>
          </a:stretch>
        </p:blipFill>
        <p:spPr bwMode="auto">
          <a:xfrm>
            <a:off x="5664047" y="1752600"/>
            <a:ext cx="3022696" cy="2438400"/>
          </a:xfrm>
          <a:prstGeom prst="rect">
            <a:avLst/>
          </a:prstGeom>
          <a:noFill/>
          <a:ln>
            <a:noFill/>
          </a:ln>
        </p:spPr>
      </p:pic>
    </p:spTree>
    <p:extLst>
      <p:ext uri="{BB962C8B-B14F-4D97-AF65-F5344CB8AC3E}">
        <p14:creationId xmlns:p14="http://schemas.microsoft.com/office/powerpoint/2010/main" val="30303335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Slips, Trips and Falls</a:t>
            </a:r>
            <a:endParaRPr lang="en-US" dirty="0"/>
          </a:p>
        </p:txBody>
      </p:sp>
      <p:sp>
        <p:nvSpPr>
          <p:cNvPr id="3" name="Content Placeholder 2"/>
          <p:cNvSpPr>
            <a:spLocks noGrp="1"/>
          </p:cNvSpPr>
          <p:nvPr>
            <p:ph idx="1"/>
          </p:nvPr>
        </p:nvSpPr>
        <p:spPr>
          <a:xfrm>
            <a:off x="457200" y="1600200"/>
            <a:ext cx="8229600" cy="4800600"/>
          </a:xfrm>
        </p:spPr>
        <p:txBody>
          <a:bodyPr>
            <a:normAutofit/>
          </a:bodyPr>
          <a:lstStyle/>
          <a:p>
            <a:r>
              <a:rPr lang="en-US" dirty="0" smtClean="0"/>
              <a:t>Common</a:t>
            </a:r>
          </a:p>
          <a:p>
            <a:pPr lvl="1"/>
            <a:r>
              <a:rPr lang="en-US" dirty="0" smtClean="0"/>
              <a:t>Uneven, wet, icy surfaces</a:t>
            </a:r>
          </a:p>
          <a:p>
            <a:pPr lvl="1"/>
            <a:r>
              <a:rPr lang="en-US" dirty="0" smtClean="0"/>
              <a:t>Personal Protective Equipment</a:t>
            </a:r>
          </a:p>
          <a:p>
            <a:pPr lvl="2"/>
            <a:r>
              <a:rPr lang="en-US" dirty="0" smtClean="0"/>
              <a:t>May limit motion and vision</a:t>
            </a:r>
          </a:p>
          <a:p>
            <a:r>
              <a:rPr lang="en-US" dirty="0" smtClean="0"/>
              <a:t>Prevention </a:t>
            </a:r>
          </a:p>
          <a:p>
            <a:pPr lvl="1"/>
            <a:r>
              <a:rPr lang="en-US" dirty="0" smtClean="0"/>
              <a:t>Watch for hoses, cables, ropes</a:t>
            </a:r>
          </a:p>
          <a:p>
            <a:pPr lvl="2"/>
            <a:r>
              <a:rPr lang="en-US" dirty="0" smtClean="0"/>
              <a:t>Keep out of walkways</a:t>
            </a:r>
          </a:p>
          <a:p>
            <a:pPr lvl="1"/>
            <a:r>
              <a:rPr lang="en-US" dirty="0" smtClean="0"/>
              <a:t>Adequate lighting</a:t>
            </a:r>
          </a:p>
          <a:p>
            <a:pPr lvl="1"/>
            <a:r>
              <a:rPr lang="en-US" dirty="0" smtClean="0"/>
              <a:t>Identify hazardous areas</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a:lstStyle/>
          <a:p>
            <a:r>
              <a:rPr lang="en-US" smtClean="0"/>
              <a:t>Just In Time Training</a:t>
            </a:r>
            <a:endParaRPr lang="en-US" dirty="0"/>
          </a:p>
        </p:txBody>
      </p:sp>
      <p:sp>
        <p:nvSpPr>
          <p:cNvPr id="6" name="Footer Placeholder 5"/>
          <p:cNvSpPr>
            <a:spLocks noGrp="1"/>
          </p:cNvSpPr>
          <p:nvPr>
            <p:ph type="ftr" sz="quarter" idx="3"/>
          </p:nvPr>
        </p:nvSpPr>
        <p:spPr>
          <a:xfrm>
            <a:off x="5791200" y="6340475"/>
            <a:ext cx="2895600" cy="365125"/>
          </a:xfrm>
          <a:prstGeom prst="rect">
            <a:avLst/>
          </a:prstGeom>
        </p:spPr>
        <p:txBody>
          <a:bodyPr/>
          <a:lstStyle/>
          <a:p>
            <a:pPr algn="r"/>
            <a:r>
              <a:rPr lang="en-US" smtClean="0"/>
              <a:t>Health and Safety: Overview</a:t>
            </a:r>
            <a:endParaRPr lang="en-US" dirty="0"/>
          </a:p>
        </p:txBody>
      </p:sp>
    </p:spTree>
    <p:extLst>
      <p:ext uri="{BB962C8B-B14F-4D97-AF65-F5344CB8AC3E}">
        <p14:creationId xmlns:p14="http://schemas.microsoft.com/office/powerpoint/2010/main" val="14053662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Sharps</a:t>
            </a:r>
            <a:endParaRPr lang="en-US" dirty="0"/>
          </a:p>
        </p:txBody>
      </p:sp>
      <p:sp>
        <p:nvSpPr>
          <p:cNvPr id="3" name="Content Placeholder 2"/>
          <p:cNvSpPr>
            <a:spLocks noGrp="1"/>
          </p:cNvSpPr>
          <p:nvPr>
            <p:ph idx="1"/>
          </p:nvPr>
        </p:nvSpPr>
        <p:spPr>
          <a:xfrm>
            <a:off x="457200" y="1600200"/>
            <a:ext cx="6096000" cy="4648200"/>
          </a:xfrm>
        </p:spPr>
        <p:txBody>
          <a:bodyPr/>
          <a:lstStyle/>
          <a:p>
            <a:r>
              <a:rPr lang="en-US" dirty="0" smtClean="0"/>
              <a:t>Needles and other sharps</a:t>
            </a:r>
          </a:p>
          <a:p>
            <a:pPr lvl="1"/>
            <a:r>
              <a:rPr lang="en-US" dirty="0" smtClean="0"/>
              <a:t>Needle sticks very common</a:t>
            </a:r>
          </a:p>
          <a:p>
            <a:r>
              <a:rPr lang="en-US" dirty="0" smtClean="0"/>
              <a:t>Handle and dispose</a:t>
            </a:r>
            <a:br>
              <a:rPr lang="en-US" dirty="0" smtClean="0"/>
            </a:br>
            <a:r>
              <a:rPr lang="en-US" dirty="0" smtClean="0"/>
              <a:t>of properly</a:t>
            </a:r>
          </a:p>
          <a:p>
            <a:pPr lvl="1"/>
            <a:r>
              <a:rPr lang="en-US" dirty="0" smtClean="0"/>
              <a:t>Avoid recapping</a:t>
            </a:r>
          </a:p>
          <a:p>
            <a:pPr lvl="1"/>
            <a:r>
              <a:rPr lang="en-US" dirty="0" smtClean="0"/>
              <a:t>Direct disposal</a:t>
            </a:r>
          </a:p>
          <a:p>
            <a:pPr lvl="1"/>
            <a:r>
              <a:rPr lang="en-US" dirty="0" smtClean="0"/>
              <a:t>Use rigid disposal containers</a:t>
            </a:r>
          </a:p>
          <a:p>
            <a:pPr lvl="1"/>
            <a:r>
              <a:rPr lang="en-US" dirty="0" smtClean="0"/>
              <a:t>Account for sharps after use</a:t>
            </a:r>
            <a:endParaRPr lang="en-US" dirty="0"/>
          </a:p>
        </p:txBody>
      </p:sp>
      <p:sp>
        <p:nvSpPr>
          <p:cNvPr id="5" name="Date Placeholder 4"/>
          <p:cNvSpPr>
            <a:spLocks noGrp="1"/>
          </p:cNvSpPr>
          <p:nvPr>
            <p:ph type="dt" sz="half" idx="2"/>
          </p:nvPr>
        </p:nvSpPr>
        <p:spPr>
          <a:xfrm>
            <a:off x="457200" y="6356350"/>
            <a:ext cx="2133600" cy="365125"/>
          </a:xfrm>
          <a:prstGeom prst="rect">
            <a:avLst/>
          </a:prstGeom>
        </p:spPr>
        <p:txBody>
          <a:bodyPr/>
          <a:lstStyle/>
          <a:p>
            <a:r>
              <a:rPr lang="en-US" smtClean="0"/>
              <a:t>Just In Time Training</a:t>
            </a:r>
            <a:endParaRPr lang="en-US" dirty="0"/>
          </a:p>
        </p:txBody>
      </p:sp>
      <p:sp>
        <p:nvSpPr>
          <p:cNvPr id="7" name="Footer Placeholder 6"/>
          <p:cNvSpPr>
            <a:spLocks noGrp="1"/>
          </p:cNvSpPr>
          <p:nvPr>
            <p:ph type="ftr" sz="quarter" idx="3"/>
          </p:nvPr>
        </p:nvSpPr>
        <p:spPr>
          <a:xfrm>
            <a:off x="5791200" y="6340475"/>
            <a:ext cx="2895600" cy="365125"/>
          </a:xfrm>
          <a:prstGeom prst="rect">
            <a:avLst/>
          </a:prstGeom>
        </p:spPr>
        <p:txBody>
          <a:bodyPr/>
          <a:lstStyle/>
          <a:p>
            <a:pPr algn="r"/>
            <a:r>
              <a:rPr lang="en-US" smtClean="0"/>
              <a:t>Health and Safety: Overview</a:t>
            </a:r>
            <a:endParaRPr lang="en-US" dirty="0"/>
          </a:p>
        </p:txBody>
      </p:sp>
      <p:pic>
        <p:nvPicPr>
          <p:cNvPr id="3074" name="Picture 2" descr="C:\Documents and Settings\gdvorak\My Documents\CFSPH\MSP HSEMD Preparedness Projects\JIT Training\2-Health and Safety_D Taylor\Graphics\Potential Photos\IMG_0350.JPG"/>
          <p:cNvPicPr>
            <a:picLocks noChangeAspect="1" noChangeArrowheads="1"/>
          </p:cNvPicPr>
          <p:nvPr/>
        </p:nvPicPr>
        <p:blipFill>
          <a:blip r:embed="rId3" cstate="print"/>
          <a:stretch>
            <a:fillRect/>
          </a:stretch>
        </p:blipFill>
        <p:spPr bwMode="auto">
          <a:xfrm rot="16200000">
            <a:off x="6019800" y="2628900"/>
            <a:ext cx="3200400" cy="2133600"/>
          </a:xfrm>
          <a:prstGeom prst="rect">
            <a:avLst/>
          </a:prstGeom>
          <a:noFill/>
          <a:ln w="28575">
            <a:solidFill>
              <a:srgbClr val="F26336"/>
            </a:solidFill>
          </a:ln>
        </p:spPr>
      </p:pic>
    </p:spTree>
    <p:extLst>
      <p:ext uri="{BB962C8B-B14F-4D97-AF65-F5344CB8AC3E}">
        <p14:creationId xmlns:p14="http://schemas.microsoft.com/office/powerpoint/2010/main" val="19202753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Fatigue</a:t>
            </a:r>
            <a:endParaRPr lang="en-US" dirty="0"/>
          </a:p>
        </p:txBody>
      </p:sp>
      <p:sp>
        <p:nvSpPr>
          <p:cNvPr id="3" name="Content Placeholder 2"/>
          <p:cNvSpPr>
            <a:spLocks noGrp="1"/>
          </p:cNvSpPr>
          <p:nvPr>
            <p:ph idx="1"/>
          </p:nvPr>
        </p:nvSpPr>
        <p:spPr/>
        <p:txBody>
          <a:bodyPr>
            <a:noAutofit/>
          </a:bodyPr>
          <a:lstStyle/>
          <a:p>
            <a:r>
              <a:rPr lang="en-US" dirty="0" smtClean="0"/>
              <a:t>Extended shifts</a:t>
            </a:r>
          </a:p>
          <a:p>
            <a:pPr lvl="1"/>
            <a:r>
              <a:rPr lang="en-US" dirty="0" smtClean="0"/>
              <a:t>Increased errors, accidents, injuries</a:t>
            </a:r>
          </a:p>
          <a:p>
            <a:r>
              <a:rPr lang="en-US" dirty="0" smtClean="0"/>
              <a:t>Signs of fatigue</a:t>
            </a:r>
          </a:p>
          <a:p>
            <a:pPr lvl="1"/>
            <a:r>
              <a:rPr lang="en-US" dirty="0" smtClean="0"/>
              <a:t>Sleepiness, decreased alertness</a:t>
            </a:r>
            <a:br>
              <a:rPr lang="en-US" dirty="0" smtClean="0"/>
            </a:br>
            <a:r>
              <a:rPr lang="en-US" dirty="0" smtClean="0"/>
              <a:t>or motivation</a:t>
            </a:r>
          </a:p>
          <a:p>
            <a:pPr lvl="1"/>
            <a:r>
              <a:rPr lang="en-US" dirty="0" smtClean="0"/>
              <a:t>Irritability </a:t>
            </a:r>
          </a:p>
          <a:p>
            <a:pPr lvl="1"/>
            <a:r>
              <a:rPr lang="en-US" dirty="0" smtClean="0"/>
              <a:t>Giddiness</a:t>
            </a:r>
          </a:p>
          <a:p>
            <a:pPr lvl="1"/>
            <a:r>
              <a:rPr lang="en-US" dirty="0" smtClean="0"/>
              <a:t>Headaches, decreased appetite </a:t>
            </a:r>
          </a:p>
          <a:p>
            <a:r>
              <a:rPr lang="en-US" dirty="0" smtClean="0"/>
              <a:t>Rest or time off</a:t>
            </a:r>
            <a:endParaRPr lang="en-US" dirty="0"/>
          </a:p>
        </p:txBody>
      </p:sp>
      <p:sp>
        <p:nvSpPr>
          <p:cNvPr id="6" name="Date Placeholder 5"/>
          <p:cNvSpPr>
            <a:spLocks noGrp="1"/>
          </p:cNvSpPr>
          <p:nvPr>
            <p:ph type="dt" sz="half" idx="2"/>
          </p:nvPr>
        </p:nvSpPr>
        <p:spPr>
          <a:xfrm>
            <a:off x="457200" y="6356350"/>
            <a:ext cx="2133600" cy="365125"/>
          </a:xfrm>
          <a:prstGeom prst="rect">
            <a:avLst/>
          </a:prstGeom>
        </p:spPr>
        <p:txBody>
          <a:bodyPr/>
          <a:lstStyle/>
          <a:p>
            <a:r>
              <a:rPr lang="en-US" smtClean="0"/>
              <a:t>Just In Time Training</a:t>
            </a:r>
            <a:endParaRPr lang="en-US" dirty="0"/>
          </a:p>
        </p:txBody>
      </p:sp>
      <p:sp>
        <p:nvSpPr>
          <p:cNvPr id="8" name="Footer Placeholder 7"/>
          <p:cNvSpPr>
            <a:spLocks noGrp="1"/>
          </p:cNvSpPr>
          <p:nvPr>
            <p:ph type="ftr" sz="quarter" idx="3"/>
          </p:nvPr>
        </p:nvSpPr>
        <p:spPr>
          <a:xfrm>
            <a:off x="5791200" y="6340475"/>
            <a:ext cx="2895600" cy="365125"/>
          </a:xfrm>
          <a:prstGeom prst="rect">
            <a:avLst/>
          </a:prstGeom>
        </p:spPr>
        <p:txBody>
          <a:bodyPr/>
          <a:lstStyle/>
          <a:p>
            <a:pPr algn="r"/>
            <a:r>
              <a:rPr lang="en-US" dirty="0" smtClean="0"/>
              <a:t>Health and Safety: Overview</a:t>
            </a:r>
            <a:endParaRPr lang="en-US" dirty="0"/>
          </a:p>
        </p:txBody>
      </p:sp>
    </p:spTree>
    <p:extLst>
      <p:ext uri="{BB962C8B-B14F-4D97-AF65-F5344CB8AC3E}">
        <p14:creationId xmlns:p14="http://schemas.microsoft.com/office/powerpoint/2010/main" val="5630581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Environmental Hazards</a:t>
            </a:r>
            <a:endParaRPr lang="en-US" dirty="0"/>
          </a:p>
        </p:txBody>
      </p:sp>
      <p:sp>
        <p:nvSpPr>
          <p:cNvPr id="9" name="Content Placeholder 8"/>
          <p:cNvSpPr>
            <a:spLocks noGrp="1"/>
          </p:cNvSpPr>
          <p:nvPr>
            <p:ph type="body" idx="1"/>
          </p:nvPr>
        </p:nvSpPr>
        <p:spPr/>
        <p:txBody>
          <a:bodyPr/>
          <a:lstStyle/>
          <a:p>
            <a:r>
              <a:rPr lang="en-US" dirty="0" smtClean="0"/>
              <a:t>Weather Related Injury</a:t>
            </a:r>
          </a:p>
          <a:p>
            <a:r>
              <a:rPr lang="en-US" dirty="0" smtClean="0"/>
              <a:t>Insects</a:t>
            </a:r>
          </a:p>
          <a:p>
            <a:r>
              <a:rPr lang="en-US" dirty="0" smtClean="0"/>
              <a:t>Noise</a:t>
            </a:r>
          </a:p>
          <a:p>
            <a:r>
              <a:rPr lang="en-US" dirty="0" smtClean="0"/>
              <a:t>Electrical Shock</a:t>
            </a:r>
          </a:p>
          <a:p>
            <a:r>
              <a:rPr lang="en-US" dirty="0" smtClean="0"/>
              <a:t>Chemical Exposure</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a:lstStyle/>
          <a:p>
            <a:r>
              <a:rPr lang="en-US" smtClean="0"/>
              <a:t>Just In Time Training</a:t>
            </a:r>
            <a:endParaRPr lang="en-US" dirty="0"/>
          </a:p>
        </p:txBody>
      </p:sp>
      <p:sp>
        <p:nvSpPr>
          <p:cNvPr id="6" name="Footer Placeholder 5"/>
          <p:cNvSpPr>
            <a:spLocks noGrp="1"/>
          </p:cNvSpPr>
          <p:nvPr>
            <p:ph type="ftr" sz="quarter" idx="3"/>
          </p:nvPr>
        </p:nvSpPr>
        <p:spPr>
          <a:xfrm>
            <a:off x="5791200" y="6340475"/>
            <a:ext cx="2895600" cy="365125"/>
          </a:xfrm>
          <a:prstGeom prst="rect">
            <a:avLst/>
          </a:prstGeom>
        </p:spPr>
        <p:txBody>
          <a:bodyPr/>
          <a:lstStyle/>
          <a:p>
            <a:pPr algn="r"/>
            <a:r>
              <a:rPr lang="en-US" dirty="0" smtClean="0"/>
              <a:t>Health and Safety: Overview</a:t>
            </a:r>
            <a:endParaRPr lang="en-US" dirty="0"/>
          </a:p>
        </p:txBody>
      </p:sp>
    </p:spTree>
    <p:extLst>
      <p:ext uri="{BB962C8B-B14F-4D97-AF65-F5344CB8AC3E}">
        <p14:creationId xmlns:p14="http://schemas.microsoft.com/office/powerpoint/2010/main" val="39680226"/>
      </p:ext>
    </p:extLst>
  </p:cSld>
  <p:clrMapOvr>
    <a:masterClrMapping/>
  </p:clrMapOvr>
  <p:timing>
    <p:tnLst>
      <p:par>
        <p:cTn id="1" dur="indefinite" restart="never" nodeType="tmRoot"/>
      </p:par>
    </p:tnLst>
  </p:timing>
</p:sld>
</file>

<file path=ppt/theme/theme1.xml><?xml version="1.0" encoding="utf-8"?>
<a:theme xmlns:a="http://schemas.openxmlformats.org/drawingml/2006/main" name="Just In Time 2014">
  <a:themeElements>
    <a:clrScheme name="JIT">
      <a:dk1>
        <a:sysClr val="windowText" lastClr="000000"/>
      </a:dk1>
      <a:lt1>
        <a:sysClr val="window" lastClr="FFFFFF"/>
      </a:lt1>
      <a:dk2>
        <a:srgbClr val="464646"/>
      </a:dk2>
      <a:lt2>
        <a:srgbClr val="DEF5FA"/>
      </a:lt2>
      <a:accent1>
        <a:srgbClr val="4B7054"/>
      </a:accent1>
      <a:accent2>
        <a:srgbClr val="F26336"/>
      </a:accent2>
      <a:accent3>
        <a:srgbClr val="58595B"/>
      </a:accent3>
      <a:accent4>
        <a:srgbClr val="7D3C4A"/>
      </a:accent4>
      <a:accent5>
        <a:srgbClr val="474B78"/>
      </a:accent5>
      <a:accent6>
        <a:srgbClr val="679973"/>
      </a:accent6>
      <a:hlink>
        <a:srgbClr val="F26336"/>
      </a:hlink>
      <a:folHlink>
        <a:srgbClr val="DAA6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Just In Time 2014</Template>
  <TotalTime>6132</TotalTime>
  <Words>3429</Words>
  <Application>Microsoft Office PowerPoint</Application>
  <PresentationFormat>On-screen Show (4:3)</PresentationFormat>
  <Paragraphs>305</Paragraphs>
  <Slides>28</Slides>
  <Notes>28</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Just In Time 2014</vt:lpstr>
      <vt:lpstr>Health and Safety</vt:lpstr>
      <vt:lpstr>Physical Hazards</vt:lpstr>
      <vt:lpstr>Animal Encounters</vt:lpstr>
      <vt:lpstr>Musculoskeletal</vt:lpstr>
      <vt:lpstr>Safe Lifting</vt:lpstr>
      <vt:lpstr>Slips, Trips and Falls</vt:lpstr>
      <vt:lpstr>Sharps</vt:lpstr>
      <vt:lpstr>Fatigue</vt:lpstr>
      <vt:lpstr>Environmental Hazards</vt:lpstr>
      <vt:lpstr>Extreme Heat</vt:lpstr>
      <vt:lpstr>Extreme Heat</vt:lpstr>
      <vt:lpstr>Extreme Cold</vt:lpstr>
      <vt:lpstr>Insects</vt:lpstr>
      <vt:lpstr>Noise</vt:lpstr>
      <vt:lpstr>Electrical Shock</vt:lpstr>
      <vt:lpstr>Chemical Hazards</vt:lpstr>
      <vt:lpstr>Psychological Hazards</vt:lpstr>
      <vt:lpstr>Stress</vt:lpstr>
      <vt:lpstr>Dealing with Stress</vt:lpstr>
      <vt:lpstr>Contingency Plans</vt:lpstr>
      <vt:lpstr>Contingency Plans</vt:lpstr>
      <vt:lpstr>Fire/Explosion Response</vt:lpstr>
      <vt:lpstr>Severe Weather </vt:lpstr>
      <vt:lpstr>Roles and Responsibility</vt:lpstr>
      <vt:lpstr>ICS: Health and Safety</vt:lpstr>
      <vt:lpstr>Responder Responsibility</vt:lpstr>
      <vt:lpstr>Resources</vt:lpstr>
      <vt:lpstr>Acknowledgments</vt:lpstr>
    </vt:vector>
  </TitlesOfParts>
  <Company>Center for Food Security and Public Health, Iowa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and Safety: Overview</dc:title>
  <dc:subject>Just In Time Training Resources</dc:subject>
  <dc:creator>Glenda Dvorak, DVM, MPH, DACVPM</dc:creator>
  <dc:description>Developed June 2010
Reviewed by: JPMogan, DVM, L Cole, DVM,</dc:description>
  <cp:lastModifiedBy>Glenda Dvorak</cp:lastModifiedBy>
  <cp:revision>380</cp:revision>
  <cp:lastPrinted>2012-06-08T20:48:48Z</cp:lastPrinted>
  <dcterms:created xsi:type="dcterms:W3CDTF">2010-02-26T02:19:00Z</dcterms:created>
  <dcterms:modified xsi:type="dcterms:W3CDTF">2014-07-07T20:35:12Z</dcterms:modified>
  <cp:category>MSP Just-In-Time Training</cp:category>
</cp:coreProperties>
</file>