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5.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tags/tag85.xml" ContentType="application/vnd.openxmlformats-officedocument.presentationml.tags+xml"/>
  <Override PartName="/ppt/theme/theme7.xml" ContentType="application/vnd.openxmlformats-officedocument.theme+xml"/>
  <Override PartName="/ppt/tags/tag86.xml" ContentType="application/vnd.openxmlformats-officedocument.presentationml.tags+xml"/>
  <Override PartName="/ppt/notesSlides/notesSlide1.xml" ContentType="application/vnd.openxmlformats-officedocument.presentationml.notesSlide+xml"/>
  <Override PartName="/ppt/tags/tag87.xml" ContentType="application/vnd.openxmlformats-officedocument.presentationml.tags+xml"/>
  <Override PartName="/ppt/notesSlides/notesSlide2.xml" ContentType="application/vnd.openxmlformats-officedocument.presentationml.notesSlide+xml"/>
  <Override PartName="/ppt/tags/tag88.xml" ContentType="application/vnd.openxmlformats-officedocument.presentationml.tags+xml"/>
  <Override PartName="/ppt/notesSlides/notesSlide3.xml" ContentType="application/vnd.openxmlformats-officedocument.presentationml.notesSlide+xml"/>
  <Override PartName="/ppt/tags/tag89.xml" ContentType="application/vnd.openxmlformats-officedocument.presentationml.tags+xml"/>
  <Override PartName="/ppt/notesSlides/notesSlide4.xml" ContentType="application/vnd.openxmlformats-officedocument.presentationml.notesSlide+xml"/>
  <Override PartName="/ppt/tags/tag90.xml" ContentType="application/vnd.openxmlformats-officedocument.presentationml.tags+xml"/>
  <Override PartName="/ppt/notesSlides/notesSlide5.xml" ContentType="application/vnd.openxmlformats-officedocument.presentationml.notesSlide+xml"/>
  <Override PartName="/ppt/tags/tag91.xml" ContentType="application/vnd.openxmlformats-officedocument.presentationml.tags+xml"/>
  <Override PartName="/ppt/notesSlides/notesSlide6.xml" ContentType="application/vnd.openxmlformats-officedocument.presentationml.notesSlide+xml"/>
  <Override PartName="/ppt/tags/tag92.xml" ContentType="application/vnd.openxmlformats-officedocument.presentationml.tags+xml"/>
  <Override PartName="/ppt/notesSlides/notesSlide7.xml" ContentType="application/vnd.openxmlformats-officedocument.presentationml.notesSlide+xml"/>
  <Override PartName="/ppt/tags/tag93.xml" ContentType="application/vnd.openxmlformats-officedocument.presentationml.tags+xml"/>
  <Override PartName="/ppt/notesSlides/notesSlide8.xml" ContentType="application/vnd.openxmlformats-officedocument.presentationml.notesSlide+xml"/>
  <Override PartName="/ppt/tags/tag94.xml" ContentType="application/vnd.openxmlformats-officedocument.presentationml.tags+xml"/>
  <Override PartName="/ppt/notesSlides/notesSlide9.xml" ContentType="application/vnd.openxmlformats-officedocument.presentationml.notesSlide+xml"/>
  <Override PartName="/ppt/tags/tag95.xml" ContentType="application/vnd.openxmlformats-officedocument.presentationml.tags+xml"/>
  <Override PartName="/ppt/notesSlides/notesSlide10.xml" ContentType="application/vnd.openxmlformats-officedocument.presentationml.notesSlide+xml"/>
  <Override PartName="/ppt/tags/tag96.xml" ContentType="application/vnd.openxmlformats-officedocument.presentationml.tags+xml"/>
  <Override PartName="/ppt/notesSlides/notesSlide11.xml" ContentType="application/vnd.openxmlformats-officedocument.presentationml.notesSlide+xml"/>
  <Override PartName="/ppt/tags/tag97.xml" ContentType="application/vnd.openxmlformats-officedocument.presentationml.tags+xml"/>
  <Override PartName="/ppt/notesSlides/notesSlide12.xml" ContentType="application/vnd.openxmlformats-officedocument.presentationml.notesSlide+xml"/>
  <Override PartName="/ppt/tags/tag98.xml" ContentType="application/vnd.openxmlformats-officedocument.presentationml.tags+xml"/>
  <Override PartName="/ppt/notesSlides/notesSlide13.xml" ContentType="application/vnd.openxmlformats-officedocument.presentationml.notesSlide+xml"/>
  <Override PartName="/ppt/tags/tag99.xml" ContentType="application/vnd.openxmlformats-officedocument.presentationml.tags+xml"/>
  <Override PartName="/ppt/notesSlides/notesSlide14.xml" ContentType="application/vnd.openxmlformats-officedocument.presentationml.notesSlide+xml"/>
  <Override PartName="/ppt/tags/tag100.xml" ContentType="application/vnd.openxmlformats-officedocument.presentationml.tags+xml"/>
  <Override PartName="/ppt/notesSlides/notesSlide15.xml" ContentType="application/vnd.openxmlformats-officedocument.presentationml.notesSlide+xml"/>
  <Override PartName="/ppt/tags/tag101.xml" ContentType="application/vnd.openxmlformats-officedocument.presentationml.tags+xml"/>
  <Override PartName="/ppt/notesSlides/notesSlide16.xml" ContentType="application/vnd.openxmlformats-officedocument.presentationml.notesSlide+xml"/>
  <Override PartName="/ppt/tags/tag102.xml" ContentType="application/vnd.openxmlformats-officedocument.presentationml.tags+xml"/>
  <Override PartName="/ppt/notesSlides/notesSlide17.xml" ContentType="application/vnd.openxmlformats-officedocument.presentationml.notesSlide+xml"/>
  <Override PartName="/ppt/tags/tag103.xml" ContentType="application/vnd.openxmlformats-officedocument.presentationml.tags+xml"/>
  <Override PartName="/ppt/notesSlides/notesSlide18.xml" ContentType="application/vnd.openxmlformats-officedocument.presentationml.notesSlide+xml"/>
  <Override PartName="/ppt/tags/tag104.xml" ContentType="application/vnd.openxmlformats-officedocument.presentationml.tags+xml"/>
  <Override PartName="/ppt/notesSlides/notesSlide19.xml" ContentType="application/vnd.openxmlformats-officedocument.presentationml.notesSlide+xml"/>
  <Override PartName="/ppt/tags/tag105.xml" ContentType="application/vnd.openxmlformats-officedocument.presentationml.tags+xml"/>
  <Override PartName="/ppt/notesSlides/notesSlide20.xml" ContentType="application/vnd.openxmlformats-officedocument.presentationml.notesSlide+xml"/>
  <Override PartName="/ppt/tags/tag106.xml" ContentType="application/vnd.openxmlformats-officedocument.presentationml.tags+xml"/>
  <Override PartName="/ppt/notesSlides/notesSlide21.xml" ContentType="application/vnd.openxmlformats-officedocument.presentationml.notesSlide+xml"/>
  <Override PartName="/ppt/tags/tag107.xml" ContentType="application/vnd.openxmlformats-officedocument.presentationml.tags+xml"/>
  <Override PartName="/ppt/notesSlides/notesSlide22.xml" ContentType="application/vnd.openxmlformats-officedocument.presentationml.notesSlide+xml"/>
  <Override PartName="/ppt/tags/tag108.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9" r:id="rId3"/>
    <p:sldMasterId id="2147483707" r:id="rId4"/>
    <p:sldMasterId id="2147483734" r:id="rId5"/>
    <p:sldMasterId id="2147483771" r:id="rId6"/>
  </p:sldMasterIdLst>
  <p:notesMasterIdLst>
    <p:notesMasterId r:id="rId30"/>
  </p:notesMasterIdLst>
  <p:sldIdLst>
    <p:sldId id="323" r:id="rId7"/>
    <p:sldId id="331" r:id="rId8"/>
    <p:sldId id="301" r:id="rId9"/>
    <p:sldId id="332" r:id="rId10"/>
    <p:sldId id="303" r:id="rId11"/>
    <p:sldId id="304" r:id="rId12"/>
    <p:sldId id="305" r:id="rId13"/>
    <p:sldId id="306" r:id="rId14"/>
    <p:sldId id="307" r:id="rId15"/>
    <p:sldId id="326" r:id="rId16"/>
    <p:sldId id="310" r:id="rId17"/>
    <p:sldId id="327" r:id="rId18"/>
    <p:sldId id="311" r:id="rId19"/>
    <p:sldId id="312" r:id="rId20"/>
    <p:sldId id="328" r:id="rId21"/>
    <p:sldId id="313" r:id="rId22"/>
    <p:sldId id="314" r:id="rId23"/>
    <p:sldId id="315" r:id="rId24"/>
    <p:sldId id="317" r:id="rId25"/>
    <p:sldId id="329" r:id="rId26"/>
    <p:sldId id="319" r:id="rId27"/>
    <p:sldId id="320" r:id="rId28"/>
    <p:sldId id="330"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Dewell, Renee [CFSPH]" initials="DR[" lastIdx="57" clrIdx="0">
    <p:extLst>
      <p:ext uri="{19B8F6BF-5375-455C-9EA6-DF929625EA0E}">
        <p15:presenceInfo xmlns:p15="http://schemas.microsoft.com/office/powerpoint/2012/main" userId="S-1-5-21-1659004503-1450960922-1606980848-233179" providerId="AD"/>
      </p:ext>
    </p:extLst>
  </p:cmAuthor>
  <p:cmAuthor id="3" name="Dvorak, Glenda D [CFSPH]" initials="DGD[" lastIdx="21" clrIdx="1">
    <p:extLst>
      <p:ext uri="{19B8F6BF-5375-455C-9EA6-DF929625EA0E}">
        <p15:presenceInfo xmlns:p15="http://schemas.microsoft.com/office/powerpoint/2012/main" userId="S-1-5-21-1659004503-1450960922-1606980848-1052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98429"/>
    <a:srgbClr val="9EBEB9"/>
    <a:srgbClr val="307668"/>
    <a:srgbClr val="FFCC00"/>
    <a:srgbClr val="72A098"/>
    <a:srgbClr val="FEE6A4"/>
    <a:srgbClr val="003300"/>
    <a:srgbClr val="5BBD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74" autoAdjust="0"/>
    <p:restoredTop sz="57252" autoAdjust="0"/>
  </p:normalViewPr>
  <p:slideViewPr>
    <p:cSldViewPr snapToGrid="0">
      <p:cViewPr varScale="1">
        <p:scale>
          <a:sx n="62" d="100"/>
          <a:sy n="62" d="100"/>
        </p:scale>
        <p:origin x="121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9E916-3776-4DD1-8E7D-FCC6EBAB9352}" type="datetimeFigureOut">
              <a:rPr lang="en-US" smtClean="0"/>
              <a:t>6/14/2021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4FB9B-8CAA-45BD-809F-9C7DB509EB33}" type="slidenum">
              <a:rPr lang="en-US" smtClean="0"/>
              <a:t>‹#›</a:t>
            </a:fld>
            <a:endParaRPr lang="en-US"/>
          </a:p>
        </p:txBody>
      </p:sp>
    </p:spTree>
    <p:extLst>
      <p:ext uri="{BB962C8B-B14F-4D97-AF65-F5344CB8AC3E}">
        <p14:creationId xmlns:p14="http://schemas.microsoft.com/office/powerpoint/2010/main" val="2850247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Biosecurity Basics: Animal Health and Disease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Biosecurity </a:t>
            </a:r>
            <a:r>
              <a:rPr lang="en-US" b="0" dirty="0" smtClean="0"/>
              <a:t>on your operation is an </a:t>
            </a:r>
            <a:r>
              <a:rPr lang="en-US" dirty="0" smtClean="0"/>
              <a:t>essential step to keeping animals healthy and starts with a few key steps.</a:t>
            </a:r>
            <a:r>
              <a:rPr lang="en-US" baseline="0" dirty="0" smtClean="0"/>
              <a:t> </a:t>
            </a:r>
            <a:r>
              <a:rPr lang="en-US" dirty="0" smtClean="0"/>
              <a:t>This presentation</a:t>
            </a:r>
            <a:r>
              <a:rPr lang="en-US" baseline="0" dirty="0" smtClean="0"/>
              <a:t> will address one of these biosecurity basics for small-scale producers – animal health and disease monitoring. </a:t>
            </a:r>
          </a:p>
          <a:p>
            <a:endParaRPr lang="en-US" dirty="0"/>
          </a:p>
        </p:txBody>
      </p:sp>
      <p:sp>
        <p:nvSpPr>
          <p:cNvPr id="4" name="Slide Number Placeholder 3"/>
          <p:cNvSpPr>
            <a:spLocks noGrp="1"/>
          </p:cNvSpPr>
          <p:nvPr>
            <p:ph type="sldNum" sz="quarter" idx="10"/>
          </p:nvPr>
        </p:nvSpPr>
        <p:spPr/>
        <p:txBody>
          <a:bodyPr/>
          <a:lstStyle/>
          <a:p>
            <a:fld id="{82B4FB9B-8CAA-45BD-809F-9C7DB509EB33}" type="slidenum">
              <a:rPr lang="en-US" smtClean="0"/>
              <a:t>1</a:t>
            </a:fld>
            <a:endParaRPr lang="en-US"/>
          </a:p>
        </p:txBody>
      </p:sp>
    </p:spTree>
    <p:extLst>
      <p:ext uri="{BB962C8B-B14F-4D97-AF65-F5344CB8AC3E}">
        <p14:creationId xmlns:p14="http://schemas.microsoft.com/office/powerpoint/2010/main" val="2233854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effectLst/>
                <a:latin typeface="Calibri" panose="020F0502020204030204" pitchFamily="34" charset="0"/>
                <a:ea typeface="Times New Roman" panose="02020603050405020304" pitchFamily="18" charset="0"/>
              </a:rPr>
              <a:t>Good nutrition is needed for proper physical development, weight</a:t>
            </a:r>
            <a:r>
              <a:rPr lang="en-US" sz="1200" b="0" baseline="0" dirty="0" smtClean="0">
                <a:effectLst/>
                <a:latin typeface="Calibri" panose="020F0502020204030204" pitchFamily="34" charset="0"/>
                <a:ea typeface="Times New Roman" panose="02020603050405020304" pitchFamily="18" charset="0"/>
              </a:rPr>
              <a:t> gain, reproduction, milk/egg yield, </a:t>
            </a:r>
            <a:r>
              <a:rPr lang="en-US" sz="1200" b="0" dirty="0" smtClean="0">
                <a:effectLst/>
                <a:latin typeface="Calibri" panose="020F0502020204030204" pitchFamily="34" charset="0"/>
                <a:ea typeface="Times New Roman" panose="02020603050405020304" pitchFamily="18" charset="0"/>
              </a:rPr>
              <a:t>body condition and the development</a:t>
            </a:r>
            <a:r>
              <a:rPr lang="en-US" sz="1200" b="0" baseline="0" dirty="0" smtClean="0">
                <a:effectLst/>
                <a:latin typeface="Calibri" panose="020F0502020204030204" pitchFamily="34" charset="0"/>
                <a:ea typeface="Times New Roman" panose="02020603050405020304" pitchFamily="18" charset="0"/>
              </a:rPr>
              <a:t> and maintenance of a </a:t>
            </a:r>
            <a:r>
              <a:rPr lang="en-US" sz="1200" b="0" dirty="0" smtClean="0">
                <a:effectLst/>
                <a:latin typeface="Calibri" panose="020F0502020204030204" pitchFamily="34" charset="0"/>
                <a:ea typeface="Times New Roman" panose="02020603050405020304" pitchFamily="18" charset="0"/>
              </a:rPr>
              <a:t>strong immune system to fight disease. A balanced diet is important for all animals.</a:t>
            </a:r>
            <a:r>
              <a:rPr lang="en-US" sz="1200" b="0" baseline="0" dirty="0" smtClean="0">
                <a:effectLst/>
                <a:latin typeface="Calibri" panose="020F0502020204030204" pitchFamily="34" charset="0"/>
                <a:ea typeface="Times New Roman" panose="02020603050405020304" pitchFamily="18" charset="0"/>
              </a:rPr>
              <a:t> </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Nutritional needs</a:t>
            </a:r>
            <a:r>
              <a:rPr lang="en-US" sz="1200" b="0" baseline="0" dirty="0" smtClean="0">
                <a:effectLst/>
                <a:latin typeface="Calibri" panose="020F0502020204030204" pitchFamily="34" charset="0"/>
                <a:ea typeface="Calibri" panose="020F0502020204030204" pitchFamily="34" charset="0"/>
                <a:cs typeface="Calibri" panose="020F0502020204030204" pitchFamily="34" charset="0"/>
              </a:rPr>
              <a:t> are determined by s</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pecies, age, health needs</a:t>
            </a:r>
            <a:r>
              <a:rPr lang="en-US" sz="1200" b="0" baseline="0" dirty="0" smtClean="0">
                <a:effectLst/>
                <a:latin typeface="Calibri" panose="020F0502020204030204" pitchFamily="34" charset="0"/>
                <a:ea typeface="Calibri" panose="020F0502020204030204" pitchFamily="34" charset="0"/>
                <a:cs typeface="Calibri" panose="020F0502020204030204" pitchFamily="34" charset="0"/>
              </a:rPr>
              <a:t> and </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environmental considerations. For example, animals need a diet with higher energy levels in winter compared to summer. </a:t>
            </a:r>
            <a:r>
              <a:rPr lang="en-US" sz="1200" b="0" dirty="0" smtClean="0">
                <a:effectLst/>
                <a:latin typeface="Calibri" panose="020F0502020204030204" pitchFamily="34" charset="0"/>
                <a:ea typeface="Times New Roman" panose="02020603050405020304" pitchFamily="18" charset="0"/>
              </a:rPr>
              <a:t>Work with someone trained in animal nutrition to create the best </a:t>
            </a:r>
            <a:r>
              <a:rPr lang="en-US" sz="1200" b="0" strike="noStrike" dirty="0" smtClean="0">
                <a:effectLst/>
                <a:latin typeface="Calibri" panose="020F0502020204030204" pitchFamily="34" charset="0"/>
                <a:ea typeface="Times New Roman" panose="02020603050405020304" pitchFamily="18" charset="0"/>
              </a:rPr>
              <a:t>diet </a:t>
            </a:r>
            <a:r>
              <a:rPr lang="en-US" sz="1200" b="0" dirty="0" smtClean="0">
                <a:effectLst/>
                <a:latin typeface="Calibri" panose="020F0502020204030204" pitchFamily="34" charset="0"/>
                <a:ea typeface="Times New Roman" panose="02020603050405020304" pitchFamily="18" charset="0"/>
              </a:rPr>
              <a:t>for your animals. </a:t>
            </a:r>
          </a:p>
          <a:p>
            <a:pPr marL="0" indent="0">
              <a:buFont typeface="Arial" panose="020B0604020202020204" pitchFamily="34" charset="0"/>
              <a:buNone/>
            </a:pPr>
            <a:endParaRPr lang="en-US" dirty="0" smtClean="0"/>
          </a:p>
          <a:p>
            <a:r>
              <a:rPr lang="en-US" sz="900" dirty="0" smtClean="0"/>
              <a:t>Photos: Man holding feed. Rural Matters/Flickr,</a:t>
            </a:r>
            <a:r>
              <a:rPr lang="en-US" sz="900" baseline="0" dirty="0" smtClean="0"/>
              <a:t> </a:t>
            </a:r>
            <a:r>
              <a:rPr lang="en-US" sz="900" dirty="0" smtClean="0"/>
              <a:t>CC BY-NC 2.0; cattle congregating around hay. USDA NRCS Montana/Flickr, public domain;</a:t>
            </a:r>
            <a:r>
              <a:rPr lang="en-US" sz="900" baseline="0" dirty="0" smtClean="0"/>
              <a:t> p</a:t>
            </a:r>
            <a:r>
              <a:rPr lang="en-US" sz="900" dirty="0" smtClean="0"/>
              <a:t>igs at feeder. A </a:t>
            </a:r>
            <a:r>
              <a:rPr lang="en-US" sz="900" dirty="0" err="1" smtClean="0"/>
              <a:t>Fagen</a:t>
            </a:r>
            <a:r>
              <a:rPr lang="en-US" sz="900" dirty="0" smtClean="0"/>
              <a:t>/Flickr, CC BY-NC-SA 2.0</a:t>
            </a:r>
          </a:p>
          <a:p>
            <a:endParaRPr lang="en-US" sz="900" dirty="0" smtClean="0"/>
          </a:p>
          <a:p>
            <a:endParaRPr lang="en-US" dirty="0"/>
          </a:p>
        </p:txBody>
      </p:sp>
      <p:sp>
        <p:nvSpPr>
          <p:cNvPr id="4" name="Slide Number Placeholder 3"/>
          <p:cNvSpPr>
            <a:spLocks noGrp="1"/>
          </p:cNvSpPr>
          <p:nvPr>
            <p:ph type="sldNum" sz="quarter" idx="10"/>
          </p:nvPr>
        </p:nvSpPr>
        <p:spPr/>
        <p:txBody>
          <a:bodyPr/>
          <a:lstStyle/>
          <a:p>
            <a:fld id="{82B4FB9B-8CAA-45BD-809F-9C7DB509EB33}" type="slidenum">
              <a:rPr lang="en-US" smtClean="0"/>
              <a:t>10</a:t>
            </a:fld>
            <a:endParaRPr lang="en-US"/>
          </a:p>
        </p:txBody>
      </p:sp>
    </p:spTree>
    <p:extLst>
      <p:ext uri="{BB962C8B-B14F-4D97-AF65-F5344CB8AC3E}">
        <p14:creationId xmlns:p14="http://schemas.microsoft.com/office/powerpoint/2010/main" val="3913462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Calibri" panose="020F0502020204030204" pitchFamily="34" charset="0"/>
              </a:rPr>
              <a:t>Consider having your pasture analyzed to </a:t>
            </a:r>
            <a:r>
              <a:rPr lang="en-US" sz="1200" dirty="0" smtClean="0">
                <a:effectLst/>
                <a:latin typeface="Calibri" panose="020F0502020204030204" pitchFamily="34" charset="0"/>
                <a:ea typeface="Calibri" panose="020F0502020204030204" pitchFamily="34" charset="0"/>
                <a:cs typeface="Calibri" panose="020F0502020204030204" pitchFamily="34" charset="0"/>
              </a:rPr>
              <a:t>determine </a:t>
            </a:r>
            <a:r>
              <a:rPr lang="en-US" sz="1200" dirty="0">
                <a:effectLst/>
                <a:latin typeface="Calibri" panose="020F0502020204030204" pitchFamily="34" charset="0"/>
                <a:ea typeface="Calibri" panose="020F0502020204030204" pitchFamily="34" charset="0"/>
                <a:cs typeface="Calibri" panose="020F0502020204030204" pitchFamily="34" charset="0"/>
              </a:rPr>
              <a:t>the nutrient value of the forages. </a:t>
            </a:r>
            <a:r>
              <a:rPr lang="en-US" sz="1200" dirty="0" smtClean="0">
                <a:effectLst/>
                <a:latin typeface="Calibri" panose="020F0502020204030204" pitchFamily="34" charset="0"/>
                <a:ea typeface="Calibri" panose="020F0502020204030204" pitchFamily="34" charset="0"/>
                <a:cs typeface="Calibri" panose="020F0502020204030204" pitchFamily="34" charset="0"/>
              </a:rPr>
              <a:t>Look </a:t>
            </a:r>
            <a:r>
              <a:rPr lang="en-US" sz="1200" dirty="0">
                <a:effectLst/>
                <a:latin typeface="Calibri" panose="020F0502020204030204" pitchFamily="34" charset="0"/>
                <a:ea typeface="Calibri" panose="020F0502020204030204" pitchFamily="34" charset="0"/>
                <a:cs typeface="Calibri" panose="020F0502020204030204" pitchFamily="34" charset="0"/>
              </a:rPr>
              <a:t>for and remove poisonous or harmful </a:t>
            </a:r>
            <a:r>
              <a:rPr lang="en-US" sz="1200" dirty="0" smtClean="0">
                <a:effectLst/>
                <a:latin typeface="Calibri" panose="020F0502020204030204" pitchFamily="34" charset="0"/>
                <a:ea typeface="Calibri" panose="020F0502020204030204" pitchFamily="34" charset="0"/>
                <a:cs typeface="Calibri" panose="020F0502020204030204" pitchFamily="34" charset="0"/>
              </a:rPr>
              <a:t>plants.</a:t>
            </a:r>
            <a:r>
              <a:rPr lang="en-US" sz="1200" baseline="0" dirty="0" smtClean="0">
                <a:effectLst/>
                <a:latin typeface="Calibri" panose="020F0502020204030204" pitchFamily="34" charset="0"/>
                <a:ea typeface="Calibri" panose="020F0502020204030204" pitchFamily="34" charset="0"/>
                <a:cs typeface="Calibri" panose="020F0502020204030204" pitchFamily="34" charset="0"/>
              </a:rPr>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t>Photos: Goats in pasture.</a:t>
            </a:r>
            <a:r>
              <a:rPr lang="en-US" sz="900" baseline="0" dirty="0" smtClean="0"/>
              <a:t> Renee </a:t>
            </a:r>
            <a:r>
              <a:rPr lang="en-US" sz="900" baseline="0" dirty="0" err="1" smtClean="0"/>
              <a:t>Dewell</a:t>
            </a:r>
            <a:r>
              <a:rPr lang="en-US" sz="900" baseline="0" dirty="0" smtClean="0"/>
              <a:t>/Iowa State University; </a:t>
            </a:r>
            <a:r>
              <a:rPr lang="en-US" sz="900" dirty="0" smtClean="0"/>
              <a:t>cows-4213076_1920_pixabay</a:t>
            </a:r>
            <a:endParaRPr lang="en-US" sz="900" dirty="0"/>
          </a:p>
        </p:txBody>
      </p:sp>
      <p:sp>
        <p:nvSpPr>
          <p:cNvPr id="4" name="Slide Number Placeholder 3"/>
          <p:cNvSpPr>
            <a:spLocks noGrp="1"/>
          </p:cNvSpPr>
          <p:nvPr>
            <p:ph type="sldNum" sz="quarter" idx="5"/>
          </p:nvPr>
        </p:nvSpPr>
        <p:spPr/>
        <p:txBody>
          <a:bodyPr/>
          <a:lstStyle/>
          <a:p>
            <a:fld id="{A98721AF-A508-4FC7-BA17-75887B05BD56}" type="slidenum">
              <a:rPr lang="en-US" smtClean="0"/>
              <a:t>11</a:t>
            </a:fld>
            <a:endParaRPr lang="en-US"/>
          </a:p>
        </p:txBody>
      </p:sp>
    </p:spTree>
    <p:extLst>
      <p:ext uri="{BB962C8B-B14F-4D97-AF65-F5344CB8AC3E}">
        <p14:creationId xmlns:p14="http://schemas.microsoft.com/office/powerpoint/2010/main" val="4263824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r>
              <a:rPr lang="en-US" sz="1200" b="0" dirty="0" smtClean="0">
                <a:effectLst/>
                <a:latin typeface="Calibri" panose="020F0502020204030204" pitchFamily="34" charset="0"/>
                <a:ea typeface="Calibri" panose="020F0502020204030204" pitchFamily="34" charset="0"/>
                <a:cs typeface="Calibri" panose="020F0502020204030204" pitchFamily="34" charset="0"/>
              </a:rPr>
              <a:t>Feeding areas should be designed to allow easy access for the animal to eat and for the caretaker to clean. Whenever possible, areas</a:t>
            </a:r>
            <a:r>
              <a:rPr lang="en-US" sz="1200" b="0" baseline="0" dirty="0" smtClean="0">
                <a:effectLst/>
                <a:latin typeface="Calibri" panose="020F0502020204030204" pitchFamily="34" charset="0"/>
                <a:ea typeface="Calibri" panose="020F0502020204030204" pitchFamily="34" charset="0"/>
                <a:cs typeface="Calibri" panose="020F0502020204030204" pitchFamily="34" charset="0"/>
              </a:rPr>
              <a:t> should be kept clean and free of mud and manure. Adequate space for the herd or flock to eat should be provided to avoid overcrowding at feeding areas and problems with some animals not being allowed to eat. </a:t>
            </a:r>
            <a:endParaRPr lang="en-US" sz="1200" b="0" dirty="0" smtClean="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dirty="0" smtClean="0"/>
          </a:p>
          <a:p>
            <a:pPr marL="0" marR="0">
              <a:spcBef>
                <a:spcPts val="0"/>
              </a:spcBef>
              <a:spcAft>
                <a:spcPts val="0"/>
              </a:spcAft>
            </a:pPr>
            <a:r>
              <a:rPr lang="en-US" sz="900" dirty="0" smtClean="0"/>
              <a:t>Photos: Cleaning </a:t>
            </a:r>
            <a:r>
              <a:rPr lang="en-US" sz="900" dirty="0" err="1" smtClean="0"/>
              <a:t>feedbunk</a:t>
            </a:r>
            <a:r>
              <a:rPr lang="en-US" sz="900" dirty="0" smtClean="0"/>
              <a:t>,</a:t>
            </a:r>
            <a:r>
              <a:rPr lang="en-US" sz="900" baseline="0" dirty="0" smtClean="0"/>
              <a:t> Renee Dewell/Iowa State University; Goat with hay, Renee Dewell/Iowa State University; poultry feeding, Renee Dewell/Iowa State University</a:t>
            </a:r>
            <a:endParaRPr lang="en-US" sz="900" dirty="0" smtClean="0"/>
          </a:p>
          <a:p>
            <a:endParaRPr lang="en-US" dirty="0"/>
          </a:p>
        </p:txBody>
      </p:sp>
      <p:sp>
        <p:nvSpPr>
          <p:cNvPr id="4" name="Slide Number Placeholder 3"/>
          <p:cNvSpPr>
            <a:spLocks noGrp="1"/>
          </p:cNvSpPr>
          <p:nvPr>
            <p:ph type="sldNum" sz="quarter" idx="10"/>
          </p:nvPr>
        </p:nvSpPr>
        <p:spPr/>
        <p:txBody>
          <a:bodyPr/>
          <a:lstStyle/>
          <a:p>
            <a:fld id="{82B4FB9B-8CAA-45BD-809F-9C7DB509EB33}" type="slidenum">
              <a:rPr lang="en-US" smtClean="0"/>
              <a:t>12</a:t>
            </a:fld>
            <a:endParaRPr lang="en-US"/>
          </a:p>
        </p:txBody>
      </p:sp>
    </p:spTree>
    <p:extLst>
      <p:ext uri="{BB962C8B-B14F-4D97-AF65-F5344CB8AC3E}">
        <p14:creationId xmlns:p14="http://schemas.microsoft.com/office/powerpoint/2010/main" val="1089385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effectLst/>
                <a:latin typeface="+mn-lt"/>
                <a:ea typeface="Calibri" panose="020F0502020204030204" pitchFamily="34" charset="0"/>
                <a:cs typeface="Calibri" panose="020F0502020204030204" pitchFamily="34" charset="0"/>
              </a:rPr>
              <a:t>Fresh water should always be available and easy for animals to access. Ensure animals have clean water or water sources. Consider testing livestock water yearly for</a:t>
            </a:r>
            <a:r>
              <a:rPr lang="en-US" sz="1200" b="0" baseline="0" dirty="0" smtClean="0">
                <a:effectLst/>
                <a:latin typeface="+mn-lt"/>
                <a:ea typeface="Calibri" panose="020F0502020204030204" pitchFamily="34" charset="0"/>
                <a:cs typeface="Calibri" panose="020F0502020204030204" pitchFamily="34" charset="0"/>
              </a:rPr>
              <a:t> pH, presence of blue green algae, total dissolved solids, total soluble salt, </a:t>
            </a:r>
            <a:r>
              <a:rPr lang="en-US" sz="1200" b="0" dirty="0" smtClean="0">
                <a:effectLst/>
                <a:latin typeface="+mn-lt"/>
                <a:ea typeface="Calibri" panose="020F0502020204030204" pitchFamily="34" charset="0"/>
                <a:cs typeface="Calibri" panose="020F0502020204030204" pitchFamily="34" charset="0"/>
              </a:rPr>
              <a:t>mineral and hardness levels, and </a:t>
            </a:r>
            <a:r>
              <a:rPr lang="en-US" sz="1200" b="0" baseline="0" dirty="0" smtClean="0">
                <a:effectLst/>
                <a:latin typeface="+mn-lt"/>
                <a:ea typeface="Calibri" panose="020F0502020204030204" pitchFamily="34" charset="0"/>
                <a:cs typeface="Calibri" panose="020F0502020204030204" pitchFamily="34" charset="0"/>
              </a:rPr>
              <a:t>contaminants such as certain harmful bacteria</a:t>
            </a:r>
            <a:r>
              <a:rPr lang="en-US" sz="1200" b="0" dirty="0" smtClean="0">
                <a:effectLst/>
                <a:latin typeface="+mn-lt"/>
                <a:ea typeface="Calibri" panose="020F0502020204030204" pitchFamily="34" charset="0"/>
                <a:cs typeface="Calibri" panose="020F0502020204030204" pitchFamily="34" charset="0"/>
              </a:rPr>
              <a: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t>Photos: water trough and pond, USDA/Flickr, CC PDM; a</a:t>
            </a:r>
            <a:r>
              <a:rPr lang="en-US" sz="900" dirty="0" smtClean="0"/>
              <a:t>utomatic pig waterers.</a:t>
            </a:r>
            <a:r>
              <a:rPr lang="en-US" sz="900" baseline="0" dirty="0" smtClean="0"/>
              <a:t> </a:t>
            </a:r>
            <a:r>
              <a:rPr lang="en-US" sz="900" baseline="0" dirty="0" err="1" smtClean="0"/>
              <a:t>P</a:t>
            </a:r>
            <a:r>
              <a:rPr lang="en-US" sz="900" dirty="0" err="1" smtClean="0"/>
              <a:t>orkcheckoff</a:t>
            </a:r>
            <a:r>
              <a:rPr lang="en-US" sz="900" dirty="0" smtClean="0"/>
              <a:t>/Flickr, CC BY-NC-ND 2.0; blue-green algae, Roger</a:t>
            </a:r>
            <a:r>
              <a:rPr lang="en-US" sz="900" baseline="0" dirty="0" smtClean="0"/>
              <a:t> Bunting/Flickr,, CC BY-NC-ND 2.0</a:t>
            </a:r>
            <a:endParaRPr lang="en-US" sz="900" dirty="0"/>
          </a:p>
        </p:txBody>
      </p:sp>
      <p:sp>
        <p:nvSpPr>
          <p:cNvPr id="4" name="Slide Number Placeholder 3"/>
          <p:cNvSpPr>
            <a:spLocks noGrp="1"/>
          </p:cNvSpPr>
          <p:nvPr>
            <p:ph type="sldNum" sz="quarter" idx="10"/>
          </p:nvPr>
        </p:nvSpPr>
        <p:spPr/>
        <p:txBody>
          <a:bodyPr/>
          <a:lstStyle/>
          <a:p>
            <a:fld id="{A98721AF-A508-4FC7-BA17-75887B05BD56}" type="slidenum">
              <a:rPr lang="en-US" smtClean="0"/>
              <a:t>13</a:t>
            </a:fld>
            <a:endParaRPr lang="en-US"/>
          </a:p>
        </p:txBody>
      </p:sp>
    </p:spTree>
    <p:extLst>
      <p:ext uri="{BB962C8B-B14F-4D97-AF65-F5344CB8AC3E}">
        <p14:creationId xmlns:p14="http://schemas.microsoft.com/office/powerpoint/2010/main" val="4062685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0" dirty="0" smtClean="0">
                <a:effectLst/>
                <a:latin typeface="+mn-lt"/>
                <a:ea typeface="Times New Roman" panose="02020603050405020304" pitchFamily="18" charset="0"/>
              </a:rPr>
              <a:t>Vaccines </a:t>
            </a:r>
            <a:r>
              <a:rPr lang="en-US" sz="1200" b="0" dirty="0">
                <a:effectLst/>
                <a:latin typeface="+mn-lt"/>
                <a:ea typeface="Times New Roman" panose="02020603050405020304" pitchFamily="18" charset="0"/>
              </a:rPr>
              <a:t>can help prevent common diseases. </a:t>
            </a:r>
            <a:r>
              <a:rPr lang="en-US" sz="1200" b="0" dirty="0" smtClean="0">
                <a:effectLst/>
                <a:latin typeface="+mn-lt"/>
                <a:ea typeface="Times New Roman" panose="02020603050405020304" pitchFamily="18" charset="0"/>
              </a:rPr>
              <a:t>When animals get </a:t>
            </a:r>
            <a:r>
              <a:rPr lang="en-US" sz="1200" b="0" dirty="0">
                <a:effectLst/>
                <a:latin typeface="+mn-lt"/>
                <a:ea typeface="Times New Roman" panose="02020603050405020304" pitchFamily="18" charset="0"/>
              </a:rPr>
              <a:t>sick, </a:t>
            </a:r>
            <a:r>
              <a:rPr lang="en-US" sz="1200" b="0" strike="noStrike" dirty="0" smtClean="0">
                <a:effectLst/>
                <a:latin typeface="+mn-lt"/>
                <a:ea typeface="Times New Roman" panose="02020603050405020304" pitchFamily="18" charset="0"/>
              </a:rPr>
              <a:t>medical treatments may </a:t>
            </a:r>
            <a:r>
              <a:rPr lang="en-US" sz="1200" b="0" dirty="0" smtClean="0">
                <a:effectLst/>
                <a:latin typeface="+mn-lt"/>
                <a:ea typeface="Times New Roman" panose="02020603050405020304" pitchFamily="18" charset="0"/>
              </a:rPr>
              <a:t>help </a:t>
            </a:r>
            <a:r>
              <a:rPr lang="en-US" sz="1200" b="0" dirty="0">
                <a:effectLst/>
                <a:latin typeface="+mn-lt"/>
                <a:ea typeface="Times New Roman" panose="02020603050405020304" pitchFamily="18" charset="0"/>
              </a:rPr>
              <a:t>them recover. </a:t>
            </a:r>
            <a:r>
              <a:rPr lang="en-US" sz="1200" b="0" dirty="0" smtClean="0">
                <a:effectLst/>
                <a:latin typeface="+mn-lt"/>
                <a:ea typeface="Times New Roman" panose="02020603050405020304" pitchFamily="18" charset="0"/>
              </a:rPr>
              <a:t>Work with your</a:t>
            </a:r>
            <a:r>
              <a:rPr lang="en-US" sz="1200" b="0" baseline="0" dirty="0" smtClean="0">
                <a:effectLst/>
                <a:latin typeface="+mn-lt"/>
                <a:ea typeface="Times New Roman" panose="02020603050405020304" pitchFamily="18" charset="0"/>
              </a:rPr>
              <a:t> </a:t>
            </a:r>
            <a:r>
              <a:rPr lang="en-US" sz="1200" b="0" dirty="0" smtClean="0">
                <a:effectLst/>
                <a:latin typeface="+mn-lt"/>
                <a:ea typeface="Times New Roman" panose="02020603050405020304" pitchFamily="18" charset="0"/>
              </a:rPr>
              <a:t>veterinarian to set </a:t>
            </a:r>
            <a:r>
              <a:rPr lang="en-US" sz="1200" b="0" dirty="0">
                <a:effectLst/>
                <a:latin typeface="+mn-lt"/>
                <a:ea typeface="Times New Roman" panose="02020603050405020304" pitchFamily="18" charset="0"/>
              </a:rPr>
              <a:t>up </a:t>
            </a:r>
            <a:r>
              <a:rPr lang="en-US" sz="1200" b="0" dirty="0" smtClean="0">
                <a:effectLst/>
                <a:latin typeface="+mn-lt"/>
                <a:ea typeface="Times New Roman" panose="02020603050405020304" pitchFamily="18" charset="0"/>
              </a:rPr>
              <a:t>an effective disease </a:t>
            </a:r>
            <a:r>
              <a:rPr lang="en-US" sz="1200" b="0" dirty="0">
                <a:effectLst/>
                <a:latin typeface="+mn-lt"/>
                <a:ea typeface="Times New Roman" panose="02020603050405020304" pitchFamily="18" charset="0"/>
              </a:rPr>
              <a:t>prevention </a:t>
            </a:r>
            <a:r>
              <a:rPr lang="en-US" sz="1200" b="0" dirty="0" smtClean="0">
                <a:effectLst/>
                <a:latin typeface="+mn-lt"/>
                <a:ea typeface="Times New Roman" panose="02020603050405020304" pitchFamily="18" charset="0"/>
              </a:rPr>
              <a:t>and treatment plan </a:t>
            </a:r>
            <a:r>
              <a:rPr lang="en-US" sz="1200" b="0" dirty="0">
                <a:effectLst/>
                <a:latin typeface="+mn-lt"/>
                <a:ea typeface="Times New Roman" panose="02020603050405020304" pitchFamily="18" charset="0"/>
              </a:rPr>
              <a:t>for your </a:t>
            </a:r>
            <a:r>
              <a:rPr lang="en-US" sz="1200" b="0" dirty="0" smtClean="0">
                <a:effectLst/>
                <a:latin typeface="+mn-lt"/>
                <a:ea typeface="Times New Roman" panose="02020603050405020304" pitchFamily="18" charset="0"/>
              </a:rPr>
              <a:t>herd or flock</a:t>
            </a:r>
            <a:r>
              <a:rPr lang="en-US" sz="1200" b="0" dirty="0">
                <a:effectLst/>
                <a:latin typeface="+mn-lt"/>
                <a:ea typeface="Times New Roman" panose="02020603050405020304" pitchFamily="18" charset="0"/>
              </a:rPr>
              <a:t>. </a:t>
            </a:r>
            <a:endParaRPr lang="en-US" sz="1200" b="0" dirty="0" smtClean="0">
              <a:effectLst/>
              <a:latin typeface="+mn-lt"/>
              <a:ea typeface="Times New Roman" panose="02020603050405020304" pitchFamily="18" charset="0"/>
            </a:endParaRPr>
          </a:p>
          <a:p>
            <a:endParaRPr lang="en-US" dirty="0"/>
          </a:p>
          <a:p>
            <a:r>
              <a:rPr lang="en-US" sz="900" dirty="0" smtClean="0"/>
              <a:t>Photo: Syringe and medication.</a:t>
            </a:r>
            <a:r>
              <a:rPr lang="en-US" sz="900" baseline="0" dirty="0" smtClean="0"/>
              <a:t> Renee </a:t>
            </a:r>
            <a:r>
              <a:rPr lang="en-US" sz="900" baseline="0" dirty="0" err="1" smtClean="0"/>
              <a:t>Dewell</a:t>
            </a:r>
            <a:r>
              <a:rPr lang="en-US" sz="900" baseline="0" dirty="0" smtClean="0"/>
              <a:t>, Iowa State University</a:t>
            </a:r>
            <a:endParaRPr lang="en-US" sz="900" dirty="0"/>
          </a:p>
          <a:p>
            <a:endParaRPr lang="en-US" dirty="0"/>
          </a:p>
        </p:txBody>
      </p:sp>
      <p:sp>
        <p:nvSpPr>
          <p:cNvPr id="4" name="Slide Number Placeholder 3"/>
          <p:cNvSpPr>
            <a:spLocks noGrp="1"/>
          </p:cNvSpPr>
          <p:nvPr>
            <p:ph type="sldNum" sz="quarter" idx="10"/>
          </p:nvPr>
        </p:nvSpPr>
        <p:spPr/>
        <p:txBody>
          <a:bodyPr/>
          <a:lstStyle/>
          <a:p>
            <a:fld id="{A98721AF-A508-4FC7-BA17-75887B05BD56}" type="slidenum">
              <a:rPr lang="en-US" smtClean="0"/>
              <a:t>14</a:t>
            </a:fld>
            <a:endParaRPr lang="en-US"/>
          </a:p>
        </p:txBody>
      </p:sp>
    </p:spTree>
    <p:extLst>
      <p:ext uri="{BB962C8B-B14F-4D97-AF65-F5344CB8AC3E}">
        <p14:creationId xmlns:p14="http://schemas.microsoft.com/office/powerpoint/2010/main" val="3533669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0" dirty="0" smtClean="0">
                <a:effectLst/>
                <a:latin typeface="+mn-lt"/>
                <a:ea typeface="Times New Roman" panose="02020603050405020304" pitchFamily="18" charset="0"/>
              </a:rPr>
              <a:t>Follow label directions</a:t>
            </a:r>
            <a:r>
              <a:rPr lang="en-US" sz="1200" b="0" baseline="0" dirty="0" smtClean="0">
                <a:effectLst/>
                <a:latin typeface="+mn-lt"/>
                <a:ea typeface="Times New Roman" panose="02020603050405020304" pitchFamily="18" charset="0"/>
              </a:rPr>
              <a:t> for giving and storing </a:t>
            </a:r>
            <a:r>
              <a:rPr lang="en-US" sz="1200" b="0" dirty="0" smtClean="0">
                <a:effectLst/>
                <a:latin typeface="+mn-lt"/>
                <a:ea typeface="Calibri" panose="020F0502020204030204" pitchFamily="34" charset="0"/>
                <a:cs typeface="Symbol" panose="05050102010706020507" pitchFamily="18" charset="2"/>
              </a:rPr>
              <a:t>vaccines and medicines. All food animals should be injected</a:t>
            </a:r>
            <a:r>
              <a:rPr lang="en-US" sz="1200" b="0" baseline="0" dirty="0" smtClean="0">
                <a:effectLst/>
                <a:latin typeface="+mn-lt"/>
                <a:ea typeface="Calibri" panose="020F0502020204030204" pitchFamily="34" charset="0"/>
                <a:cs typeface="Symbol" panose="05050102010706020507" pitchFamily="18" charset="2"/>
              </a:rPr>
              <a:t> according to their species-specific </a:t>
            </a:r>
            <a:r>
              <a:rPr lang="en-US" sz="1200" b="0" dirty="0" smtClean="0">
                <a:effectLst/>
                <a:latin typeface="+mn-lt"/>
                <a:ea typeface="Calibri" panose="020F0502020204030204" pitchFamily="34" charset="0"/>
                <a:cs typeface="Symbol" panose="05050102010706020507" pitchFamily="18" charset="2"/>
              </a:rPr>
              <a:t>Quality </a:t>
            </a:r>
            <a:r>
              <a:rPr lang="en-US" sz="1200" b="0" dirty="0">
                <a:effectLst/>
                <a:latin typeface="+mn-lt"/>
                <a:ea typeface="Calibri" panose="020F0502020204030204" pitchFamily="34" charset="0"/>
                <a:cs typeface="Symbol" panose="05050102010706020507" pitchFamily="18" charset="2"/>
              </a:rPr>
              <a:t>Assurance Programs </a:t>
            </a:r>
            <a:r>
              <a:rPr lang="en-US" sz="1200" b="0" dirty="0" smtClean="0">
                <a:effectLst/>
                <a:latin typeface="+mn-lt"/>
                <a:ea typeface="Calibri" panose="020F0502020204030204" pitchFamily="34" charset="0"/>
                <a:cs typeface="Symbol" panose="05050102010706020507" pitchFamily="18" charset="2"/>
              </a:rPr>
              <a:t>(e.g., beef</a:t>
            </a:r>
            <a:r>
              <a:rPr lang="en-US" sz="1200" b="0" dirty="0">
                <a:effectLst/>
                <a:latin typeface="+mn-lt"/>
                <a:ea typeface="Calibri" panose="020F0502020204030204" pitchFamily="34" charset="0"/>
                <a:cs typeface="Symbol" panose="05050102010706020507" pitchFamily="18" charset="2"/>
              </a:rPr>
              <a:t>, </a:t>
            </a:r>
            <a:r>
              <a:rPr lang="en-US" sz="1200" b="0" dirty="0" smtClean="0">
                <a:effectLst/>
                <a:latin typeface="+mn-lt"/>
                <a:ea typeface="Calibri" panose="020F0502020204030204" pitchFamily="34" charset="0"/>
                <a:cs typeface="Symbol" panose="05050102010706020507" pitchFamily="18" charset="2"/>
              </a:rPr>
              <a:t>pork</a:t>
            </a:r>
            <a:r>
              <a:rPr lang="en-US" sz="1200" b="0" dirty="0">
                <a:effectLst/>
                <a:latin typeface="+mn-lt"/>
                <a:ea typeface="Calibri" panose="020F0502020204030204" pitchFamily="34" charset="0"/>
                <a:cs typeface="Symbol" panose="05050102010706020507" pitchFamily="18" charset="2"/>
              </a:rPr>
              <a:t>, </a:t>
            </a:r>
            <a:r>
              <a:rPr lang="en-US" sz="1200" b="0" dirty="0" smtClean="0">
                <a:effectLst/>
                <a:latin typeface="+mn-lt"/>
                <a:ea typeface="Calibri" panose="020F0502020204030204" pitchFamily="34" charset="0"/>
                <a:cs typeface="Symbol" panose="05050102010706020507" pitchFamily="18" charset="2"/>
              </a:rPr>
              <a:t>goats, or sheep</a:t>
            </a:r>
            <a:r>
              <a:rPr lang="en-US" sz="1200" b="0" dirty="0">
                <a:effectLst/>
                <a:latin typeface="+mn-lt"/>
                <a:ea typeface="Calibri" panose="020F0502020204030204" pitchFamily="34" charset="0"/>
                <a:cs typeface="Symbol" panose="05050102010706020507" pitchFamily="18" charset="2"/>
              </a:rPr>
              <a:t>). </a:t>
            </a:r>
            <a:r>
              <a:rPr lang="en-US" sz="1200" b="0" dirty="0" smtClean="0">
                <a:effectLst/>
                <a:latin typeface="+mn-lt"/>
                <a:ea typeface="Calibri" panose="020F0502020204030204" pitchFamily="34" charset="0"/>
                <a:cs typeface="Symbol" panose="05050102010706020507" pitchFamily="18" charset="2"/>
              </a:rPr>
              <a:t>Follow </a:t>
            </a:r>
            <a:r>
              <a:rPr lang="en-US" sz="1200" b="0" dirty="0">
                <a:effectLst/>
                <a:latin typeface="+mn-lt"/>
                <a:ea typeface="Calibri" panose="020F0502020204030204" pitchFamily="34" charset="0"/>
                <a:cs typeface="Symbol" panose="05050102010706020507" pitchFamily="18" charset="2"/>
              </a:rPr>
              <a:t>drug label directions for meat, milk, and egg withdrawal times.  </a:t>
            </a:r>
          </a:p>
          <a:p>
            <a:endParaRPr lang="en-US" dirty="0"/>
          </a:p>
          <a:p>
            <a:r>
              <a:rPr lang="en-US" sz="900" dirty="0" smtClean="0"/>
              <a:t>Photo: Medicine</a:t>
            </a:r>
            <a:r>
              <a:rPr lang="en-US" sz="900" baseline="0" dirty="0" smtClean="0"/>
              <a:t> bottle</a:t>
            </a:r>
            <a:r>
              <a:rPr lang="en-US" sz="900" dirty="0" smtClean="0"/>
              <a:t>.</a:t>
            </a:r>
            <a:r>
              <a:rPr lang="en-US" sz="900" baseline="0" dirty="0" smtClean="0"/>
              <a:t> Renee </a:t>
            </a:r>
            <a:r>
              <a:rPr lang="en-US" sz="900" baseline="0" dirty="0" err="1" smtClean="0"/>
              <a:t>Dewell</a:t>
            </a:r>
            <a:r>
              <a:rPr lang="en-US" sz="900" baseline="0" dirty="0" smtClean="0"/>
              <a:t>, Iowa State University</a:t>
            </a:r>
            <a:endParaRPr lang="en-US" sz="900" dirty="0"/>
          </a:p>
          <a:p>
            <a:endParaRPr lang="en-US" dirty="0"/>
          </a:p>
        </p:txBody>
      </p:sp>
      <p:sp>
        <p:nvSpPr>
          <p:cNvPr id="4" name="Slide Number Placeholder 3"/>
          <p:cNvSpPr>
            <a:spLocks noGrp="1"/>
          </p:cNvSpPr>
          <p:nvPr>
            <p:ph type="sldNum" sz="quarter" idx="10"/>
          </p:nvPr>
        </p:nvSpPr>
        <p:spPr/>
        <p:txBody>
          <a:bodyPr/>
          <a:lstStyle/>
          <a:p>
            <a:fld id="{A98721AF-A508-4FC7-BA17-75887B05BD56}" type="slidenum">
              <a:rPr lang="en-US" smtClean="0"/>
              <a:t>15</a:t>
            </a:fld>
            <a:endParaRPr lang="en-US"/>
          </a:p>
        </p:txBody>
      </p:sp>
    </p:spTree>
    <p:extLst>
      <p:ext uri="{BB962C8B-B14F-4D97-AF65-F5344CB8AC3E}">
        <p14:creationId xmlns:p14="http://schemas.microsoft.com/office/powerpoint/2010/main" val="3579363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200" b="0" kern="1200" dirty="0" smtClean="0">
                <a:solidFill>
                  <a:schemeClr val="tx1"/>
                </a:solidFill>
                <a:effectLst/>
                <a:latin typeface="+mn-lt"/>
                <a:ea typeface="+mn-ea"/>
                <a:cs typeface="+mn-cs"/>
              </a:rPr>
              <a:t>Check expiration dates. Circle or mark the expiration date on bottles and packages as a reminder.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b="0" dirty="0" smtClean="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200" b="0" dirty="0" smtClean="0">
                <a:effectLst/>
                <a:latin typeface="Calibri" panose="020F0502020204030204" pitchFamily="34" charset="0"/>
                <a:ea typeface="Calibri" panose="020F0502020204030204" pitchFamily="34" charset="0"/>
                <a:cs typeface="Calibri" panose="020F0502020204030204" pitchFamily="34" charset="0"/>
              </a:rPr>
              <a:t>Store </a:t>
            </a:r>
            <a:r>
              <a:rPr lang="en-US" sz="1200" b="0" dirty="0">
                <a:effectLst/>
                <a:latin typeface="Calibri" panose="020F0502020204030204" pitchFamily="34" charset="0"/>
                <a:ea typeface="Calibri" panose="020F0502020204030204" pitchFamily="34" charset="0"/>
                <a:cs typeface="Calibri" panose="020F0502020204030204" pitchFamily="34" charset="0"/>
              </a:rPr>
              <a:t>vaccines and </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medicines at </a:t>
            </a:r>
            <a:r>
              <a:rPr lang="en-US" sz="1200" b="0" dirty="0">
                <a:effectLst/>
                <a:latin typeface="Calibri" panose="020F0502020204030204" pitchFamily="34" charset="0"/>
                <a:ea typeface="Calibri" panose="020F0502020204030204" pitchFamily="34" charset="0"/>
                <a:cs typeface="Calibri" panose="020F0502020204030204" pitchFamily="34" charset="0"/>
              </a:rPr>
              <a:t>the correct </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temperature. Refrigerated items should be kept between 36-46</a:t>
            </a:r>
            <a:r>
              <a:rPr lang="en-US" sz="1200" b="0" baseline="30000" dirty="0" smtClean="0">
                <a:effectLst/>
                <a:latin typeface="Calibri" panose="020F0502020204030204" pitchFamily="34" charset="0"/>
                <a:ea typeface="Calibri" panose="020F0502020204030204" pitchFamily="34" charset="0"/>
                <a:cs typeface="Calibri" panose="020F0502020204030204" pitchFamily="34" charset="0"/>
              </a:rPr>
              <a:t>o</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F</a:t>
            </a:r>
            <a:r>
              <a:rPr lang="en-US" sz="1200" b="0" dirty="0">
                <a:effectLst/>
                <a:latin typeface="Calibri" panose="020F0502020204030204" pitchFamily="34" charset="0"/>
                <a:ea typeface="Calibri" panose="020F0502020204030204" pitchFamily="34" charset="0"/>
                <a:cs typeface="Calibri" panose="020F0502020204030204" pitchFamily="34" charset="0"/>
              </a:rPr>
              <a:t>. </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Keep a thermometer in your refrigerator to allow for easy checking.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b="0" dirty="0" smtClean="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200" b="0" dirty="0" smtClean="0">
                <a:effectLst/>
                <a:latin typeface="Calibri" panose="020F0502020204030204" pitchFamily="34" charset="0"/>
                <a:ea typeface="Calibri" panose="020F0502020204030204" pitchFamily="34" charset="0"/>
                <a:cs typeface="Calibri" panose="020F0502020204030204" pitchFamily="34" charset="0"/>
              </a:rPr>
              <a:t>Throw out products if the temperature becomes too hot or too cold.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i="0" dirty="0"/>
          </a:p>
          <a:p>
            <a:pPr marL="0" indent="0">
              <a:buFont typeface="Arial" panose="020B0604020202020204" pitchFamily="34" charset="0"/>
              <a:buNone/>
            </a:pPr>
            <a:r>
              <a:rPr lang="en-US" sz="900" i="0" dirty="0" smtClean="0"/>
              <a:t>Photos: </a:t>
            </a:r>
            <a:r>
              <a:rPr lang="en-US" sz="900" dirty="0" smtClean="0"/>
              <a:t>Expiration </a:t>
            </a:r>
            <a:r>
              <a:rPr lang="en-US" sz="900" dirty="0"/>
              <a:t>date and </a:t>
            </a:r>
            <a:r>
              <a:rPr lang="en-US" sz="900" dirty="0" smtClean="0"/>
              <a:t>lot. Renee </a:t>
            </a:r>
            <a:r>
              <a:rPr lang="en-US" sz="900" dirty="0" err="1" smtClean="0"/>
              <a:t>Dewell</a:t>
            </a:r>
            <a:r>
              <a:rPr lang="en-US" sz="900" dirty="0" smtClean="0"/>
              <a:t>/Iowa State University; Fridge thermometer. Julia </a:t>
            </a:r>
            <a:r>
              <a:rPr lang="en-US" sz="900" dirty="0" err="1" smtClean="0"/>
              <a:t>Manzerova</a:t>
            </a:r>
            <a:r>
              <a:rPr lang="en-US" sz="900" dirty="0" smtClean="0"/>
              <a:t>/Flickr, CC </a:t>
            </a:r>
            <a:r>
              <a:rPr lang="en-US" sz="900" dirty="0"/>
              <a:t>BY-NC-SA </a:t>
            </a:r>
            <a:r>
              <a:rPr lang="en-US" sz="900" dirty="0" smtClean="0"/>
              <a:t>2.0; Vaccine refrigerator. Dancing Lemur/Flickr, CC </a:t>
            </a:r>
            <a:r>
              <a:rPr lang="en-US" sz="900" dirty="0"/>
              <a:t>BY-NC 2.0</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98721AF-A508-4FC7-BA17-75887B05BD56}" type="slidenum">
              <a:rPr lang="en-US" smtClean="0"/>
              <a:t>16</a:t>
            </a:fld>
            <a:endParaRPr lang="en-US"/>
          </a:p>
        </p:txBody>
      </p:sp>
    </p:spTree>
    <p:extLst>
      <p:ext uri="{BB962C8B-B14F-4D97-AF65-F5344CB8AC3E}">
        <p14:creationId xmlns:p14="http://schemas.microsoft.com/office/powerpoint/2010/main" val="4071063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0" dirty="0" smtClean="0">
                <a:effectLst/>
                <a:latin typeface="Calibri" panose="020F0502020204030204" pitchFamily="34" charset="0"/>
                <a:ea typeface="Times New Roman" panose="02020603050405020304" pitchFamily="18" charset="0"/>
              </a:rPr>
              <a:t>Parasites (such </a:t>
            </a:r>
            <a:r>
              <a:rPr lang="en-US" sz="1200" b="0" dirty="0">
                <a:effectLst/>
                <a:latin typeface="Calibri" panose="020F0502020204030204" pitchFamily="34" charset="0"/>
                <a:ea typeface="Times New Roman" panose="02020603050405020304" pitchFamily="18" charset="0"/>
              </a:rPr>
              <a:t>as intestinal worms, or external parasites found on skin or </a:t>
            </a:r>
            <a:r>
              <a:rPr lang="en-US" sz="1200" b="0" dirty="0" smtClean="0">
                <a:effectLst/>
                <a:latin typeface="Calibri" panose="020F0502020204030204" pitchFamily="34" charset="0"/>
                <a:ea typeface="Times New Roman" panose="02020603050405020304" pitchFamily="18" charset="0"/>
              </a:rPr>
              <a:t>hair ) </a:t>
            </a:r>
            <a:r>
              <a:rPr lang="en-US" sz="1200" b="0" baseline="0" dirty="0" smtClean="0">
                <a:effectLst/>
                <a:latin typeface="Calibri" panose="020F0502020204030204" pitchFamily="34" charset="0"/>
                <a:ea typeface="Times New Roman" panose="02020603050405020304" pitchFamily="18" charset="0"/>
              </a:rPr>
              <a:t>may </a:t>
            </a:r>
            <a:r>
              <a:rPr lang="en-US" sz="1200" b="0" dirty="0" smtClean="0">
                <a:effectLst/>
                <a:latin typeface="Calibri" panose="020F0502020204030204" pitchFamily="34" charset="0"/>
                <a:ea typeface="Times New Roman" panose="02020603050405020304" pitchFamily="18" charset="0"/>
              </a:rPr>
              <a:t>slow </a:t>
            </a:r>
            <a:r>
              <a:rPr lang="en-US" sz="1200" b="0" dirty="0">
                <a:effectLst/>
                <a:latin typeface="Calibri" panose="020F0502020204030204" pitchFamily="34" charset="0"/>
                <a:ea typeface="Times New Roman" panose="02020603050405020304" pitchFamily="18" charset="0"/>
              </a:rPr>
              <a:t>animal growth and reduce their ability to fight off other diseases. </a:t>
            </a:r>
            <a:r>
              <a:rPr lang="en-US" sz="1200" b="0" dirty="0" smtClean="0">
                <a:effectLst/>
                <a:latin typeface="Calibri" panose="020F0502020204030204" pitchFamily="34" charset="0"/>
                <a:ea typeface="Times New Roman" panose="02020603050405020304" pitchFamily="18" charset="0"/>
              </a:rPr>
              <a:t>Each animal </a:t>
            </a:r>
            <a:r>
              <a:rPr lang="en-US" sz="1200" b="0" dirty="0" smtClean="0">
                <a:effectLst/>
                <a:latin typeface="Calibri" panose="020F0502020204030204" pitchFamily="34" charset="0"/>
                <a:ea typeface="Calibri" panose="020F0502020204030204" pitchFamily="34" charset="0"/>
                <a:cs typeface="Symbol" panose="05050102010706020507" pitchFamily="18" charset="2"/>
              </a:rPr>
              <a:t>species has different parasite concerns and require different treatments</a:t>
            </a:r>
            <a:r>
              <a:rPr lang="en-US" sz="1200" b="0" dirty="0">
                <a:effectLst/>
                <a:latin typeface="Calibri" panose="020F0502020204030204" pitchFamily="34" charset="0"/>
                <a:ea typeface="Calibri" panose="020F0502020204030204" pitchFamily="34" charset="0"/>
                <a:cs typeface="Symbol" panose="05050102010706020507" pitchFamily="18" charset="2"/>
              </a:rPr>
              <a:t>. Work with </a:t>
            </a:r>
            <a:r>
              <a:rPr lang="en-US" sz="1200" b="0" dirty="0" smtClean="0">
                <a:effectLst/>
                <a:latin typeface="Calibri" panose="020F0502020204030204" pitchFamily="34" charset="0"/>
                <a:ea typeface="Calibri" panose="020F0502020204030204" pitchFamily="34" charset="0"/>
                <a:cs typeface="Symbol" panose="05050102010706020507" pitchFamily="18" charset="2"/>
              </a:rPr>
              <a:t>your veterinarian </a:t>
            </a:r>
            <a:r>
              <a:rPr lang="en-US" sz="1200" b="0" dirty="0">
                <a:effectLst/>
                <a:latin typeface="Calibri" panose="020F0502020204030204" pitchFamily="34" charset="0"/>
                <a:ea typeface="Calibri" panose="020F0502020204030204" pitchFamily="34" charset="0"/>
                <a:cs typeface="Symbol" panose="05050102010706020507" pitchFamily="18" charset="2"/>
              </a:rPr>
              <a:t>to develop a </a:t>
            </a:r>
            <a:r>
              <a:rPr lang="en-US" sz="1200" b="0" dirty="0" smtClean="0">
                <a:effectLst/>
                <a:latin typeface="Calibri" panose="020F0502020204030204" pitchFamily="34" charset="0"/>
                <a:ea typeface="Calibri" panose="020F0502020204030204" pitchFamily="34" charset="0"/>
                <a:cs typeface="Symbol" panose="05050102010706020507" pitchFamily="18" charset="2"/>
              </a:rPr>
              <a:t>parasite prevention and treatment plan for your herd or flock. </a:t>
            </a:r>
            <a:endParaRPr lang="en-US" sz="1200" b="0" dirty="0">
              <a:effectLst/>
              <a:latin typeface="Calibri" panose="020F0502020204030204" pitchFamily="34" charset="0"/>
              <a:ea typeface="Calibri" panose="020F0502020204030204" pitchFamily="34" charset="0"/>
              <a:cs typeface="Symbol" panose="05050102010706020507" pitchFamily="18" charset="2"/>
            </a:endParaRPr>
          </a:p>
          <a:p>
            <a:pPr marL="0" indent="0">
              <a:buFont typeface="Arial" panose="020B0604020202020204" pitchFamily="34" charset="0"/>
              <a:buNone/>
            </a:pPr>
            <a:endParaRPr lang="en-US" dirty="0"/>
          </a:p>
          <a:p>
            <a:pPr marL="0" indent="0">
              <a:buFont typeface="Arial" panose="020B0604020202020204" pitchFamily="34" charset="0"/>
              <a:buNone/>
            </a:pPr>
            <a:r>
              <a:rPr lang="en-US" sz="900" dirty="0" smtClean="0"/>
              <a:t>Photo: Deworming a goat. Renee </a:t>
            </a:r>
            <a:r>
              <a:rPr lang="en-US" sz="900" dirty="0" err="1" smtClean="0"/>
              <a:t>Dewell</a:t>
            </a:r>
            <a:r>
              <a:rPr lang="en-US" sz="900" dirty="0" smtClean="0"/>
              <a:t>/Iowa State</a:t>
            </a:r>
            <a:r>
              <a:rPr lang="en-US" sz="900" baseline="0" dirty="0" smtClean="0"/>
              <a:t> University</a:t>
            </a:r>
            <a:endParaRPr lang="en-US" dirty="0"/>
          </a:p>
        </p:txBody>
      </p:sp>
      <p:sp>
        <p:nvSpPr>
          <p:cNvPr id="4" name="Slide Number Placeholder 3"/>
          <p:cNvSpPr>
            <a:spLocks noGrp="1"/>
          </p:cNvSpPr>
          <p:nvPr>
            <p:ph type="sldNum" sz="quarter" idx="5"/>
          </p:nvPr>
        </p:nvSpPr>
        <p:spPr/>
        <p:txBody>
          <a:bodyPr/>
          <a:lstStyle/>
          <a:p>
            <a:fld id="{A98721AF-A508-4FC7-BA17-75887B05BD56}" type="slidenum">
              <a:rPr lang="en-US" smtClean="0"/>
              <a:t>17</a:t>
            </a:fld>
            <a:endParaRPr lang="en-US"/>
          </a:p>
        </p:txBody>
      </p:sp>
    </p:spTree>
    <p:extLst>
      <p:ext uri="{BB962C8B-B14F-4D97-AF65-F5344CB8AC3E}">
        <p14:creationId xmlns:p14="http://schemas.microsoft.com/office/powerpoint/2010/main" val="2925555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effectLst/>
                <a:latin typeface="Calibri" panose="020F0502020204030204" pitchFamily="34" charset="0"/>
                <a:ea typeface="Calibri" panose="020F0502020204030204" pitchFamily="34" charset="0"/>
                <a:cs typeface="Calibri" panose="020F0502020204030204" pitchFamily="34" charset="0"/>
              </a:rPr>
              <a:t>Reduce the risk of animals ingesting parasites in the environment by using feed containers instead of ground-feeding. </a:t>
            </a:r>
          </a:p>
          <a:p>
            <a:pPr marL="0" marR="0" lvl="0" indent="0">
              <a:spcBef>
                <a:spcPts val="0"/>
              </a:spcBef>
              <a:spcAft>
                <a:spcPts val="0"/>
              </a:spcAft>
              <a:buFont typeface="Arial" panose="020B0604020202020204" pitchFamily="34" charset="0"/>
              <a:buNone/>
            </a:pPr>
            <a:r>
              <a:rPr lang="en-US" sz="1200" b="0" dirty="0" smtClean="0">
                <a:effectLst/>
                <a:latin typeface="Calibri" panose="020F0502020204030204" pitchFamily="34" charset="0"/>
                <a:ea typeface="Calibri" panose="020F0502020204030204" pitchFamily="34" charset="0"/>
                <a:cs typeface="Calibri" panose="020F0502020204030204" pitchFamily="34" charset="0"/>
              </a:rPr>
              <a:t>Keep animal areas clean </a:t>
            </a:r>
            <a:r>
              <a:rPr lang="en-US" sz="1200" b="0" dirty="0">
                <a:effectLst/>
                <a:latin typeface="Calibri" panose="020F0502020204030204" pitchFamily="34" charset="0"/>
                <a:ea typeface="Calibri" panose="020F0502020204030204" pitchFamily="34" charset="0"/>
                <a:cs typeface="Calibri" panose="020F0502020204030204" pitchFamily="34" charset="0"/>
              </a:rPr>
              <a:t>to reduce manure buildup. Many parasites are shed in feces. </a:t>
            </a:r>
            <a:endParaRPr lang="en-US" sz="1200" b="0" dirty="0" smtClean="0">
              <a:effectLst/>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0"/>
              </a:spcAft>
              <a:buFont typeface="Arial" panose="020B0604020202020204" pitchFamily="34" charset="0"/>
              <a:buNone/>
            </a:pPr>
            <a:r>
              <a:rPr lang="en-US" sz="1200" b="0" dirty="0" smtClean="0">
                <a:effectLst/>
                <a:latin typeface="Calibri" panose="020F0502020204030204" pitchFamily="34" charset="0"/>
                <a:ea typeface="Calibri" panose="020F0502020204030204" pitchFamily="34" charset="0"/>
                <a:cs typeface="Calibri" panose="020F0502020204030204" pitchFamily="34" charset="0"/>
              </a:rPr>
              <a:t>Rotate </a:t>
            </a:r>
            <a:r>
              <a:rPr lang="en-US" sz="1200" b="0" dirty="0">
                <a:effectLst/>
                <a:latin typeface="Calibri" panose="020F0502020204030204" pitchFamily="34" charset="0"/>
                <a:ea typeface="Calibri" panose="020F0502020204030204" pitchFamily="34" charset="0"/>
                <a:cs typeface="Calibri" panose="020F0502020204030204" pitchFamily="34" charset="0"/>
              </a:rPr>
              <a:t>pastures used for grazing to prevent manure and parasite </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buildup. Allow younger animals to graze cleaner </a:t>
            </a:r>
            <a:r>
              <a:rPr lang="en-US" sz="1200" b="0" dirty="0">
                <a:effectLst/>
                <a:latin typeface="Calibri" panose="020F0502020204030204" pitchFamily="34" charset="0"/>
                <a:ea typeface="Calibri" panose="020F0502020204030204" pitchFamily="34" charset="0"/>
                <a:cs typeface="Calibri" panose="020F0502020204030204" pitchFamily="34" charset="0"/>
              </a:rPr>
              <a:t>pastures. </a:t>
            </a:r>
            <a:endParaRPr lang="en-US" sz="1200" b="0" dirty="0" smtClean="0">
              <a:effectLst/>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0"/>
              </a:spcAft>
              <a:buFont typeface="Arial" panose="020B0604020202020204" pitchFamily="34" charset="0"/>
              <a:buNone/>
            </a:pPr>
            <a:r>
              <a:rPr lang="en-US" sz="1200" b="0" dirty="0" smtClean="0">
                <a:effectLst/>
                <a:latin typeface="Calibri" panose="020F0502020204030204" pitchFamily="34" charset="0"/>
                <a:ea typeface="Calibri" panose="020F0502020204030204" pitchFamily="34" charset="0"/>
                <a:cs typeface="Calibri" panose="020F0502020204030204" pitchFamily="34" charset="0"/>
              </a:rPr>
              <a:t>Test fecal samples to </a:t>
            </a:r>
            <a:r>
              <a:rPr lang="en-US" sz="1200" b="0" dirty="0">
                <a:effectLst/>
                <a:latin typeface="Calibri" panose="020F0502020204030204" pitchFamily="34" charset="0"/>
                <a:ea typeface="Calibri" panose="020F0502020204030204" pitchFamily="34" charset="0"/>
                <a:cs typeface="Calibri" panose="020F0502020204030204" pitchFamily="34" charset="0"/>
              </a:rPr>
              <a:t>see how well </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your </a:t>
            </a:r>
            <a:r>
              <a:rPr lang="en-US" sz="1200" b="0" dirty="0">
                <a:effectLst/>
                <a:latin typeface="Calibri" panose="020F0502020204030204" pitchFamily="34" charset="0"/>
                <a:ea typeface="Calibri" panose="020F0502020204030204" pitchFamily="34" charset="0"/>
                <a:cs typeface="Calibri" panose="020F0502020204030204" pitchFamily="34" charset="0"/>
              </a:rPr>
              <a:t>deworming program is working.</a:t>
            </a:r>
            <a:endParaRPr lang="en-US" sz="1200" b="0"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sz="900" dirty="0" smtClean="0"/>
              <a:t>Photo: Raised</a:t>
            </a:r>
            <a:r>
              <a:rPr lang="en-US" sz="900" baseline="0" dirty="0" smtClean="0"/>
              <a:t> feed and water buckets, Danelle Bickett-Weddle; cows grazing</a:t>
            </a:r>
            <a:r>
              <a:rPr lang="en-US" sz="900" dirty="0" smtClean="0"/>
              <a:t>.</a:t>
            </a:r>
            <a:r>
              <a:rPr lang="en-US" sz="900" baseline="0" dirty="0" smtClean="0"/>
              <a:t> Renee </a:t>
            </a:r>
            <a:r>
              <a:rPr lang="en-US" sz="900" baseline="0" dirty="0" err="1" smtClean="0"/>
              <a:t>Dewell</a:t>
            </a:r>
            <a:r>
              <a:rPr lang="en-US" sz="900" baseline="0" dirty="0" smtClean="0"/>
              <a:t>/Iowa State University</a:t>
            </a:r>
            <a:endParaRPr lang="en-US" sz="900"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98721AF-A508-4FC7-BA17-75887B05BD56}" type="slidenum">
              <a:rPr lang="en-US" smtClean="0"/>
              <a:t>18</a:t>
            </a:fld>
            <a:endParaRPr lang="en-US"/>
          </a:p>
        </p:txBody>
      </p:sp>
    </p:spTree>
    <p:extLst>
      <p:ext uri="{BB962C8B-B14F-4D97-AF65-F5344CB8AC3E}">
        <p14:creationId xmlns:p14="http://schemas.microsoft.com/office/powerpoint/2010/main" val="1301097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smtClean="0">
                <a:solidFill>
                  <a:schemeClr val="tx1"/>
                </a:solidFill>
                <a:effectLst/>
                <a:latin typeface="+mn-lt"/>
                <a:ea typeface="+mn-ea"/>
                <a:cs typeface="+mn-cs"/>
              </a:rPr>
              <a:t>Stress  can have negative</a:t>
            </a:r>
            <a:r>
              <a:rPr lang="en-US" sz="1200" b="0" kern="1200" baseline="0" dirty="0" smtClean="0">
                <a:solidFill>
                  <a:schemeClr val="tx1"/>
                </a:solidFill>
                <a:effectLst/>
                <a:latin typeface="+mn-lt"/>
                <a:ea typeface="+mn-ea"/>
                <a:cs typeface="+mn-cs"/>
              </a:rPr>
              <a:t> effects on </a:t>
            </a:r>
            <a:r>
              <a:rPr lang="en-US" sz="1200" b="0" kern="1200" dirty="0" smtClean="0">
                <a:solidFill>
                  <a:schemeClr val="tx1"/>
                </a:solidFill>
                <a:effectLst/>
                <a:latin typeface="+mn-lt"/>
                <a:ea typeface="+mn-ea"/>
                <a:cs typeface="+mn-cs"/>
              </a:rPr>
              <a:t>animals</a:t>
            </a:r>
            <a:r>
              <a:rPr lang="en-US" sz="1200" b="0" kern="1200" baseline="0" dirty="0" smtClean="0">
                <a:solidFill>
                  <a:schemeClr val="tx1"/>
                </a:solidFill>
                <a:effectLst/>
                <a:latin typeface="+mn-lt"/>
                <a:ea typeface="+mn-ea"/>
                <a:cs typeface="+mn-cs"/>
              </a:rPr>
              <a:t> including </a:t>
            </a:r>
            <a:r>
              <a:rPr lang="en-US" sz="1200" b="0" kern="1200" dirty="0" smtClean="0">
                <a:solidFill>
                  <a:schemeClr val="tx1"/>
                </a:solidFill>
                <a:effectLst/>
                <a:latin typeface="+mn-lt"/>
                <a:ea typeface="+mn-ea"/>
                <a:cs typeface="+mn-cs"/>
              </a:rPr>
              <a:t>changes in the immune system and decreased feed intake, which can increase the chance of disease.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smtClean="0">
                <a:solidFill>
                  <a:schemeClr val="tx1"/>
                </a:solidFill>
                <a:effectLst/>
                <a:latin typeface="+mn-lt"/>
                <a:ea typeface="+mn-ea"/>
                <a:cs typeface="+mn-cs"/>
              </a:rPr>
              <a:t>Common causes of stress in livestock and poultry include transportation, new housing, increased stocking densities, stressful/improper handling, and extreme temperatures. </a:t>
            </a:r>
          </a:p>
          <a:p>
            <a:pPr marL="0" indent="0">
              <a:buFont typeface="Arial" panose="020B0604020202020204" pitchFamily="34" charset="0"/>
              <a:buNone/>
            </a:pPr>
            <a:endParaRPr lang="en-US" b="0" dirty="0" smtClean="0"/>
          </a:p>
          <a:p>
            <a:r>
              <a:rPr lang="en-US" sz="1200" b="0" kern="1200" dirty="0" smtClean="0">
                <a:solidFill>
                  <a:schemeClr val="tx1"/>
                </a:solidFill>
                <a:effectLst/>
                <a:latin typeface="+mn-lt"/>
                <a:ea typeface="+mn-ea"/>
                <a:cs typeface="+mn-cs"/>
              </a:rPr>
              <a:t>When transporting animals, consider the time of day and number of animals being moved to avoid temperature extremes and over-crowding. Drivers should follow good handling practices during transport and avoid fast starts, stops, or turns. Slow, steady movements are best. </a:t>
            </a:r>
          </a:p>
          <a:p>
            <a:pPr marL="0" indent="0">
              <a:buFont typeface="Arial" panose="020B0604020202020204" pitchFamily="34" charset="0"/>
              <a:buNone/>
            </a:pPr>
            <a:endParaRPr lang="en-US" dirty="0"/>
          </a:p>
          <a:p>
            <a:pPr marL="0" indent="0">
              <a:buFont typeface="Arial" panose="020B0604020202020204" pitchFamily="34" charset="0"/>
              <a:buNone/>
            </a:pPr>
            <a:r>
              <a:rPr lang="en-US" sz="900" dirty="0" smtClean="0"/>
              <a:t>Photo: Cattle unloading from trailer, Renee Dewell/Iowa State University; fans</a:t>
            </a:r>
            <a:r>
              <a:rPr lang="en-US" sz="900" baseline="0" dirty="0" smtClean="0"/>
              <a:t> on sheep, Flickr, CC BY-NC-SA 2.0</a:t>
            </a:r>
            <a:endParaRPr lang="en-US" sz="900" dirty="0"/>
          </a:p>
        </p:txBody>
      </p:sp>
      <p:sp>
        <p:nvSpPr>
          <p:cNvPr id="4" name="Slide Number Placeholder 3"/>
          <p:cNvSpPr>
            <a:spLocks noGrp="1"/>
          </p:cNvSpPr>
          <p:nvPr>
            <p:ph type="sldNum" sz="quarter" idx="5"/>
          </p:nvPr>
        </p:nvSpPr>
        <p:spPr/>
        <p:txBody>
          <a:bodyPr/>
          <a:lstStyle/>
          <a:p>
            <a:fld id="{A98721AF-A508-4FC7-BA17-75887B05BD56}" type="slidenum">
              <a:rPr lang="en-US" smtClean="0"/>
              <a:t>19</a:t>
            </a:fld>
            <a:endParaRPr lang="en-US"/>
          </a:p>
        </p:txBody>
      </p:sp>
    </p:spTree>
    <p:extLst>
      <p:ext uri="{BB962C8B-B14F-4D97-AF65-F5344CB8AC3E}">
        <p14:creationId xmlns:p14="http://schemas.microsoft.com/office/powerpoint/2010/main" val="780871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management practices you use on your farm or ranch contribute to the health of your animals. Good husbandry combined with good biosecurity helps animals thrive.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this presentation, we will overview important animal health and disease monitoring measures you should take on your farm to protect the health of your animals</a:t>
            </a:r>
            <a:r>
              <a:rPr lang="en-US" baseline="0" dirty="0" smtClean="0"/>
              <a:t> from disease. These key principles include disease monitoring, housing, nutrition, vaccines and medical treatments, parasite control, and preventing stress in your herd or flock. A printable PDF containing the tips presented here is available for free download on the CFSPH website.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721AF-A508-4FC7-BA17-75887B05BD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170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effectLst/>
                <a:latin typeface="Calibri" panose="020F0502020204030204" pitchFamily="34" charset="0"/>
                <a:ea typeface="Calibri" panose="020F0502020204030204" pitchFamily="34" charset="0"/>
                <a:cs typeface="Calibri" panose="020F0502020204030204" pitchFamily="34" charset="0"/>
              </a:rPr>
              <a:t>Animal caretakers should follow good animal handling practices which consider the natural behavior of the animal and include patience, proper use of animal handling and restraint devices, safe handling of aggressive or easily excited animals, moving animals in a calm, quiet manner.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effectLst/>
                <a:latin typeface="Calibri" panose="020F0502020204030204" pitchFamily="34" charset="0"/>
                <a:ea typeface="Calibri" panose="020F0502020204030204" pitchFamily="34" charset="0"/>
                <a:cs typeface="Calibri" panose="020F0502020204030204" pitchFamily="34" charset="0"/>
              </a:rPr>
              <a:t>First experiences with corrals, chutes, and equipment should be quiet and controlled to prevent fearful memories. Make practice runs to allow animals to adjust to their surroundings. Work quietly, slowly, and use the animals’ flight zone to calmly move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Calibri" panose="020F0502020204030204" pitchFamily="34" charset="0"/>
                <a:ea typeface="+mn-ea"/>
                <a:cs typeface="Calibri" panose="020F0502020204030204" pitchFamily="34" charset="0"/>
              </a:rPr>
              <a:t>Do not use dogs to work animals in tightly</a:t>
            </a:r>
            <a:r>
              <a:rPr lang="en-US" sz="1200" kern="1200" baseline="0" dirty="0" smtClean="0">
                <a:solidFill>
                  <a:schemeClr val="tx1"/>
                </a:solidFill>
                <a:effectLst/>
                <a:latin typeface="Calibri" panose="020F0502020204030204" pitchFamily="34" charset="0"/>
                <a:ea typeface="+mn-ea"/>
                <a:cs typeface="Calibri" panose="020F0502020204030204" pitchFamily="34" charset="0"/>
              </a:rPr>
              <a:t> confined areas. Dogs that chase or nip at livestock can induce stress.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Try to keep animals calm before and during breeding. Poor handling before artificial insemination can lower conception rates.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effectLst/>
              <a:latin typeface="+mn-lt"/>
              <a:ea typeface="Times New Roman" panose="02020603050405020304" pitchFamily="18" charset="0"/>
            </a:endParaRPr>
          </a:p>
          <a:p>
            <a:pPr marL="0" indent="0">
              <a:buFont typeface="Arial" panose="020B0604020202020204" pitchFamily="34" charset="0"/>
              <a:buNone/>
            </a:pPr>
            <a:r>
              <a:rPr lang="en-US" sz="900" dirty="0" smtClean="0"/>
              <a:t>Photos:</a:t>
            </a:r>
            <a:r>
              <a:rPr lang="en-US" sz="900" baseline="0" dirty="0" smtClean="0"/>
              <a:t> Moving cattle, Danelle Bickett-Weddle/Iowa State University; Sheep in pen, Danelle Bickett-Weddle/Iowa State University; pig in pen, Renee Dewell, Holding chicken, Renee Dewell/Iowa State University</a:t>
            </a:r>
            <a:endParaRPr lang="en-US" sz="9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721AF-A508-4FC7-BA17-75887B05BD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216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200" b="0" dirty="0" smtClean="0">
                <a:effectLst/>
                <a:latin typeface="+mn-lt"/>
                <a:ea typeface="Calibri" panose="020F0502020204030204" pitchFamily="34" charset="0"/>
                <a:cs typeface="Calibri" panose="020F0502020204030204" pitchFamily="34" charset="0"/>
              </a:rPr>
              <a:t>Offer extra water and shade during times of high heat. Ensure good air movement for animals housed indoors.  Move animals in the early morning to minimize</a:t>
            </a:r>
            <a:r>
              <a:rPr lang="en-US" sz="1200" b="0" baseline="0" dirty="0" smtClean="0">
                <a:effectLst/>
                <a:latin typeface="+mn-lt"/>
                <a:ea typeface="Calibri" panose="020F0502020204030204" pitchFamily="34" charset="0"/>
                <a:cs typeface="Calibri" panose="020F0502020204030204" pitchFamily="34" charset="0"/>
              </a:rPr>
              <a:t> heat stress. </a:t>
            </a:r>
            <a:endParaRPr lang="en-US" sz="1200" b="0" dirty="0" smtClean="0">
              <a:effectLst/>
              <a:latin typeface="+mn-lt"/>
              <a:ea typeface="Calibri" panose="020F0502020204030204" pitchFamily="34" charset="0"/>
              <a:cs typeface="Calibri" panose="020F0502020204030204" pitchFamily="34" charset="0"/>
            </a:endParaRPr>
          </a:p>
          <a:p>
            <a:pPr marL="0" marR="0" lvl="0" indent="0">
              <a:spcBef>
                <a:spcPts val="0"/>
              </a:spcBef>
              <a:spcAft>
                <a:spcPts val="0"/>
              </a:spcAft>
              <a:buFont typeface="Symbol" panose="05050102010706020507" pitchFamily="18" charset="2"/>
              <a:buNone/>
            </a:pPr>
            <a:endParaRPr lang="en-US" sz="1200" b="0" dirty="0" smtClean="0">
              <a:effectLst/>
              <a:latin typeface="+mn-lt"/>
              <a:ea typeface="Calibri" panose="020F0502020204030204" pitchFamily="34" charset="0"/>
              <a:cs typeface="Calibri" panose="020F0502020204030204" pitchFamily="34" charset="0"/>
            </a:endParaRPr>
          </a:p>
          <a:p>
            <a:pPr marL="0" marR="0" lvl="0" indent="0">
              <a:spcBef>
                <a:spcPts val="0"/>
              </a:spcBef>
              <a:spcAft>
                <a:spcPts val="0"/>
              </a:spcAft>
              <a:buFont typeface="Symbol" panose="05050102010706020507" pitchFamily="18" charset="2"/>
              <a:buNone/>
            </a:pPr>
            <a:r>
              <a:rPr lang="en-US" sz="1200" b="0" dirty="0" smtClean="0">
                <a:effectLst/>
                <a:latin typeface="+mn-lt"/>
                <a:ea typeface="Calibri" panose="020F0502020204030204" pitchFamily="34" charset="0"/>
                <a:cs typeface="Calibri" panose="020F0502020204030204" pitchFamily="34" charset="0"/>
              </a:rPr>
              <a:t>During extreme cold, water needs to be free of ice. Water heating devices may be necessary. Wind breaks may be needed for protection in winter, but should be removed during the summer to allow for better air flow. </a:t>
            </a:r>
          </a:p>
          <a:p>
            <a:pPr marL="0" marR="0" lvl="0" indent="0">
              <a:spcBef>
                <a:spcPts val="0"/>
              </a:spcBef>
              <a:spcAft>
                <a:spcPts val="0"/>
              </a:spcAft>
              <a:buFont typeface="Symbol" panose="05050102010706020507" pitchFamily="18" charset="2"/>
              <a:buNone/>
            </a:pPr>
            <a:endParaRPr lang="en-US" sz="1200" b="0" strike="sngStrike" dirty="0" smtClean="0">
              <a:effectLst/>
              <a:latin typeface="+mn-lt"/>
              <a:ea typeface="Times New Roman" panose="02020603050405020304" pitchFamily="18" charset="0"/>
              <a:cs typeface="Calibri" panose="020F0502020204030204" pitchFamily="34" charset="0"/>
            </a:endParaRPr>
          </a:p>
          <a:p>
            <a:pPr marL="0" marR="0" lvl="0" indent="0">
              <a:spcBef>
                <a:spcPts val="0"/>
              </a:spcBef>
              <a:spcAft>
                <a:spcPts val="0"/>
              </a:spcAft>
              <a:buFont typeface="Symbol" panose="05050102010706020507" pitchFamily="18" charset="2"/>
              <a:buNone/>
            </a:pPr>
            <a:r>
              <a:rPr lang="en-US" sz="1200" b="0" strike="noStrike" dirty="0" smtClean="0">
                <a:effectLst/>
                <a:latin typeface="+mn-lt"/>
                <a:ea typeface="Times New Roman" panose="02020603050405020304" pitchFamily="18" charset="0"/>
                <a:cs typeface="Calibri" panose="020F0502020204030204" pitchFamily="34" charset="0"/>
              </a:rPr>
              <a:t>Make sure heaters work well and safely for indoor raised animals.</a:t>
            </a:r>
            <a:r>
              <a:rPr lang="en-US" sz="1200" b="0" strike="noStrike" baseline="0" dirty="0" smtClean="0">
                <a:effectLst/>
                <a:latin typeface="+mn-lt"/>
                <a:ea typeface="Times New Roman" panose="02020603050405020304" pitchFamily="18" charset="0"/>
                <a:cs typeface="Calibri" panose="020F0502020204030204" pitchFamily="34" charset="0"/>
              </a:rPr>
              <a:t> </a:t>
            </a:r>
            <a:endParaRPr lang="en-US" sz="1200" b="0" strike="noStrike" dirty="0" smtClean="0">
              <a:effectLst/>
              <a:latin typeface="+mn-lt"/>
              <a:ea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t>Photos: water trough in winter, Flickr, CC BY 2.0; cattle under shade, NSW Schools, CC BY-NC-SA 2.0.</a:t>
            </a:r>
            <a:endParaRPr lang="en-US" sz="900" baseline="0" dirty="0" smtClean="0"/>
          </a:p>
        </p:txBody>
      </p:sp>
      <p:sp>
        <p:nvSpPr>
          <p:cNvPr id="4" name="Slide Number Placeholder 3"/>
          <p:cNvSpPr>
            <a:spLocks noGrp="1"/>
          </p:cNvSpPr>
          <p:nvPr>
            <p:ph type="sldNum" sz="quarter" idx="5"/>
          </p:nvPr>
        </p:nvSpPr>
        <p:spPr/>
        <p:txBody>
          <a:bodyPr/>
          <a:lstStyle/>
          <a:p>
            <a:fld id="{A98721AF-A508-4FC7-BA17-75887B05BD56}" type="slidenum">
              <a:rPr lang="en-US" smtClean="0"/>
              <a:t>21</a:t>
            </a:fld>
            <a:endParaRPr lang="en-US"/>
          </a:p>
        </p:txBody>
      </p:sp>
    </p:spTree>
    <p:extLst>
      <p:ext uri="{BB962C8B-B14F-4D97-AF65-F5344CB8AC3E}">
        <p14:creationId xmlns:p14="http://schemas.microsoft.com/office/powerpoint/2010/main" val="3965719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Using the following checklist, determine areas where you are doing well and others that need to improve.</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Read the questions</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After answering, pick one or two “No” answers and make an improvement plan.</a:t>
            </a:r>
            <a:endParaRPr lang="en-US" dirty="0"/>
          </a:p>
        </p:txBody>
      </p:sp>
      <p:sp>
        <p:nvSpPr>
          <p:cNvPr id="4" name="Slide Number Placeholder 3"/>
          <p:cNvSpPr>
            <a:spLocks noGrp="1"/>
          </p:cNvSpPr>
          <p:nvPr>
            <p:ph type="sldNum" sz="quarter" idx="10"/>
          </p:nvPr>
        </p:nvSpPr>
        <p:spPr/>
        <p:txBody>
          <a:bodyPr/>
          <a:lstStyle/>
          <a:p>
            <a:fld id="{A98721AF-A508-4FC7-BA17-75887B05BD56}" type="slidenum">
              <a:rPr lang="en-US" smtClean="0"/>
              <a:t>22</a:t>
            </a:fld>
            <a:endParaRPr lang="en-US"/>
          </a:p>
        </p:txBody>
      </p:sp>
    </p:spTree>
    <p:extLst>
      <p:ext uri="{BB962C8B-B14F-4D97-AF65-F5344CB8AC3E}">
        <p14:creationId xmlns:p14="http://schemas.microsoft.com/office/powerpoint/2010/main" val="927507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50BF59-3897-46B4-87D5-CE878FD44E3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403" name="Rectangle 2"/>
          <p:cNvSpPr>
            <a:spLocks noGrp="1" noRot="1" noChangeAspect="1" noChangeArrowheads="1" noTextEdit="1"/>
          </p:cNvSpPr>
          <p:nvPr>
            <p:ph type="sldImg"/>
          </p:nvPr>
        </p:nvSpPr>
        <p:spPr>
          <a:xfrm>
            <a:off x="2251075" y="517525"/>
            <a:ext cx="4597400" cy="2586038"/>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sz="1200" b="0" dirty="0" smtClean="0">
                <a:solidFill>
                  <a:schemeClr val="accent6">
                    <a:lumMod val="75000"/>
                  </a:schemeClr>
                </a:solidFill>
              </a:rPr>
              <a:t>Development of this material was made possible through a grant provided to the Center for Food Security and Public Health at Iowa State University, College of Veterinary Medicine from the </a:t>
            </a:r>
            <a:r>
              <a:rPr lang="en-US" sz="1200" dirty="0" smtClean="0">
                <a:solidFill>
                  <a:schemeClr val="accent6">
                    <a:lumMod val="75000"/>
                  </a:schemeClr>
                </a:solidFill>
              </a:rPr>
              <a:t>from the </a:t>
            </a:r>
            <a:r>
              <a:rPr lang="en-US" sz="1200" b="0" dirty="0" smtClean="0">
                <a:solidFill>
                  <a:schemeClr val="accent6">
                    <a:lumMod val="75000"/>
                  </a:schemeClr>
                </a:solidFill>
              </a:rPr>
              <a:t>North Central Region Sustainable Agriculture Research and Education, or SARE </a:t>
            </a:r>
            <a:r>
              <a:rPr lang="en-US" sz="1200" dirty="0" smtClean="0">
                <a:solidFill>
                  <a:schemeClr val="accent6">
                    <a:lumMod val="75000"/>
                  </a:schemeClr>
                </a:solidFill>
              </a:rPr>
              <a:t>program of the USDA National Institute of Food and Agriculture, under award number AWD-021794-00001 and project number ENC19-176. USDA </a:t>
            </a:r>
            <a:r>
              <a:rPr lang="en-US" sz="1200" dirty="0" smtClean="0">
                <a:solidFill>
                  <a:schemeClr val="accent6">
                    <a:lumMod val="75000"/>
                  </a:schemeClr>
                </a:solidFill>
              </a:rPr>
              <a:t>is an equal opportunity employer and service provider. Any opinions, findings, conclusions, or recommendations expressed in this publication are those of the author(s) and do not necessarily reflect the view of the USDA. Iowa State University is an equal opportunity provider. For the full non-discrimination statement or accommodation inquiries, go to </a:t>
            </a:r>
            <a:r>
              <a:rPr lang="en-US" sz="1200" dirty="0" smtClean="0">
                <a:solidFill>
                  <a:schemeClr val="accent6">
                    <a:lumMod val="75000"/>
                  </a:schemeClr>
                </a:solidFill>
                <a:hlinkClick r:id="rId3"/>
              </a:rPr>
              <a:t>www.extension.iastate.edu/diversity/ext</a:t>
            </a:r>
            <a:r>
              <a:rPr lang="en-US" sz="1200" dirty="0" smtClean="0">
                <a:solidFill>
                  <a:schemeClr val="accent6">
                    <a:lumMod val="75000"/>
                  </a:schemeClr>
                </a:solidFill>
              </a:rPr>
              <a:t>.</a:t>
            </a:r>
          </a:p>
          <a:p>
            <a:pPr marL="0" indent="0">
              <a:buNone/>
            </a:pPr>
            <a:endParaRPr lang="en-US" sz="1200" dirty="0" smtClean="0">
              <a:solidFill>
                <a:schemeClr val="accent6">
                  <a:lumMod val="75000"/>
                </a:schemeClr>
              </a:solidFill>
            </a:endParaRPr>
          </a:p>
          <a:p>
            <a:pPr marL="0" indent="0">
              <a:lnSpc>
                <a:spcPct val="100000"/>
              </a:lnSpc>
              <a:buNone/>
            </a:pPr>
            <a:r>
              <a:rPr lang="en-US" sz="1200" kern="1200" dirty="0" smtClean="0">
                <a:solidFill>
                  <a:schemeClr val="accent6">
                    <a:lumMod val="75000"/>
                  </a:schemeClr>
                </a:solidFill>
                <a:latin typeface="+mn-lt"/>
                <a:ea typeface="+mn-ea"/>
                <a:cs typeface="+mn-cs"/>
              </a:rPr>
              <a:t>Content was developed and reviewed by veterinarians and staff at CFSPH:</a:t>
            </a:r>
          </a:p>
          <a:p>
            <a:pPr marL="254794" lvl="1">
              <a:lnSpc>
                <a:spcPct val="100000"/>
              </a:lnSpc>
            </a:pPr>
            <a:r>
              <a:rPr lang="en-US" sz="1200" kern="1200" dirty="0" smtClean="0">
                <a:solidFill>
                  <a:schemeClr val="accent6">
                    <a:lumMod val="75000"/>
                  </a:schemeClr>
                </a:solidFill>
                <a:latin typeface="+mn-lt"/>
                <a:ea typeface="+mn-ea"/>
                <a:cs typeface="+mn-cs"/>
              </a:rPr>
              <a:t>Glenda Dvorak, DVM, MPH, DACVPM</a:t>
            </a:r>
          </a:p>
          <a:p>
            <a:pPr marL="254794" lvl="1">
              <a:lnSpc>
                <a:spcPct val="100000"/>
              </a:lnSpc>
            </a:pPr>
            <a:r>
              <a:rPr lang="en-US" sz="1200" kern="1200" dirty="0" smtClean="0">
                <a:solidFill>
                  <a:schemeClr val="accent6">
                    <a:lumMod val="75000"/>
                  </a:schemeClr>
                </a:solidFill>
                <a:latin typeface="+mn-lt"/>
                <a:ea typeface="+mn-ea"/>
                <a:cs typeface="+mn-cs"/>
              </a:rPr>
              <a:t>Renée </a:t>
            </a:r>
            <a:r>
              <a:rPr lang="en-US" sz="1200" kern="1200" dirty="0" err="1" smtClean="0">
                <a:solidFill>
                  <a:schemeClr val="accent6">
                    <a:lumMod val="75000"/>
                  </a:schemeClr>
                </a:solidFill>
                <a:latin typeface="+mn-lt"/>
                <a:ea typeface="+mn-ea"/>
                <a:cs typeface="+mn-cs"/>
              </a:rPr>
              <a:t>Dewell</a:t>
            </a:r>
            <a:r>
              <a:rPr lang="en-US" sz="1200" kern="1200" dirty="0" smtClean="0">
                <a:solidFill>
                  <a:schemeClr val="accent6">
                    <a:lumMod val="75000"/>
                  </a:schemeClr>
                </a:solidFill>
                <a:latin typeface="+mn-lt"/>
                <a:ea typeface="+mn-ea"/>
                <a:cs typeface="+mn-cs"/>
              </a:rPr>
              <a:t>, DVM, MS</a:t>
            </a:r>
          </a:p>
          <a:p>
            <a:pPr marL="254794" lvl="1">
              <a:lnSpc>
                <a:spcPct val="100000"/>
              </a:lnSpc>
            </a:pPr>
            <a:r>
              <a:rPr lang="en-US" sz="1200" kern="1200" dirty="0" smtClean="0">
                <a:solidFill>
                  <a:schemeClr val="accent6">
                    <a:lumMod val="75000"/>
                  </a:schemeClr>
                </a:solidFill>
                <a:latin typeface="+mn-lt"/>
                <a:ea typeface="+mn-ea"/>
                <a:cs typeface="+mn-cs"/>
              </a:rPr>
              <a:t>Brandy R. Sobczak, DVM, MPH</a:t>
            </a:r>
          </a:p>
          <a:p>
            <a:pPr marL="0" indent="0">
              <a:buNone/>
            </a:pPr>
            <a:endParaRPr lang="en-US" sz="1200" dirty="0">
              <a:solidFill>
                <a:schemeClr val="accent6">
                  <a:lumMod val="75000"/>
                </a:schemeClr>
              </a:solidFill>
            </a:endParaRPr>
          </a:p>
        </p:txBody>
      </p:sp>
    </p:spTree>
    <p:extLst>
      <p:ext uri="{BB962C8B-B14F-4D97-AF65-F5344CB8AC3E}">
        <p14:creationId xmlns:p14="http://schemas.microsoft.com/office/powerpoint/2010/main" val="3373112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Times New Roman" panose="02020603050405020304" pitchFamily="18" charset="0"/>
              </a:rPr>
              <a:t>Disease monitoring means </a:t>
            </a:r>
            <a:r>
              <a:rPr lang="en-US" sz="1200" b="0" dirty="0" smtClean="0">
                <a:effectLst/>
                <a:latin typeface="Calibri" panose="020F0502020204030204" pitchFamily="34" charset="0"/>
                <a:ea typeface="Times New Roman" panose="02020603050405020304" pitchFamily="18" charset="0"/>
              </a:rPr>
              <a:t>carefully watching </a:t>
            </a:r>
            <a:r>
              <a:rPr lang="en-US" sz="1200" b="0" dirty="0">
                <a:effectLst/>
                <a:latin typeface="Calibri" panose="020F0502020204030204" pitchFamily="34" charset="0"/>
                <a:ea typeface="Times New Roman" panose="02020603050405020304" pitchFamily="18" charset="0"/>
              </a:rPr>
              <a:t>animals for signs of illness or poor health</a:t>
            </a:r>
            <a:r>
              <a:rPr lang="en-US" sz="1200" b="0" strike="sngStrike" dirty="0">
                <a:effectLst/>
                <a:latin typeface="Calibri" panose="020F0502020204030204" pitchFamily="34" charset="0"/>
                <a:ea typeface="Times New Roman" panose="02020603050405020304" pitchFamily="18" charset="0"/>
              </a:rPr>
              <a:t>,</a:t>
            </a:r>
            <a:r>
              <a:rPr lang="en-US" sz="1200" b="0" dirty="0">
                <a:effectLst/>
                <a:latin typeface="Calibri" panose="020F0502020204030204" pitchFamily="34" charset="0"/>
                <a:ea typeface="Times New Roman" panose="02020603050405020304" pitchFamily="18" charset="0"/>
              </a:rPr>
              <a:t> so they do not suffer or spread disease to others</a:t>
            </a:r>
            <a:r>
              <a:rPr lang="en-US" sz="1200" b="0" dirty="0" smtClean="0">
                <a:effectLst/>
                <a:latin typeface="Calibri" panose="020F0502020204030204" pitchFamily="34" charset="0"/>
                <a:ea typeface="Times New Roman" panose="02020603050405020304" pitchFamily="18" charset="0"/>
              </a:rPr>
              <a:t>. </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Animal </a:t>
            </a:r>
            <a:r>
              <a:rPr lang="en-US" sz="1200" b="0" dirty="0">
                <a:effectLst/>
                <a:latin typeface="Calibri" panose="020F0502020204030204" pitchFamily="34" charset="0"/>
                <a:ea typeface="Calibri" panose="020F0502020204030204" pitchFamily="34" charset="0"/>
                <a:cs typeface="Calibri" panose="020F0502020204030204" pitchFamily="34" charset="0"/>
              </a:rPr>
              <a:t>caretakers should check for signs of illness </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at least once </a:t>
            </a:r>
            <a:r>
              <a:rPr lang="en-US" sz="1200" b="0" baseline="0" dirty="0" smtClean="0">
                <a:effectLst/>
                <a:latin typeface="Calibri" panose="020F0502020204030204" pitchFamily="34" charset="0"/>
                <a:ea typeface="Calibri" panose="020F0502020204030204" pitchFamily="34" charset="0"/>
                <a:cs typeface="Calibri" panose="020F0502020204030204" pitchFamily="34" charset="0"/>
              </a:rPr>
              <a:t>daily</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latin typeface="Calibri" panose="020F0502020204030204" pitchFamily="34" charset="0"/>
                <a:cs typeface="Calibri" panose="020F0502020204030204" pitchFamily="34" charset="0"/>
              </a:rPr>
              <a:t>Photo: Observing</a:t>
            </a:r>
            <a:r>
              <a:rPr lang="en-US" sz="900" baseline="0" dirty="0" smtClean="0">
                <a:effectLst/>
                <a:latin typeface="Calibri" panose="020F0502020204030204" pitchFamily="34" charset="0"/>
                <a:cs typeface="Calibri" panose="020F0502020204030204" pitchFamily="34" charset="0"/>
              </a:rPr>
              <a:t> sheep. Andrew Kingsbury/Iowa State University</a:t>
            </a:r>
            <a:endParaRPr lang="en-US" sz="1200" dirty="0"/>
          </a:p>
        </p:txBody>
      </p:sp>
      <p:sp>
        <p:nvSpPr>
          <p:cNvPr id="4" name="Slide Number Placeholder 3"/>
          <p:cNvSpPr>
            <a:spLocks noGrp="1"/>
          </p:cNvSpPr>
          <p:nvPr>
            <p:ph type="sldNum" sz="quarter" idx="5"/>
          </p:nvPr>
        </p:nvSpPr>
        <p:spPr/>
        <p:txBody>
          <a:bodyPr/>
          <a:lstStyle/>
          <a:p>
            <a:fld id="{A98721AF-A508-4FC7-BA17-75887B05BD56}" type="slidenum">
              <a:rPr lang="en-US" smtClean="0"/>
              <a:t>3</a:t>
            </a:fld>
            <a:endParaRPr lang="en-US"/>
          </a:p>
        </p:txBody>
      </p:sp>
    </p:spTree>
    <p:extLst>
      <p:ext uri="{BB962C8B-B14F-4D97-AF65-F5344CB8AC3E}">
        <p14:creationId xmlns:p14="http://schemas.microsoft.com/office/powerpoint/2010/main" val="1920932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effectLst/>
                <a:latin typeface="Calibri" panose="020F0502020204030204" pitchFamily="34" charset="0"/>
                <a:ea typeface="Calibri" panose="020F0502020204030204" pitchFamily="34" charset="0"/>
                <a:cs typeface="Calibri" panose="020F0502020204030204" pitchFamily="34" charset="0"/>
              </a:rPr>
              <a:t>Some examples of signs to look for include reduced </a:t>
            </a:r>
            <a:r>
              <a:rPr lang="en-US" sz="1200" b="0" dirty="0">
                <a:effectLst/>
                <a:latin typeface="Calibri" panose="020F0502020204030204" pitchFamily="34" charset="0"/>
                <a:ea typeface="Calibri" panose="020F0502020204030204" pitchFamily="34" charset="0"/>
                <a:cs typeface="Calibri" panose="020F0502020204030204" pitchFamily="34" charset="0"/>
              </a:rPr>
              <a:t>feed intake, weight loss, decreased activity, lameness, difficulty breathing, </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persistent </a:t>
            </a:r>
            <a:r>
              <a:rPr lang="en-US" sz="1200" b="0" dirty="0">
                <a:effectLst/>
                <a:latin typeface="Calibri" panose="020F0502020204030204" pitchFamily="34" charset="0"/>
                <a:ea typeface="Calibri" panose="020F0502020204030204" pitchFamily="34" charset="0"/>
                <a:cs typeface="Calibri" panose="020F0502020204030204" pitchFamily="34" charset="0"/>
              </a:rPr>
              <a:t>coughing, eye or nasal discharge, </a:t>
            </a:r>
            <a:r>
              <a:rPr lang="en-US" sz="1200" b="0" dirty="0" smtClean="0">
                <a:effectLst/>
                <a:latin typeface="Calibri" panose="020F0502020204030204" pitchFamily="34" charset="0"/>
                <a:ea typeface="Calibri" panose="020F0502020204030204" pitchFamily="34" charset="0"/>
                <a:cs typeface="Calibri" panose="020F0502020204030204" pitchFamily="34" charset="0"/>
              </a:rPr>
              <a:t>diarrhea</a:t>
            </a:r>
            <a:r>
              <a:rPr lang="en-US" sz="1200" dirty="0">
                <a:effectLst/>
                <a:latin typeface="Calibri" panose="020F0502020204030204" pitchFamily="34" charset="0"/>
                <a:ea typeface="Calibri" panose="020F0502020204030204" pitchFamily="34" charset="0"/>
                <a:cs typeface="Calibri" panose="020F0502020204030204" pitchFamily="34" charset="0"/>
              </a:rPr>
              <a:t>, depression, and abortion. </a:t>
            </a:r>
            <a:r>
              <a:rPr lang="en-US" sz="1200" dirty="0" smtClean="0">
                <a:effectLst/>
                <a:latin typeface="+mn-lt"/>
                <a:ea typeface="Times New Roman" panose="02020603050405020304" pitchFamily="18" charset="0"/>
              </a:rPr>
              <a:t>If these signs</a:t>
            </a:r>
            <a:r>
              <a:rPr lang="en-US" sz="1200" baseline="0" dirty="0" smtClean="0">
                <a:effectLst/>
                <a:latin typeface="+mn-lt"/>
                <a:ea typeface="Times New Roman" panose="02020603050405020304" pitchFamily="18" charset="0"/>
              </a:rPr>
              <a:t> are noticed, follow the diagnosis and treatment protocol you have developed with your herd/flock veterinarian or contact your veterinarian, extension or other animal health specialist with concerns. </a:t>
            </a:r>
            <a:endParaRPr lang="en-US" sz="1200" dirty="0" smtClean="0">
              <a:effectLst/>
              <a:latin typeface="Calibri" panose="020F0502020204030204" pitchFamily="34" charset="0"/>
              <a:ea typeface="Calibri" panose="020F0502020204030204" pitchFamily="34" charset="0"/>
              <a:cs typeface="Calibri" panose="020F0502020204030204" pitchFamily="34" charset="0"/>
            </a:endParaRPr>
          </a:p>
          <a:p>
            <a:endParaRPr lang="en-US" sz="1200" dirty="0"/>
          </a:p>
          <a:p>
            <a:r>
              <a:rPr lang="en-US" sz="900" dirty="0" smtClean="0"/>
              <a:t>Photo: Cattle </a:t>
            </a:r>
            <a:r>
              <a:rPr lang="en-US" sz="900" dirty="0"/>
              <a:t>with nasal </a:t>
            </a:r>
            <a:r>
              <a:rPr lang="en-US" sz="900" dirty="0" smtClean="0"/>
              <a:t>discharge,</a:t>
            </a:r>
            <a:r>
              <a:rPr lang="en-US" sz="900" baseline="0" dirty="0" smtClean="0"/>
              <a:t> </a:t>
            </a:r>
            <a:r>
              <a:rPr lang="en-US" sz="900" dirty="0" smtClean="0"/>
              <a:t>Flickr. CC </a:t>
            </a:r>
            <a:r>
              <a:rPr lang="en-US" sz="900" dirty="0"/>
              <a:t>BY </a:t>
            </a:r>
            <a:r>
              <a:rPr lang="en-US" sz="900" dirty="0" smtClean="0"/>
              <a:t>2.0. https://www.flickr.com/photos/88728149@N00/8281964816</a:t>
            </a:r>
            <a:endParaRPr lang="en-US" sz="900" dirty="0"/>
          </a:p>
        </p:txBody>
      </p:sp>
      <p:sp>
        <p:nvSpPr>
          <p:cNvPr id="4" name="Slide Number Placeholder 3"/>
          <p:cNvSpPr>
            <a:spLocks noGrp="1"/>
          </p:cNvSpPr>
          <p:nvPr>
            <p:ph type="sldNum" sz="quarter" idx="5"/>
          </p:nvPr>
        </p:nvSpPr>
        <p:spPr/>
        <p:txBody>
          <a:bodyPr/>
          <a:lstStyle/>
          <a:p>
            <a:fld id="{A98721AF-A508-4FC7-BA17-75887B05BD56}" type="slidenum">
              <a:rPr lang="en-US" smtClean="0"/>
              <a:t>4</a:t>
            </a:fld>
            <a:endParaRPr lang="en-US"/>
          </a:p>
        </p:txBody>
      </p:sp>
    </p:spTree>
    <p:extLst>
      <p:ext uri="{BB962C8B-B14F-4D97-AF65-F5344CB8AC3E}">
        <p14:creationId xmlns:p14="http://schemas.microsoft.com/office/powerpoint/2010/main" val="3520064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baseline="0" dirty="0" smtClean="0">
                <a:effectLst/>
                <a:latin typeface="+mn-lt"/>
                <a:ea typeface="Times New Roman" panose="02020603050405020304" pitchFamily="18" charset="0"/>
              </a:rPr>
              <a:t>Additionally, s</a:t>
            </a:r>
            <a:r>
              <a:rPr lang="en-US" sz="1200" b="0" dirty="0" smtClean="0">
                <a:effectLst/>
                <a:latin typeface="+mn-lt"/>
                <a:ea typeface="Times New Roman" panose="02020603050405020304" pitchFamily="18" charset="0"/>
              </a:rPr>
              <a:t>et up an isolation area for sick animals suspected of having an infectious disease while being treated or until they can be seen by your veterinarian. This will help to prevent disease spread to others in the herd or flock. The isolation area should be a separate location, away from the rest of the herd or flock. It is also</a:t>
            </a:r>
            <a:r>
              <a:rPr lang="en-US" sz="1200" b="0" baseline="0" dirty="0" smtClean="0">
                <a:effectLst/>
                <a:latin typeface="+mn-lt"/>
                <a:ea typeface="Times New Roman" panose="02020603050405020304" pitchFamily="18" charset="0"/>
              </a:rPr>
              <a:t> important to use </a:t>
            </a:r>
            <a:r>
              <a:rPr lang="en-US" sz="1200" b="0" dirty="0" smtClean="0">
                <a:effectLst/>
                <a:latin typeface="+mn-lt"/>
                <a:ea typeface="Times New Roman" panose="02020603050405020304" pitchFamily="18" charset="0"/>
              </a:rPr>
              <a:t>separate cleaning and feeding supplies with the isolated animals to avoid spreading any disease</a:t>
            </a:r>
            <a:r>
              <a:rPr lang="en-US" sz="1200" b="0" baseline="0" dirty="0" smtClean="0">
                <a:effectLst/>
                <a:latin typeface="+mn-lt"/>
                <a:ea typeface="Times New Roman" panose="02020603050405020304" pitchFamily="18" charset="0"/>
              </a:rPr>
              <a:t> to other areas on the farm or to other animals in the herd or flock</a:t>
            </a:r>
            <a:r>
              <a:rPr lang="en-US" sz="1200" b="0" dirty="0" smtClean="0">
                <a:effectLst/>
                <a:latin typeface="+mn-lt"/>
                <a:ea typeface="Times New Roman" panose="02020603050405020304" pitchFamily="18" charset="0"/>
              </a:rPr>
              <a:t>.</a:t>
            </a:r>
          </a:p>
          <a:p>
            <a:pPr marL="0" indent="0">
              <a:buFont typeface="Arial" panose="020B0604020202020204" pitchFamily="34" charset="0"/>
              <a:buNone/>
            </a:pPr>
            <a:endParaRPr lang="en-US" sz="1200" dirty="0" smtClean="0">
              <a:effectLst/>
              <a:latin typeface="+mn-lt"/>
              <a:ea typeface="Times New Roman" panose="02020603050405020304" pitchFamily="18" charset="0"/>
            </a:endParaRPr>
          </a:p>
          <a:p>
            <a:pPr marL="0" indent="0">
              <a:buFont typeface="Arial" panose="020B0604020202020204" pitchFamily="34" charset="0"/>
              <a:buNone/>
            </a:pPr>
            <a:r>
              <a:rPr lang="en-US" sz="900" dirty="0" smtClean="0">
                <a:effectLst/>
                <a:latin typeface="+mn-lt"/>
                <a:ea typeface="Times New Roman" panose="02020603050405020304" pitchFamily="18" charset="0"/>
              </a:rPr>
              <a:t>Photo: Goat in quarantine.</a:t>
            </a:r>
            <a:r>
              <a:rPr lang="en-US" sz="900" baseline="0" dirty="0" smtClean="0">
                <a:effectLst/>
                <a:latin typeface="+mn-lt"/>
                <a:ea typeface="Times New Roman" panose="02020603050405020304" pitchFamily="18" charset="0"/>
              </a:rPr>
              <a:t> Jessica Ross. </a:t>
            </a:r>
            <a:endParaRPr lang="en-US" sz="900" dirty="0" smtClean="0">
              <a:effectLst/>
              <a:latin typeface="+mn-lt"/>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98721AF-A508-4FC7-BA17-75887B05BD56}" type="slidenum">
              <a:rPr lang="en-US" smtClean="0"/>
              <a:t>5</a:t>
            </a:fld>
            <a:endParaRPr lang="en-US"/>
          </a:p>
        </p:txBody>
      </p:sp>
    </p:spTree>
    <p:extLst>
      <p:ext uri="{BB962C8B-B14F-4D97-AF65-F5344CB8AC3E}">
        <p14:creationId xmlns:p14="http://schemas.microsoft.com/office/powerpoint/2010/main" val="901210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effectLst/>
                <a:latin typeface="+mn-lt"/>
                <a:ea typeface="Times New Roman" panose="02020603050405020304" pitchFamily="18" charset="0"/>
              </a:rPr>
              <a:t>Animal </a:t>
            </a:r>
            <a:r>
              <a:rPr lang="en-US" sz="1200" b="0" dirty="0">
                <a:effectLst/>
                <a:latin typeface="+mn-lt"/>
                <a:ea typeface="Times New Roman" panose="02020603050405020304" pitchFamily="18" charset="0"/>
              </a:rPr>
              <a:t>housing should </a:t>
            </a:r>
            <a:r>
              <a:rPr lang="en-US" sz="1200" b="0" dirty="0" smtClean="0">
                <a:effectLst/>
                <a:latin typeface="+mn-lt"/>
                <a:ea typeface="Times New Roman" panose="02020603050405020304" pitchFamily="18" charset="0"/>
              </a:rPr>
              <a:t>be</a:t>
            </a:r>
            <a:r>
              <a:rPr lang="en-US" sz="1200" b="0" baseline="0" dirty="0" smtClean="0">
                <a:effectLst/>
                <a:latin typeface="+mn-lt"/>
                <a:ea typeface="Times New Roman" panose="02020603050405020304" pitchFamily="18" charset="0"/>
              </a:rPr>
              <a:t> comfortable and </a:t>
            </a:r>
            <a:r>
              <a:rPr lang="en-US" sz="1200" b="0" dirty="0" smtClean="0">
                <a:effectLst/>
                <a:latin typeface="+mn-lt"/>
                <a:ea typeface="Times New Roman" panose="02020603050405020304" pitchFamily="18" charset="0"/>
              </a:rPr>
              <a:t>protect </a:t>
            </a:r>
            <a:r>
              <a:rPr lang="en-US" sz="1200" b="0" dirty="0">
                <a:effectLst/>
                <a:latin typeface="+mn-lt"/>
                <a:ea typeface="Times New Roman" panose="02020603050405020304" pitchFamily="18" charset="0"/>
              </a:rPr>
              <a:t>animals </a:t>
            </a:r>
            <a:r>
              <a:rPr lang="en-US" sz="1200" b="0" dirty="0" smtClean="0">
                <a:effectLst/>
                <a:latin typeface="+mn-lt"/>
                <a:ea typeface="Times New Roman" panose="02020603050405020304" pitchFamily="18" charset="0"/>
              </a:rPr>
              <a:t>from temperature extremes and severe weather, such as snow, wind,</a:t>
            </a:r>
            <a:r>
              <a:rPr lang="en-US" sz="1200" b="0" baseline="0" dirty="0" smtClean="0">
                <a:effectLst/>
                <a:latin typeface="+mn-lt"/>
                <a:ea typeface="Times New Roman" panose="02020603050405020304" pitchFamily="18" charset="0"/>
              </a:rPr>
              <a:t> rain, and mud. Comfortable and protective housing can reduce animal stress, which in turn can help your animals thrive as well as </a:t>
            </a:r>
            <a:r>
              <a:rPr lang="en-US" sz="1200" b="0" dirty="0" smtClean="0">
                <a:effectLst/>
                <a:latin typeface="+mn-lt"/>
                <a:ea typeface="Times New Roman" panose="02020603050405020304" pitchFamily="18" charset="0"/>
              </a:rPr>
              <a:t>prevent illness.</a:t>
            </a:r>
            <a:r>
              <a:rPr lang="en-US" sz="1200" b="0" baseline="0" dirty="0" smtClean="0">
                <a:effectLst/>
                <a:latin typeface="+mn-lt"/>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r>
              <a:rPr lang="en-US" sz="900" dirty="0" smtClean="0"/>
              <a:t>Photos: Calf hutches. Benjamin Scott Florin/Flickr, CC </a:t>
            </a:r>
            <a:r>
              <a:rPr lang="en-US" sz="900" dirty="0"/>
              <a:t>BY </a:t>
            </a:r>
            <a:r>
              <a:rPr lang="en-US" sz="900" dirty="0" smtClean="0"/>
              <a:t>2.0; Backyard chickens. USDA APHIS</a:t>
            </a:r>
            <a:endParaRPr lang="en-US" sz="900" dirty="0"/>
          </a:p>
        </p:txBody>
      </p:sp>
      <p:sp>
        <p:nvSpPr>
          <p:cNvPr id="4" name="Slide Number Placeholder 3"/>
          <p:cNvSpPr>
            <a:spLocks noGrp="1"/>
          </p:cNvSpPr>
          <p:nvPr>
            <p:ph type="sldNum" sz="quarter" idx="5"/>
          </p:nvPr>
        </p:nvSpPr>
        <p:spPr/>
        <p:txBody>
          <a:bodyPr/>
          <a:lstStyle/>
          <a:p>
            <a:fld id="{A98721AF-A508-4FC7-BA17-75887B05BD56}" type="slidenum">
              <a:rPr lang="en-US" smtClean="0"/>
              <a:t>6</a:t>
            </a:fld>
            <a:endParaRPr lang="en-US"/>
          </a:p>
        </p:txBody>
      </p:sp>
    </p:spTree>
    <p:extLst>
      <p:ext uri="{BB962C8B-B14F-4D97-AF65-F5344CB8AC3E}">
        <p14:creationId xmlns:p14="http://schemas.microsoft.com/office/powerpoint/2010/main" val="281221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smtClean="0">
                <a:effectLst/>
                <a:latin typeface="+mn-lt"/>
                <a:ea typeface="Calibri" panose="020F0502020204030204" pitchFamily="34" charset="0"/>
                <a:cs typeface="Calibri" panose="020F0502020204030204" pitchFamily="34" charset="0"/>
              </a:rPr>
              <a:t>Ensure good air flow in animal housing to decrease odor and ammonia buildup, which can cause </a:t>
            </a:r>
            <a:r>
              <a:rPr lang="en-US" sz="1200" b="0" dirty="0">
                <a:effectLst/>
                <a:latin typeface="+mn-lt"/>
                <a:ea typeface="Calibri" panose="020F0502020204030204" pitchFamily="34" charset="0"/>
                <a:cs typeface="Calibri" panose="020F0502020204030204" pitchFamily="34" charset="0"/>
              </a:rPr>
              <a:t>breathing problems for animals and </a:t>
            </a:r>
            <a:r>
              <a:rPr lang="en-US" sz="1200" b="0" dirty="0" smtClean="0">
                <a:effectLst/>
                <a:latin typeface="+mn-lt"/>
                <a:ea typeface="Calibri" panose="020F0502020204030204" pitchFamily="34" charset="0"/>
                <a:cs typeface="Calibri" panose="020F0502020204030204" pitchFamily="34" charset="0"/>
              </a:rPr>
              <a:t>people. Avoid overcrowding and remove manure often</a:t>
            </a:r>
            <a:r>
              <a:rPr lang="en-US" sz="1200" b="0" baseline="0" dirty="0" smtClean="0">
                <a:effectLst/>
                <a:latin typeface="+mn-lt"/>
                <a:ea typeface="Calibri" panose="020F0502020204030204" pitchFamily="34" charset="0"/>
                <a:cs typeface="Calibri" panose="020F0502020204030204" pitchFamily="34" charset="0"/>
              </a:rPr>
              <a:t> </a:t>
            </a:r>
            <a:r>
              <a:rPr lang="en-US" sz="1200" b="0" dirty="0" smtClean="0">
                <a:effectLst/>
                <a:latin typeface="+mn-lt"/>
                <a:ea typeface="Calibri" panose="020F0502020204030204" pitchFamily="34" charset="0"/>
                <a:cs typeface="Calibri" panose="020F0502020204030204" pitchFamily="34" charset="0"/>
              </a:rPr>
              <a:t>to decrease disease agents and parasites. Providing clean, dry </a:t>
            </a:r>
            <a:r>
              <a:rPr lang="en-US" sz="1200" b="0" dirty="0">
                <a:effectLst/>
                <a:latin typeface="+mn-lt"/>
                <a:ea typeface="Calibri" panose="020F0502020204030204" pitchFamily="34" charset="0"/>
                <a:cs typeface="Calibri" panose="020F0502020204030204" pitchFamily="34" charset="0"/>
              </a:rPr>
              <a:t>bedding decreases the </a:t>
            </a:r>
            <a:r>
              <a:rPr lang="en-US" sz="1200" b="0" dirty="0" smtClean="0">
                <a:effectLst/>
                <a:latin typeface="+mn-lt"/>
                <a:ea typeface="Calibri" panose="020F0502020204030204" pitchFamily="34" charset="0"/>
                <a:cs typeface="Calibri" panose="020F0502020204030204" pitchFamily="34" charset="0"/>
              </a:rPr>
              <a:t>risk of transmitting certain diseases</a:t>
            </a:r>
            <a:r>
              <a:rPr lang="en-US" sz="1200" b="0" baseline="0" dirty="0" smtClean="0">
                <a:effectLst/>
                <a:latin typeface="+mn-lt"/>
                <a:ea typeface="Calibri" panose="020F0502020204030204" pitchFamily="34" charset="0"/>
                <a:cs typeface="Calibri" panose="020F0502020204030204" pitchFamily="34" charset="0"/>
              </a:rPr>
              <a:t> and lessens the </a:t>
            </a:r>
            <a:r>
              <a:rPr lang="en-US" sz="1200" b="0" dirty="0" smtClean="0">
                <a:effectLst/>
                <a:latin typeface="+mn-lt"/>
                <a:ea typeface="Calibri" panose="020F0502020204030204" pitchFamily="34" charset="0"/>
                <a:cs typeface="Calibri" panose="020F0502020204030204" pitchFamily="34" charset="0"/>
              </a:rPr>
              <a:t>amount </a:t>
            </a:r>
            <a:r>
              <a:rPr lang="en-US" sz="1200" b="0" dirty="0">
                <a:effectLst/>
                <a:latin typeface="+mn-lt"/>
                <a:ea typeface="Calibri" panose="020F0502020204030204" pitchFamily="34" charset="0"/>
                <a:cs typeface="Calibri" panose="020F0502020204030204" pitchFamily="34" charset="0"/>
              </a:rPr>
              <a:t>of energy animals use to stay warm</a:t>
            </a:r>
            <a:r>
              <a:rPr lang="en-US" sz="1200" b="0" dirty="0" smtClean="0">
                <a:effectLst/>
                <a:latin typeface="+mn-lt"/>
                <a:ea typeface="Calibri" panose="020F0502020204030204" pitchFamily="34" charset="0"/>
                <a:cs typeface="Calibri" panose="020F0502020204030204" pitchFamily="34" charset="0"/>
              </a:rPr>
              <a:t>. Making sure animals</a:t>
            </a:r>
            <a:r>
              <a:rPr lang="en-US" sz="1200" b="0" baseline="0" dirty="0" smtClean="0">
                <a:effectLst/>
                <a:latin typeface="+mn-lt"/>
                <a:ea typeface="Calibri" panose="020F0502020204030204" pitchFamily="34" charset="0"/>
                <a:cs typeface="Calibri" panose="020F0502020204030204" pitchFamily="34" charset="0"/>
              </a:rPr>
              <a:t> have adequate space also decreases disease risk. </a:t>
            </a:r>
            <a:endParaRPr lang="en-US" sz="1200" b="0" strike="sngStrike" dirty="0">
              <a:effectLst/>
              <a:latin typeface="+mn-lt"/>
              <a:ea typeface="Calibri" panose="020F0502020204030204" pitchFamily="34" charset="0"/>
              <a:cs typeface="Calibri" panose="020F0502020204030204" pitchFamily="34" charset="0"/>
            </a:endParaRPr>
          </a:p>
          <a:p>
            <a:endParaRPr lang="en-US" dirty="0"/>
          </a:p>
          <a:p>
            <a:r>
              <a:rPr lang="en-US" sz="900" dirty="0" smtClean="0"/>
              <a:t>Photos: Pigs in indoor pen,</a:t>
            </a:r>
            <a:r>
              <a:rPr lang="en-US" sz="900" baseline="0" dirty="0" smtClean="0"/>
              <a:t> </a:t>
            </a:r>
            <a:r>
              <a:rPr lang="en-US" sz="900" dirty="0" smtClean="0"/>
              <a:t>Alex Ramirez/Iowa State University; goats, </a:t>
            </a:r>
            <a:r>
              <a:rPr lang="en-US" sz="900" baseline="0" dirty="0" smtClean="0"/>
              <a:t>Danelle Bickett-Weddle/Iowa State University; bedding, Renee Dewell/Iowa State University</a:t>
            </a:r>
            <a:endParaRPr lang="en-US" sz="900" dirty="0"/>
          </a:p>
        </p:txBody>
      </p:sp>
      <p:sp>
        <p:nvSpPr>
          <p:cNvPr id="4" name="Slide Number Placeholder 3"/>
          <p:cNvSpPr>
            <a:spLocks noGrp="1"/>
          </p:cNvSpPr>
          <p:nvPr>
            <p:ph type="sldNum" sz="quarter" idx="5"/>
          </p:nvPr>
        </p:nvSpPr>
        <p:spPr/>
        <p:txBody>
          <a:bodyPr/>
          <a:lstStyle/>
          <a:p>
            <a:fld id="{A98721AF-A508-4FC7-BA17-75887B05BD56}" type="slidenum">
              <a:rPr lang="en-US" smtClean="0"/>
              <a:t>7</a:t>
            </a:fld>
            <a:endParaRPr lang="en-US"/>
          </a:p>
        </p:txBody>
      </p:sp>
    </p:spTree>
    <p:extLst>
      <p:ext uri="{BB962C8B-B14F-4D97-AF65-F5344CB8AC3E}">
        <p14:creationId xmlns:p14="http://schemas.microsoft.com/office/powerpoint/2010/main" val="651348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During chores, work with the healthiest and youngest animals first, then older animals, and sick animals last. This will help prevent the spread of disease to the most vulnerable animals in your herd – young animals. </a:t>
            </a:r>
          </a:p>
          <a:p>
            <a:endParaRPr lang="en-US" sz="1200" b="0" i="0" u="none" strike="noStrike" kern="1200" baseline="0" dirty="0" smtClean="0">
              <a:solidFill>
                <a:schemeClr val="tx1"/>
              </a:solidFill>
              <a:latin typeface="+mn-lt"/>
              <a:ea typeface="+mn-ea"/>
              <a:cs typeface="+mn-cs"/>
            </a:endParaRPr>
          </a:p>
          <a:p>
            <a:r>
              <a:rPr lang="en-US" sz="900" b="0" i="0" u="none" strike="noStrike" kern="1200" baseline="0" dirty="0" smtClean="0">
                <a:solidFill>
                  <a:schemeClr val="tx1"/>
                </a:solidFill>
                <a:latin typeface="+mn-lt"/>
                <a:ea typeface="+mn-ea"/>
                <a:cs typeface="+mn-cs"/>
              </a:rPr>
              <a:t>Photo: feeding cattle, ISU Extension</a:t>
            </a:r>
          </a:p>
          <a:p>
            <a:pPr marL="0" marR="0" lvl="0" indent="0">
              <a:spcBef>
                <a:spcPts val="0"/>
              </a:spcBef>
              <a:spcAft>
                <a:spcPts val="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98721AF-A508-4FC7-BA17-75887B05BD56}" type="slidenum">
              <a:rPr lang="en-US" smtClean="0"/>
              <a:t>8</a:t>
            </a:fld>
            <a:endParaRPr lang="en-US"/>
          </a:p>
        </p:txBody>
      </p:sp>
    </p:spTree>
    <p:extLst>
      <p:ext uri="{BB962C8B-B14F-4D97-AF65-F5344CB8AC3E}">
        <p14:creationId xmlns:p14="http://schemas.microsoft.com/office/powerpoint/2010/main" val="702093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Have a holding (quarantine) area for new animals coming onto the farm. This also includes animals that are returning after being at shows, fairs, or out for breeding. The quarantine area keeps new or returning animals separated from the “home” herd/flock for a period of time so they can be closely watched for signs of disease. This helps protect both groups of animals. </a:t>
            </a:r>
          </a:p>
          <a:p>
            <a:endParaRPr lang="en-US" sz="1200" baseline="0" dirty="0" smtClean="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effectLst/>
                <a:latin typeface="Calibri" panose="020F0502020204030204" pitchFamily="34" charset="0"/>
                <a:ea typeface="Calibri" panose="020F0502020204030204" pitchFamily="34" charset="0"/>
                <a:cs typeface="Calibri" panose="020F0502020204030204" pitchFamily="34" charset="0"/>
              </a:rPr>
              <a:t>Photo: Isolation quarantine stall, Renee </a:t>
            </a:r>
            <a:r>
              <a:rPr lang="en-US" sz="900" baseline="0" dirty="0" err="1" smtClean="0">
                <a:effectLst/>
                <a:latin typeface="Calibri" panose="020F0502020204030204" pitchFamily="34" charset="0"/>
                <a:ea typeface="Calibri" panose="020F0502020204030204" pitchFamily="34" charset="0"/>
                <a:cs typeface="Calibri" panose="020F0502020204030204" pitchFamily="34" charset="0"/>
              </a:rPr>
              <a:t>Dewell</a:t>
            </a:r>
            <a:r>
              <a:rPr lang="en-US" sz="900" baseline="0" dirty="0" smtClean="0">
                <a:effectLst/>
                <a:latin typeface="Calibri" panose="020F0502020204030204" pitchFamily="34" charset="0"/>
                <a:ea typeface="Calibri" panose="020F0502020204030204" pitchFamily="34" charset="0"/>
                <a:cs typeface="Calibri" panose="020F0502020204030204" pitchFamily="34" charset="0"/>
              </a:rPr>
              <a:t>, Iowa State University</a:t>
            </a:r>
            <a:endParaRPr lang="en-US" sz="900" dirty="0" smtClean="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A98721AF-A508-4FC7-BA17-75887B05BD56}" type="slidenum">
              <a:rPr lang="en-US" smtClean="0"/>
              <a:t>9</a:t>
            </a:fld>
            <a:endParaRPr lang="en-US"/>
          </a:p>
        </p:txBody>
      </p:sp>
    </p:spTree>
    <p:extLst>
      <p:ext uri="{BB962C8B-B14F-4D97-AF65-F5344CB8AC3E}">
        <p14:creationId xmlns:p14="http://schemas.microsoft.com/office/powerpoint/2010/main" val="418759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9.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0.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1.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2.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3.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4.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5.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6.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ags" Target="../tags/tag7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ags" Target="../tags/tag80.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1.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2.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51.xml"/><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52.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3.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4.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5.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6.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7.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9.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0.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1.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ags" Target="../tags/tag63.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4.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5.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6.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7.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2A098"/>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8" name="Rectangle 7"/>
          <p:cNvSpPr/>
          <p:nvPr userDrawn="1"/>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06759" y="5240396"/>
            <a:ext cx="2298268" cy="1298515"/>
          </a:xfrm>
          <a:prstGeom prst="rect">
            <a:avLst/>
          </a:prstGeom>
        </p:spPr>
      </p:pic>
    </p:spTree>
    <p:custDataLst>
      <p:tags r:id="rId1"/>
    </p:custDataLst>
    <p:extLst>
      <p:ext uri="{BB962C8B-B14F-4D97-AF65-F5344CB8AC3E}">
        <p14:creationId xmlns:p14="http://schemas.microsoft.com/office/powerpoint/2010/main" val="2671769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5343839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solidFill>
            <a:srgbClr val="72A0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25018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317226662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8" name="Rectangle 7"/>
          <p:cNvSpPr/>
          <p:nvPr/>
        </p:nvSpPr>
        <p:spPr>
          <a:xfrm>
            <a:off x="152406" y="152400"/>
            <a:ext cx="2149360" cy="6556375"/>
          </a:xfrm>
          <a:prstGeom prst="rect">
            <a:avLst/>
          </a:prstGeom>
          <a:solidFill>
            <a:srgbClr val="BAD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1585359" cy="1600200"/>
          </a:xfrm>
        </p:spPr>
        <p:txBody>
          <a:bodyPr anchor="b">
            <a:noAutofit/>
          </a:bodyPr>
          <a:lstStyle>
            <a:lvl1pPr>
              <a:defRPr sz="2800">
                <a:latin typeface="HelveticaNeueLT Std Cn" panose="020B0506030502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98894" y="152400"/>
            <a:ext cx="7593106" cy="1045779"/>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12949865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9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9" name="Picture Placeholder 2"/>
          <p:cNvSpPr>
            <a:spLocks noGrp="1"/>
          </p:cNvSpPr>
          <p:nvPr>
            <p:ph type="pic" idx="13"/>
          </p:nvPr>
        </p:nvSpPr>
        <p:spPr>
          <a:xfrm>
            <a:off x="4377559"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2" name="Picture Placeholder 2"/>
          <p:cNvSpPr>
            <a:spLocks noGrp="1"/>
          </p:cNvSpPr>
          <p:nvPr>
            <p:ph type="pic" idx="16"/>
          </p:nvPr>
        </p:nvSpPr>
        <p:spPr>
          <a:xfrm>
            <a:off x="738352"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17"/>
          </p:nvPr>
        </p:nvSpPr>
        <p:spPr>
          <a:xfrm>
            <a:off x="8016766"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243758483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1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11" name="Picture Placeholder 2"/>
          <p:cNvSpPr>
            <a:spLocks noGrp="1"/>
          </p:cNvSpPr>
          <p:nvPr>
            <p:ph type="pic" idx="18"/>
          </p:nvPr>
        </p:nvSpPr>
        <p:spPr>
          <a:xfrm>
            <a:off x="8324193"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20"/>
          </p:nvPr>
        </p:nvSpPr>
        <p:spPr>
          <a:xfrm>
            <a:off x="362605" y="346641"/>
            <a:ext cx="3452649" cy="29322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6" name="Picture Placeholder 2"/>
          <p:cNvSpPr>
            <a:spLocks noGrp="1"/>
          </p:cNvSpPr>
          <p:nvPr>
            <p:ph type="pic" idx="21"/>
          </p:nvPr>
        </p:nvSpPr>
        <p:spPr>
          <a:xfrm>
            <a:off x="5407572" y="3515090"/>
            <a:ext cx="6400800"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7" name="Picture Placeholder 2"/>
          <p:cNvSpPr>
            <a:spLocks noGrp="1"/>
          </p:cNvSpPr>
          <p:nvPr>
            <p:ph type="pic" idx="22"/>
          </p:nvPr>
        </p:nvSpPr>
        <p:spPr>
          <a:xfrm>
            <a:off x="362606" y="3496802"/>
            <a:ext cx="4729655"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8" name="Picture Placeholder 2"/>
          <p:cNvSpPr>
            <a:spLocks noGrp="1"/>
          </p:cNvSpPr>
          <p:nvPr>
            <p:ph type="pic" idx="23"/>
          </p:nvPr>
        </p:nvSpPr>
        <p:spPr>
          <a:xfrm>
            <a:off x="4327634"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14541124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4495800" y="5472"/>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3" name="Content Placeholder 2"/>
          <p:cNvSpPr>
            <a:spLocks noGrp="1"/>
          </p:cNvSpPr>
          <p:nvPr>
            <p:ph idx="1"/>
          </p:nvPr>
        </p:nvSpPr>
        <p:spPr>
          <a:xfrm>
            <a:off x="357429" y="500230"/>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4476855"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387450" y="3375244"/>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35827890"/>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7661501"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8112562" y="3485602"/>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3" name="Content Placeholder 2"/>
          <p:cNvSpPr>
            <a:spLocks noGrp="1"/>
          </p:cNvSpPr>
          <p:nvPr>
            <p:ph idx="1"/>
          </p:nvPr>
        </p:nvSpPr>
        <p:spPr>
          <a:xfrm>
            <a:off x="7199663" y="610588"/>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016337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7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7440770" y="-373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7440772"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444062" y="884290"/>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984528924"/>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2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641604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8"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
        <p:nvSpPr>
          <p:cNvPr id="9" name="Picture Placeholder 2"/>
          <p:cNvSpPr>
            <a:spLocks noGrp="1"/>
          </p:cNvSpPr>
          <p:nvPr>
            <p:ph type="pic" idx="15"/>
          </p:nvPr>
        </p:nvSpPr>
        <p:spPr>
          <a:xfrm>
            <a:off x="83820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23100749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8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4776398"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5297215" y="874986"/>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6434517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7" name="Picture 6"/>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
        <p:nvSpPr>
          <p:cNvPr id="8" name="Rectangle 7"/>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5759372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8055991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extLst>
      <p:ext uri="{BB962C8B-B14F-4D97-AF65-F5344CB8AC3E}">
        <p14:creationId xmlns:p14="http://schemas.microsoft.com/office/powerpoint/2010/main" val="33252879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1424812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pic>
        <p:nvPicPr>
          <p:cNvPr id="6" name="Picture 5"/>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
        <p:nvSpPr>
          <p:cNvPr id="7" name="Rectangle 6"/>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4220236285"/>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6/14/2021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16809812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28715440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8" name="Rectangle 7"/>
          <p:cNvSpPr/>
          <p:nvPr userDrawn="1"/>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994262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422" y="5622752"/>
            <a:ext cx="2281629" cy="96683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422" y="5622752"/>
            <a:ext cx="2281629" cy="966835"/>
          </a:xfrm>
          <a:prstGeom prst="rect">
            <a:avLst/>
          </a:prstGeom>
        </p:spPr>
      </p:pic>
    </p:spTree>
    <p:extLst>
      <p:ext uri="{BB962C8B-B14F-4D97-AF65-F5344CB8AC3E}">
        <p14:creationId xmlns:p14="http://schemas.microsoft.com/office/powerpoint/2010/main" val="1451200657"/>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804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8224" y="1170432"/>
            <a:ext cx="3657600" cy="5006531"/>
          </a:xfrm>
        </p:spPr>
        <p:txBody>
          <a:bodyPr/>
          <a:lstStyle/>
          <a:p>
            <a:pPr lvl="0"/>
            <a:r>
              <a:rPr lang="en-US" smtClean="0"/>
              <a:t>Edit Master text styles</a:t>
            </a:r>
          </a:p>
        </p:txBody>
      </p:sp>
      <p:sp>
        <p:nvSpPr>
          <p:cNvPr id="4" name="Content Placeholder 3"/>
          <p:cNvSpPr>
            <a:spLocks noGrp="1"/>
          </p:cNvSpPr>
          <p:nvPr>
            <p:ph sz="half" idx="2"/>
          </p:nvPr>
        </p:nvSpPr>
        <p:spPr>
          <a:xfrm>
            <a:off x="4148328" y="1170433"/>
            <a:ext cx="3752088" cy="500653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9" name="Content Placeholder 2"/>
          <p:cNvSpPr>
            <a:spLocks noGrp="1"/>
          </p:cNvSpPr>
          <p:nvPr>
            <p:ph sz="half" idx="14"/>
          </p:nvPr>
        </p:nvSpPr>
        <p:spPr>
          <a:xfrm>
            <a:off x="8153400" y="1170432"/>
            <a:ext cx="3657600" cy="5006531"/>
          </a:xfrm>
        </p:spPr>
        <p:txBody>
          <a:bodyPr/>
          <a:lstStyle/>
          <a:p>
            <a:pPr lvl="0"/>
            <a:r>
              <a:rPr lang="en-US" smtClean="0"/>
              <a:t>Edit Master text styles</a:t>
            </a:r>
          </a:p>
        </p:txBody>
      </p:sp>
    </p:spTree>
    <p:custDataLst>
      <p:tags r:id="rId1"/>
    </p:custDataLst>
    <p:extLst>
      <p:ext uri="{BB962C8B-B14F-4D97-AF65-F5344CB8AC3E}">
        <p14:creationId xmlns:p14="http://schemas.microsoft.com/office/powerpoint/2010/main" val="5440156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2A098"/>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8" name="Rectangle 7"/>
          <p:cNvSpPr/>
          <p:nvPr/>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26025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9EB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0" name="Rectangle 9"/>
          <p:cNvSpPr/>
          <p:nvPr/>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61257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7709273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540782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1629507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545222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9844687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6497464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6/14/2021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1551193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4971596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1920536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7876180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23135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custDataLst>
      <p:tags r:id="rId1"/>
    </p:custDataLst>
    <p:extLst>
      <p:ext uri="{BB962C8B-B14F-4D97-AF65-F5344CB8AC3E}">
        <p14:creationId xmlns:p14="http://schemas.microsoft.com/office/powerpoint/2010/main" val="1160180516"/>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extLst>
      <p:ext uri="{BB962C8B-B14F-4D97-AF65-F5344CB8AC3E}">
        <p14:creationId xmlns:p14="http://schemas.microsoft.com/office/powerpoint/2010/main" val="2959769494"/>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extLst>
      <p:ext uri="{BB962C8B-B14F-4D97-AF65-F5344CB8AC3E}">
        <p14:creationId xmlns:p14="http://schemas.microsoft.com/office/powerpoint/2010/main" val="11200809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ectangle 9"/>
          <p:cNvSpPr/>
          <p:nvPr userDrawn="1"/>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custDataLst>
      <p:tags r:id="rId1"/>
    </p:custDataLst>
    <p:extLst>
      <p:ext uri="{BB962C8B-B14F-4D97-AF65-F5344CB8AC3E}">
        <p14:creationId xmlns:p14="http://schemas.microsoft.com/office/powerpoint/2010/main" val="85086001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396781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562515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918953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9719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38200" y="1462405"/>
            <a:ext cx="10515600" cy="471455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12789896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31171652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9EB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0" name="Rectangle 9"/>
          <p:cNvSpPr/>
          <p:nvPr userDrawn="1"/>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7956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163419764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311733842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321969128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Rectangle 6"/>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409879227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15650342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6/14/2021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061546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19" name="Rectangle 18"/>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0" name="Rectangle 19"/>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79405050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4column">
    <p:spTree>
      <p:nvGrpSpPr>
        <p:cNvPr id="1" name=""/>
        <p:cNvGrpSpPr/>
        <p:nvPr/>
      </p:nvGrpSpPr>
      <p:grpSpPr>
        <a:xfrm>
          <a:off x="0" y="0"/>
          <a:ext cx="0" cy="0"/>
          <a:chOff x="0" y="0"/>
          <a:chExt cx="0" cy="0"/>
        </a:xfrm>
      </p:grpSpPr>
      <p:sp>
        <p:nvSpPr>
          <p:cNvPr id="19" name="Rectangle 18"/>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313913208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userDrawn="1"/>
        </p:nvSpPr>
        <p:spPr>
          <a:xfrm>
            <a:off x="152406" y="152400"/>
            <a:ext cx="3428994"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30306" y="4572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96947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51706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17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0798816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101819962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568722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4175401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9" name="Rectangle 8"/>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extLst>
      <p:ext uri="{BB962C8B-B14F-4D97-AF65-F5344CB8AC3E}">
        <p14:creationId xmlns:p14="http://schemas.microsoft.com/office/powerpoint/2010/main" val="300117528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2A098"/>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8" name="Rectangle 7"/>
          <p:cNvSpPr/>
          <p:nvPr/>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709096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9EB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0" name="Rectangle 9"/>
          <p:cNvSpPr/>
          <p:nvPr/>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97502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62406"/>
            <a:ext cx="10515600" cy="4714557"/>
          </a:xfrm>
        </p:spPr>
        <p:txBody>
          <a:bodyPr>
            <a:normAutofit/>
          </a:bodyPr>
          <a:lstStyle>
            <a:lvl1pPr>
              <a:defRPr sz="3600"/>
            </a:lvl1pPr>
            <a:lvl2pPr>
              <a:defRPr sz="3200"/>
            </a:lvl2pPr>
            <a:lvl3pPr>
              <a:defRPr sz="2800"/>
            </a:lvl3pPr>
            <a:lvl4pPr>
              <a:defRPr sz="2400"/>
            </a:lvl4pPr>
            <a:lvl5pPr>
              <a:defRPr sz="24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
        <p:nvSpPr>
          <p:cNvPr id="7" name="Rectangle 6"/>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692966"/>
          </a:xfrm>
        </p:spPr>
        <p:txBody>
          <a:bodyPr/>
          <a:lstStyle>
            <a:lvl1pPr>
              <a:defRPr>
                <a:solidFill>
                  <a:schemeClr val="bg1"/>
                </a:solidFill>
              </a:defRPr>
            </a:lvl1pPr>
          </a:lstStyle>
          <a:p>
            <a:r>
              <a:rPr lang="en-US" dirty="0" smtClean="0"/>
              <a:t>Click to edit Master title style</a:t>
            </a:r>
            <a:endParaRPr lang="en-US" dirty="0"/>
          </a:p>
        </p:txBody>
      </p:sp>
    </p:spTree>
    <p:custDataLst>
      <p:tags r:id="rId1"/>
    </p:custDataLst>
    <p:extLst>
      <p:ext uri="{BB962C8B-B14F-4D97-AF65-F5344CB8AC3E}">
        <p14:creationId xmlns:p14="http://schemas.microsoft.com/office/powerpoint/2010/main" val="380071895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97193"/>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462405"/>
            <a:ext cx="10515600" cy="4714558"/>
          </a:xfrm>
        </p:spPr>
        <p:txBody>
          <a:bodyPr>
            <a:normAutofit/>
          </a:bodyPr>
          <a:lstStyle>
            <a:lvl1pPr>
              <a:defRPr sz="3600"/>
            </a:lvl1pPr>
            <a:lvl2pPr>
              <a:defRPr sz="3200"/>
            </a:lvl2pPr>
            <a:lvl3pPr>
              <a:defRPr sz="2800"/>
            </a:lvl3pPr>
            <a:lvl4pPr>
              <a:defRPr sz="2400"/>
            </a:lvl4pPr>
            <a:lvl5pPr>
              <a:defRPr sz="24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0170888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462406"/>
            <a:ext cx="5181600" cy="4714557"/>
          </a:xfrm>
        </p:spPr>
        <p:txBody>
          <a:bodyPr>
            <a:normAutofit/>
          </a:bodyPr>
          <a:lstStyle>
            <a:lvl1pPr>
              <a:defRPr sz="3600"/>
            </a:lvl1pPr>
            <a:lvl2pPr>
              <a:defRPr sz="3200"/>
            </a:lvl2pPr>
            <a:lvl3pPr>
              <a:defRPr sz="2800"/>
            </a:lvl3pPr>
            <a:lvl4pPr>
              <a:defRPr sz="2400"/>
            </a:lvl4pPr>
            <a:lvl5pPr>
              <a:defRPr sz="24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462406"/>
            <a:ext cx="5181600" cy="4714557"/>
          </a:xfrm>
        </p:spPr>
        <p:txBody>
          <a:bodyPr>
            <a:normAutofit/>
          </a:bodyPr>
          <a:lstStyle>
            <a:lvl1pPr>
              <a:defRPr sz="3600"/>
            </a:lvl1pPr>
            <a:lvl2pPr>
              <a:defRPr sz="3200"/>
            </a:lvl2pPr>
            <a:lvl3pPr>
              <a:defRPr sz="2800"/>
            </a:lvl3pPr>
            <a:lvl4pPr>
              <a:defRPr sz="2400"/>
            </a:lvl4pPr>
            <a:lvl5pPr>
              <a:defRPr sz="24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18372683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noAutofit/>
          </a:bodyPr>
          <a:lstStyle>
            <a:lvl1pPr>
              <a:defRPr sz="54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452564"/>
            <a:ext cx="5157787"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276476"/>
            <a:ext cx="5157787" cy="3879066"/>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452564"/>
            <a:ext cx="5183188"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276476"/>
            <a:ext cx="5183188" cy="3879066"/>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0A5ADF3-3D21-4278-9BBE-250CC1160461}" type="datetimeFigureOut">
              <a:rPr lang="en-US" smtClean="0"/>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401443514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8568133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010947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Rectangle 9"/>
          <p:cNvSpPr/>
          <p:nvPr userDrawn="1"/>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custDataLst>
      <p:tags r:id="rId1"/>
    </p:custDataLst>
    <p:extLst>
      <p:ext uri="{BB962C8B-B14F-4D97-AF65-F5344CB8AC3E}">
        <p14:creationId xmlns:p14="http://schemas.microsoft.com/office/powerpoint/2010/main" val="242487206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Rectangle 9"/>
          <p:cNvSpPr/>
          <p:nvPr userDrawn="1"/>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Title 6"/>
          <p:cNvSpPr>
            <a:spLocks noGrp="1"/>
          </p:cNvSpPr>
          <p:nvPr>
            <p:ph type="title"/>
          </p:nvPr>
        </p:nvSpPr>
        <p:spPr>
          <a:xfrm>
            <a:off x="508000" y="343816"/>
            <a:ext cx="11175013" cy="731520"/>
          </a:xfrm>
        </p:spPr>
        <p:txBody>
          <a:bodyPr/>
          <a:lstStyle>
            <a:lvl1pPr algn="ctr">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custDataLst>
      <p:tags r:id="rId1"/>
    </p:custDataLst>
    <p:extLst>
      <p:ext uri="{BB962C8B-B14F-4D97-AF65-F5344CB8AC3E}">
        <p14:creationId xmlns:p14="http://schemas.microsoft.com/office/powerpoint/2010/main" val="353731216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6/14/2021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45349562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0" y="434816"/>
            <a:ext cx="52451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0" y="434816"/>
            <a:ext cx="5245100" cy="109728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pPr/>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100513299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30306" y="4572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18357370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solidFill>
            <a:srgbClr val="72A0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25018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324002662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userDrawn="1"/>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51706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17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81448910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8" name="Rectangle 7"/>
          <p:cNvSpPr/>
          <p:nvPr/>
        </p:nvSpPr>
        <p:spPr>
          <a:xfrm>
            <a:off x="152406" y="152400"/>
            <a:ext cx="2149360" cy="6556375"/>
          </a:xfrm>
          <a:prstGeom prst="rect">
            <a:avLst/>
          </a:prstGeom>
          <a:solidFill>
            <a:srgbClr val="BAD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1585359" cy="1600200"/>
          </a:xfrm>
        </p:spPr>
        <p:txBody>
          <a:bodyPr anchor="b">
            <a:noAutofit/>
          </a:bodyPr>
          <a:lstStyle>
            <a:lvl1pPr>
              <a:defRPr sz="2800">
                <a:latin typeface="HelveticaNeueLT Std Cn" panose="020B0506030502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98894" y="152400"/>
            <a:ext cx="7593106" cy="1045779"/>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1427453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858" y="1243067"/>
            <a:ext cx="5212822" cy="93016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9" name="Picture Placeholder 2"/>
          <p:cNvSpPr>
            <a:spLocks noGrp="1"/>
          </p:cNvSpPr>
          <p:nvPr>
            <p:ph type="pic" idx="13"/>
          </p:nvPr>
        </p:nvSpPr>
        <p:spPr>
          <a:xfrm>
            <a:off x="0" y="2601310"/>
            <a:ext cx="6172200" cy="375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0" name="Picture Placeholder 2"/>
          <p:cNvSpPr>
            <a:spLocks noGrp="1"/>
          </p:cNvSpPr>
          <p:nvPr>
            <p:ph type="pic" idx="14"/>
          </p:nvPr>
        </p:nvSpPr>
        <p:spPr>
          <a:xfrm>
            <a:off x="6017170" y="5472"/>
            <a:ext cx="6172200" cy="33107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Content Placeholder 2"/>
          <p:cNvSpPr>
            <a:spLocks noGrp="1"/>
          </p:cNvSpPr>
          <p:nvPr>
            <p:ph idx="15"/>
          </p:nvPr>
        </p:nvSpPr>
        <p:spPr>
          <a:xfrm>
            <a:off x="6958010" y="3552721"/>
            <a:ext cx="5212822" cy="93016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531805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9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9" name="Picture Placeholder 2"/>
          <p:cNvSpPr>
            <a:spLocks noGrp="1"/>
          </p:cNvSpPr>
          <p:nvPr>
            <p:ph type="pic" idx="13"/>
          </p:nvPr>
        </p:nvSpPr>
        <p:spPr>
          <a:xfrm>
            <a:off x="4377559"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2" name="Picture Placeholder 2"/>
          <p:cNvSpPr>
            <a:spLocks noGrp="1"/>
          </p:cNvSpPr>
          <p:nvPr>
            <p:ph type="pic" idx="16"/>
          </p:nvPr>
        </p:nvSpPr>
        <p:spPr>
          <a:xfrm>
            <a:off x="738352"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17"/>
          </p:nvPr>
        </p:nvSpPr>
        <p:spPr>
          <a:xfrm>
            <a:off x="8016766"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24240170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981400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19" name="Rectangle 18"/>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0" name="Rectangle 19"/>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246448055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0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12" name="Picture Placeholder 2"/>
          <p:cNvSpPr>
            <a:spLocks noGrp="1"/>
          </p:cNvSpPr>
          <p:nvPr>
            <p:ph type="pic" idx="16"/>
          </p:nvPr>
        </p:nvSpPr>
        <p:spPr>
          <a:xfrm>
            <a:off x="3520440" y="1166660"/>
            <a:ext cx="2468880"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Title 1"/>
          <p:cNvSpPr>
            <a:spLocks noGrp="1"/>
          </p:cNvSpPr>
          <p:nvPr>
            <p:ph type="title"/>
          </p:nvPr>
        </p:nvSpPr>
        <p:spPr>
          <a:xfrm>
            <a:off x="838200" y="365125"/>
            <a:ext cx="10515600" cy="641045"/>
          </a:xfrm>
        </p:spPr>
        <p:txBody>
          <a:bodyPr/>
          <a:lstStyle/>
          <a:p>
            <a:r>
              <a:rPr lang="en-US" smtClean="0"/>
              <a:t>Click to edit Master title style</a:t>
            </a:r>
            <a:endParaRPr lang="en-US"/>
          </a:p>
        </p:txBody>
      </p:sp>
      <p:sp>
        <p:nvSpPr>
          <p:cNvPr id="10" name="Picture Placeholder 2"/>
          <p:cNvSpPr>
            <a:spLocks noGrp="1"/>
          </p:cNvSpPr>
          <p:nvPr>
            <p:ph type="pic" idx="17"/>
          </p:nvPr>
        </p:nvSpPr>
        <p:spPr>
          <a:xfrm>
            <a:off x="6202680" y="1166660"/>
            <a:ext cx="2468880"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Picture Placeholder 2"/>
          <p:cNvSpPr>
            <a:spLocks noGrp="1"/>
          </p:cNvSpPr>
          <p:nvPr>
            <p:ph type="pic" idx="18"/>
          </p:nvPr>
        </p:nvSpPr>
        <p:spPr>
          <a:xfrm>
            <a:off x="838200" y="1166660"/>
            <a:ext cx="2468880"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5" name="Picture Placeholder 2"/>
          <p:cNvSpPr>
            <a:spLocks noGrp="1"/>
          </p:cNvSpPr>
          <p:nvPr>
            <p:ph type="pic" idx="19"/>
          </p:nvPr>
        </p:nvSpPr>
        <p:spPr>
          <a:xfrm>
            <a:off x="8884920" y="1166660"/>
            <a:ext cx="2468880"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3566079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1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11" name="Picture Placeholder 2"/>
          <p:cNvSpPr>
            <a:spLocks noGrp="1"/>
          </p:cNvSpPr>
          <p:nvPr>
            <p:ph type="pic" idx="18"/>
          </p:nvPr>
        </p:nvSpPr>
        <p:spPr>
          <a:xfrm>
            <a:off x="8324193"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20"/>
          </p:nvPr>
        </p:nvSpPr>
        <p:spPr>
          <a:xfrm>
            <a:off x="362605" y="346641"/>
            <a:ext cx="3452649" cy="29322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6" name="Picture Placeholder 2"/>
          <p:cNvSpPr>
            <a:spLocks noGrp="1"/>
          </p:cNvSpPr>
          <p:nvPr>
            <p:ph type="pic" idx="21"/>
          </p:nvPr>
        </p:nvSpPr>
        <p:spPr>
          <a:xfrm>
            <a:off x="5407572" y="3515090"/>
            <a:ext cx="6400800"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7" name="Picture Placeholder 2"/>
          <p:cNvSpPr>
            <a:spLocks noGrp="1"/>
          </p:cNvSpPr>
          <p:nvPr>
            <p:ph type="pic" idx="22"/>
          </p:nvPr>
        </p:nvSpPr>
        <p:spPr>
          <a:xfrm>
            <a:off x="362606" y="3496802"/>
            <a:ext cx="4729655"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8" name="Picture Placeholder 2"/>
          <p:cNvSpPr>
            <a:spLocks noGrp="1"/>
          </p:cNvSpPr>
          <p:nvPr>
            <p:ph type="pic" idx="23"/>
          </p:nvPr>
        </p:nvSpPr>
        <p:spPr>
          <a:xfrm>
            <a:off x="4327634"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2785675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4495800" y="5472"/>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3" name="Content Placeholder 2"/>
          <p:cNvSpPr>
            <a:spLocks noGrp="1"/>
          </p:cNvSpPr>
          <p:nvPr>
            <p:ph idx="1"/>
          </p:nvPr>
        </p:nvSpPr>
        <p:spPr>
          <a:xfrm>
            <a:off x="357429" y="500230"/>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4476855"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387450" y="3375244"/>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36962564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7661501"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8112562" y="3485602"/>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3" name="Content Placeholder 2"/>
          <p:cNvSpPr>
            <a:spLocks noGrp="1"/>
          </p:cNvSpPr>
          <p:nvPr>
            <p:ph idx="1"/>
          </p:nvPr>
        </p:nvSpPr>
        <p:spPr>
          <a:xfrm>
            <a:off x="7199663" y="610588"/>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929014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7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7440770" y="-373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7440772"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444062" y="884290"/>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103654824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2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641604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8"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
        <p:nvSpPr>
          <p:cNvPr id="9" name="Picture Placeholder 2"/>
          <p:cNvSpPr>
            <a:spLocks noGrp="1"/>
          </p:cNvSpPr>
          <p:nvPr>
            <p:ph type="pic" idx="15"/>
          </p:nvPr>
        </p:nvSpPr>
        <p:spPr>
          <a:xfrm>
            <a:off x="83820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1818631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8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4776398"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5297215" y="874986"/>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1982826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978053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804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8224" y="1170432"/>
            <a:ext cx="3657600" cy="5006531"/>
          </a:xfrm>
        </p:spPr>
        <p:txBody>
          <a:bodyPr/>
          <a:lstStyle/>
          <a:p>
            <a:pPr lvl="0"/>
            <a:r>
              <a:rPr lang="en-US" smtClean="0"/>
              <a:t>Edit Master text styles</a:t>
            </a:r>
          </a:p>
        </p:txBody>
      </p:sp>
      <p:sp>
        <p:nvSpPr>
          <p:cNvPr id="4" name="Content Placeholder 3"/>
          <p:cNvSpPr>
            <a:spLocks noGrp="1"/>
          </p:cNvSpPr>
          <p:nvPr>
            <p:ph sz="half" idx="2"/>
          </p:nvPr>
        </p:nvSpPr>
        <p:spPr>
          <a:xfrm>
            <a:off x="4148328" y="1170433"/>
            <a:ext cx="3752088" cy="500653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9" name="Content Placeholder 2"/>
          <p:cNvSpPr>
            <a:spLocks noGrp="1"/>
          </p:cNvSpPr>
          <p:nvPr>
            <p:ph sz="half" idx="14"/>
          </p:nvPr>
        </p:nvSpPr>
        <p:spPr>
          <a:xfrm>
            <a:off x="8153400" y="1170432"/>
            <a:ext cx="3657600" cy="5006531"/>
          </a:xfrm>
        </p:spPr>
        <p:txBody>
          <a:bodyPr/>
          <a:lstStyle/>
          <a:p>
            <a:pPr lvl="0"/>
            <a:r>
              <a:rPr lang="en-US" smtClean="0"/>
              <a:t>Edit Master text styles</a:t>
            </a:r>
          </a:p>
        </p:txBody>
      </p:sp>
    </p:spTree>
    <p:custDataLst>
      <p:tags r:id="rId1"/>
    </p:custDataLst>
    <p:extLst>
      <p:ext uri="{BB962C8B-B14F-4D97-AF65-F5344CB8AC3E}">
        <p14:creationId xmlns:p14="http://schemas.microsoft.com/office/powerpoint/2010/main" val="3615512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0108524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
        <p:nvSpPr>
          <p:cNvPr id="10" name="Rectangle 9"/>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9158264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3669"/>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
        <p:nvSpPr>
          <p:cNvPr id="6" name="Rectangle 5"/>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Rectangle 6"/>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2522316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extLst>
      <p:ext uri="{BB962C8B-B14F-4D97-AF65-F5344CB8AC3E}">
        <p14:creationId xmlns:p14="http://schemas.microsoft.com/office/powerpoint/2010/main" val="17950464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8" name="Rectangle 7"/>
          <p:cNvSpPr/>
          <p:nvPr userDrawn="1"/>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5048712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918824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1361220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5" name="Rectangle 4"/>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403337708"/>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BCE0EFA-3776-4998-A0DA-25464FB0AC1E}" type="slidenum">
              <a:rPr lang="en-US" smtClean="0"/>
              <a:pPr/>
              <a:t>‹#›</a:t>
            </a:fld>
            <a:endParaRPr lang="en-US"/>
          </a:p>
        </p:txBody>
      </p:sp>
    </p:spTree>
    <p:extLst>
      <p:ext uri="{BB962C8B-B14F-4D97-AF65-F5344CB8AC3E}">
        <p14:creationId xmlns:p14="http://schemas.microsoft.com/office/powerpoint/2010/main" val="52922896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91132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37780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02763681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6497696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9719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38200" y="1462405"/>
            <a:ext cx="10515600" cy="471455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1816623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8325965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1049182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Rectangle 6"/>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4355862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6/14/2021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200992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19" name="Rectangle 18"/>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0" name="Rectangle 1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1972677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30306" y="4572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733307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51706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17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7779146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369884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6/14/2021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0270307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955649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9" name="Rectangle 8"/>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extLst>
      <p:ext uri="{BB962C8B-B14F-4D97-AF65-F5344CB8AC3E}">
        <p14:creationId xmlns:p14="http://schemas.microsoft.com/office/powerpoint/2010/main" val="2752232181"/>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2A098"/>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8" name="Rectangle 7"/>
          <p:cNvSpPr/>
          <p:nvPr/>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2175363"/>
            <a:ext cx="9144000" cy="2387600"/>
          </a:xfrm>
        </p:spPr>
        <p:txBody>
          <a:bodyPr anchor="b"/>
          <a:lstStyle>
            <a:lvl1pPr algn="ctr">
              <a:defRPr sz="60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1366838"/>
            <a:ext cx="9144000" cy="8683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06759" y="5240396"/>
            <a:ext cx="2298268" cy="1298515"/>
          </a:xfrm>
          <a:prstGeom prst="rect">
            <a:avLst/>
          </a:prstGeom>
        </p:spPr>
      </p:pic>
    </p:spTree>
    <p:custDataLst>
      <p:tags r:id="rId1"/>
    </p:custDataLst>
    <p:extLst>
      <p:ext uri="{BB962C8B-B14F-4D97-AF65-F5344CB8AC3E}">
        <p14:creationId xmlns:p14="http://schemas.microsoft.com/office/powerpoint/2010/main" val="12455982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9EB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0" name="Rectangle 9"/>
          <p:cNvSpPr/>
          <p:nvPr/>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25961304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97193"/>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0" y="1462405"/>
            <a:ext cx="10515600" cy="471455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pPr/>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66403765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10" name="Rectangle 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2" name="Rectangle 11"/>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4198235773"/>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630074382"/>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lvl1pPr>
              <a:defRPr>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
        <p:nvSpPr>
          <p:cNvPr id="12" name="Rectangle 11"/>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3" name="Rectangle 12"/>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243082965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lvl1pPr>
              <a:defRPr>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pPr/>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350702729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Rectangle 6"/>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A5ADF3-3D21-4278-9BBE-250CC1160461}" type="datetimeFigureOut">
              <a:rPr lang="en-US" smtClean="0"/>
              <a:pPr/>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32440341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7754647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A5ADF3-3D21-4278-9BBE-250CC1160461}" type="datetimeFigureOut">
              <a:rPr lang="en-US" smtClean="0"/>
              <a:pPr/>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373099871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pPr/>
              <a:t>6/14/2021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1718497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BCE0EFA-3776-4998-A0DA-25464FB0AC1E}" type="slidenum">
              <a:rPr lang="en-US" smtClean="0"/>
              <a:pPr/>
              <a:t>‹#›</a:t>
            </a:fld>
            <a:endParaRPr lang="en-US"/>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073503037"/>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Title 6"/>
          <p:cNvSpPr>
            <a:spLocks noGrp="1"/>
          </p:cNvSpPr>
          <p:nvPr>
            <p:ph type="title"/>
          </p:nvPr>
        </p:nvSpPr>
        <p:spPr>
          <a:xfrm>
            <a:off x="508000" y="343816"/>
            <a:ext cx="11175013" cy="731520"/>
          </a:xfrm>
        </p:spPr>
        <p:txBody>
          <a:bodyPr/>
          <a:lstStyle>
            <a:lvl1pPr algn="ctr">
              <a:defRPr/>
            </a:lvl1p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5" name="Rectangle 4"/>
          <p:cNvSpPr/>
          <p:nvPr userDrawn="1"/>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418139154"/>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19" name="Rectangle 18"/>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0" name="Rectangle 1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lvl1pPr>
              <a:defRPr>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1" name="Picture 20"/>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
        <p:nvSpPr>
          <p:cNvPr id="22" name="Rectangle 21"/>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3" name="Rectangle 22"/>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275692911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5_4column">
    <p:spTree>
      <p:nvGrpSpPr>
        <p:cNvPr id="1" name=""/>
        <p:cNvGrpSpPr/>
        <p:nvPr/>
      </p:nvGrpSpPr>
      <p:grpSpPr>
        <a:xfrm>
          <a:off x="0" y="0"/>
          <a:ext cx="0" cy="0"/>
          <a:chOff x="0" y="0"/>
          <a:chExt cx="0" cy="0"/>
        </a:xfrm>
      </p:grpSpPr>
      <p:sp>
        <p:nvSpPr>
          <p:cNvPr id="19" name="Rectangle 18"/>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lvl1pPr>
              <a:defRPr>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fld id="{60A5ADF3-3D21-4278-9BBE-250CC1160461}" type="datetimeFigureOut">
              <a:rPr lang="en-US" smtClean="0"/>
              <a:pPr/>
              <a:t>6/14/2021</a:t>
            </a:fld>
            <a:endParaRPr lang="en-US"/>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endParaRPr lang="en-US"/>
          </a:p>
        </p:txBody>
      </p:sp>
      <p:sp>
        <p:nvSpPr>
          <p:cNvPr id="9" name="Slide Number Placeholder 5"/>
          <p:cNvSpPr>
            <a:spLocks noGrp="1"/>
          </p:cNvSpPr>
          <p:nvPr>
            <p:ph type="sldNum" sz="quarter" idx="12"/>
          </p:nvPr>
        </p:nvSpPr>
        <p:spPr>
          <a:ln/>
        </p:spPr>
        <p:txBody>
          <a:bodyPr/>
          <a:lstStyle>
            <a:lvl1pPr>
              <a:defRPr/>
            </a:lvl1pPr>
          </a:lstStyle>
          <a:p>
            <a:fld id="{BBCE0EFA-3776-4998-A0DA-25464FB0AC1E}" type="slidenum">
              <a:rPr lang="en-US" smtClean="0"/>
              <a:pPr/>
              <a:t>‹#›</a:t>
            </a:fld>
            <a:endParaRPr lang="en-US"/>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548909517"/>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30306" y="457200"/>
            <a:ext cx="2823882" cy="1600200"/>
          </a:xfrm>
        </p:spPr>
        <p:txBody>
          <a:bodyPr anchor="b"/>
          <a:lstStyle>
            <a:lvl1pPr>
              <a:defRPr sz="32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038600" y="457201"/>
            <a:ext cx="759310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34392844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517060" y="457200"/>
            <a:ext cx="3932237" cy="1600200"/>
          </a:xfrm>
        </p:spPr>
        <p:txBody>
          <a:bodyPr anchor="b"/>
          <a:lstStyle>
            <a:lvl1pPr>
              <a:defRPr sz="3200">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17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9" name="Rectangle 8"/>
          <p:cNvSpPr/>
          <p:nvPr userDrawn="1"/>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21393202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8" name="Rectangle 7"/>
          <p:cNvSpPr/>
          <p:nvPr/>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0648230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p:nvSpPr>
        <p:spPr>
          <a:xfrm>
            <a:off x="0" y="434816"/>
            <a:ext cx="52451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0" y="434816"/>
            <a:ext cx="5245100" cy="109728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6/14/2021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B7C74CB7-A0B9-4B92-A751-2B1D87D191A1}" type="slidenum">
              <a:rPr lang="en-US" smtClean="0"/>
              <a:pPr/>
              <a:t>‹#›</a:t>
            </a:fld>
            <a:endParaRPr lang="en-US" dirty="0"/>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0" name="Rectangle 9"/>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0624708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tags" Target="../tags/tag18.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8" Type="http://schemas.openxmlformats.org/officeDocument/2006/relationships/slideLayout" Target="../slideLayouts/slideLayout40.xml"/><Relationship Id="rId3"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4.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tags" Target="../tags/tag50.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theme" Target="../theme/theme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8" Type="http://schemas.openxmlformats.org/officeDocument/2006/relationships/slideLayout" Target="../slideLayouts/slideLayout89.xml"/><Relationship Id="rId3"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6" Type="http://schemas.openxmlformats.org/officeDocument/2006/relationships/tags" Target="../tags/tag85.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theme" Target="../theme/theme6.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6/14/2021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16"/>
    </p:custDataLst>
    <p:extLst>
      <p:ext uri="{BB962C8B-B14F-4D97-AF65-F5344CB8AC3E}">
        <p14:creationId xmlns:p14="http://schemas.microsoft.com/office/powerpoint/2010/main" val="293736306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78" r:id="rId14"/>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6/14/2021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extLst>
      <p:ext uri="{BB962C8B-B14F-4D97-AF65-F5344CB8AC3E}">
        <p14:creationId xmlns:p14="http://schemas.microsoft.com/office/powerpoint/2010/main" val="13633023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5" r:id="rId4"/>
    <p:sldLayoutId id="2147483667" r:id="rId5"/>
    <p:sldLayoutId id="2147483730" r:id="rId6"/>
    <p:sldLayoutId id="2147483668" r:id="rId7"/>
    <p:sldLayoutId id="2147483731" r:id="rId8"/>
    <p:sldLayoutId id="2147483669" r:id="rId9"/>
    <p:sldLayoutId id="2147483732" r:id="rId10"/>
    <p:sldLayoutId id="2147483670" r:id="rId11"/>
    <p:sldLayoutId id="2147483676" r:id="rId12"/>
    <p:sldLayoutId id="2147483733" r:id="rId13"/>
    <p:sldLayoutId id="2147483671" r:id="rId14"/>
    <p:sldLayoutId id="2147483672" r:id="rId15"/>
    <p:sldLayoutId id="2147483673" r:id="rId16"/>
    <p:sldLayoutId id="2147483674" r:id="rId17"/>
    <p:sldLayoutId id="2147483675" r:id="rId18"/>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6/14/2021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37"/>
    </p:custDataLst>
    <p:extLst>
      <p:ext uri="{BB962C8B-B14F-4D97-AF65-F5344CB8AC3E}">
        <p14:creationId xmlns:p14="http://schemas.microsoft.com/office/powerpoint/2010/main" val="38429513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726" r:id="rId4"/>
    <p:sldLayoutId id="2147483727" r:id="rId5"/>
    <p:sldLayoutId id="2147483728" r:id="rId6"/>
    <p:sldLayoutId id="2147483722" r:id="rId7"/>
    <p:sldLayoutId id="2147483723" r:id="rId8"/>
    <p:sldLayoutId id="2147483729" r:id="rId9"/>
    <p:sldLayoutId id="2147483683" r:id="rId10"/>
    <p:sldLayoutId id="2147483684" r:id="rId11"/>
    <p:sldLayoutId id="2147483685" r:id="rId12"/>
    <p:sldLayoutId id="2147483686" r:id="rId13"/>
    <p:sldLayoutId id="2147483724" r:id="rId14"/>
    <p:sldLayoutId id="2147483687" r:id="rId15"/>
    <p:sldLayoutId id="2147483688" r:id="rId16"/>
    <p:sldLayoutId id="2147483689" r:id="rId17"/>
    <p:sldLayoutId id="2147483725"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6/14/2021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extLst>
      <p:ext uri="{BB962C8B-B14F-4D97-AF65-F5344CB8AC3E}">
        <p14:creationId xmlns:p14="http://schemas.microsoft.com/office/powerpoint/2010/main" val="37085057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6/14/2021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38"/>
    </p:custDataLst>
    <p:extLst>
      <p:ext uri="{BB962C8B-B14F-4D97-AF65-F5344CB8AC3E}">
        <p14:creationId xmlns:p14="http://schemas.microsoft.com/office/powerpoint/2010/main" val="184007723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3769" r:id="rId35"/>
    <p:sldLayoutId id="2147483770" r:id="rId36"/>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6/14/2021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16"/>
    </p:custDataLst>
    <p:extLst>
      <p:ext uri="{BB962C8B-B14F-4D97-AF65-F5344CB8AC3E}">
        <p14:creationId xmlns:p14="http://schemas.microsoft.com/office/powerpoint/2010/main" val="163767556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2.xml"/><Relationship Id="rId1" Type="http://schemas.openxmlformats.org/officeDocument/2006/relationships/tags" Target="../tags/tag8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3.xml"/><Relationship Id="rId1" Type="http://schemas.openxmlformats.org/officeDocument/2006/relationships/tags" Target="../tags/tag95.xml"/><Relationship Id="rId6" Type="http://schemas.openxmlformats.org/officeDocument/2006/relationships/image" Target="../media/image7.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96.xml"/><Relationship Id="rId5" Type="http://schemas.openxmlformats.org/officeDocument/2006/relationships/image" Target="../media/image7.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2.xml"/><Relationship Id="rId7" Type="http://schemas.microsoft.com/office/2007/relationships/hdphoto" Target="../media/hdphoto1.wdp"/><Relationship Id="rId2" Type="http://schemas.openxmlformats.org/officeDocument/2006/relationships/slideLayout" Target="../slideLayouts/slideLayout103.xml"/><Relationship Id="rId1" Type="http://schemas.openxmlformats.org/officeDocument/2006/relationships/tags" Target="../tags/tag9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png"/><Relationship Id="rId2" Type="http://schemas.openxmlformats.org/officeDocument/2006/relationships/slideLayout" Target="../slideLayouts/slideLayout117.xml"/><Relationship Id="rId1" Type="http://schemas.openxmlformats.org/officeDocument/2006/relationships/tags" Target="../tags/tag9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4.xml"/><Relationship Id="rId1" Type="http://schemas.openxmlformats.org/officeDocument/2006/relationships/tags" Target="../tags/tag99.xml"/><Relationship Id="rId5" Type="http://schemas.openxmlformats.org/officeDocument/2006/relationships/image" Target="../media/image7.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4.xml"/><Relationship Id="rId1" Type="http://schemas.openxmlformats.org/officeDocument/2006/relationships/tags" Target="../tags/tag100.xml"/><Relationship Id="rId5" Type="http://schemas.openxmlformats.org/officeDocument/2006/relationships/image" Target="../media/image7.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4.xml"/><Relationship Id="rId1" Type="http://schemas.openxmlformats.org/officeDocument/2006/relationships/tags" Target="../tags/tag101.xml"/><Relationship Id="rId6" Type="http://schemas.openxmlformats.org/officeDocument/2006/relationships/image" Target="../media/image7.pn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02.xml"/><Relationship Id="rId5" Type="http://schemas.openxmlformats.org/officeDocument/2006/relationships/image" Target="../media/image7.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03.xml"/><Relationship Id="rId6" Type="http://schemas.openxmlformats.org/officeDocument/2006/relationships/image" Target="../media/image7.png"/><Relationship Id="rId5" Type="http://schemas.openxmlformats.org/officeDocument/2006/relationships/image" Target="../media/image33.jp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9.xml"/><Relationship Id="rId7" Type="http://schemas.microsoft.com/office/2007/relationships/hdphoto" Target="../media/hdphoto3.wdp"/><Relationship Id="rId2" Type="http://schemas.openxmlformats.org/officeDocument/2006/relationships/slideLayout" Target="../slideLayouts/slideLayout84.xml"/><Relationship Id="rId1" Type="http://schemas.openxmlformats.org/officeDocument/2006/relationships/tags" Target="../tags/tag104.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8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0.xml"/><Relationship Id="rId7" Type="http://schemas.openxmlformats.org/officeDocument/2006/relationships/image" Target="../media/image39.jpeg"/><Relationship Id="rId2" Type="http://schemas.openxmlformats.org/officeDocument/2006/relationships/slideLayout" Target="../slideLayouts/slideLayout101.xml"/><Relationship Id="rId1" Type="http://schemas.openxmlformats.org/officeDocument/2006/relationships/tags" Target="../tags/tag10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6.xml"/><Relationship Id="rId6" Type="http://schemas.openxmlformats.org/officeDocument/2006/relationships/image" Target="../media/image7.png"/><Relationship Id="rId5" Type="http://schemas.openxmlformats.org/officeDocument/2006/relationships/image" Target="../media/image41.jpe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2.xml"/><Relationship Id="rId1" Type="http://schemas.openxmlformats.org/officeDocument/2006/relationships/tags" Target="../tags/tag107.xml"/><Relationship Id="rId5" Type="http://schemas.openxmlformats.org/officeDocument/2006/relationships/image" Target="../media/image7.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2.xml"/><Relationship Id="rId1" Type="http://schemas.openxmlformats.org/officeDocument/2006/relationships/tags" Target="../tags/tag108.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hyperlink" Target="http://www.extension.iastate.edu/diversity/ext"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4.xml"/><Relationship Id="rId1" Type="http://schemas.openxmlformats.org/officeDocument/2006/relationships/tags" Target="../tags/tag88.xml"/><Relationship Id="rId5" Type="http://schemas.openxmlformats.org/officeDocument/2006/relationships/image" Target="../media/image7.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1.xml"/><Relationship Id="rId1" Type="http://schemas.openxmlformats.org/officeDocument/2006/relationships/tags" Target="../tags/tag89.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4.xml"/><Relationship Id="rId1" Type="http://schemas.openxmlformats.org/officeDocument/2006/relationships/tags" Target="../tags/tag90.xml"/><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4.xml"/><Relationship Id="rId1" Type="http://schemas.openxmlformats.org/officeDocument/2006/relationships/tags" Target="../tags/tag91.xml"/><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5.jpeg"/><Relationship Id="rId2" Type="http://schemas.openxmlformats.org/officeDocument/2006/relationships/slideLayout" Target="../slideLayouts/slideLayout102.xml"/><Relationship Id="rId1" Type="http://schemas.openxmlformats.org/officeDocument/2006/relationships/tags" Target="../tags/tag92.xml"/><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3.xml"/><Relationship Id="rId5" Type="http://schemas.openxmlformats.org/officeDocument/2006/relationships/image" Target="../media/image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94.xml"/><Relationship Id="rId5" Type="http://schemas.openxmlformats.org/officeDocument/2006/relationships/image" Target="../media/image7.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bg1"/>
                </a:solidFill>
              </a:rPr>
              <a:t>Animal Health and Disease Monitoring</a:t>
            </a:r>
            <a:endParaRPr lang="en-US" dirty="0"/>
          </a:p>
        </p:txBody>
      </p:sp>
      <p:sp>
        <p:nvSpPr>
          <p:cNvPr id="3" name="Subtitle 2"/>
          <p:cNvSpPr>
            <a:spLocks noGrp="1"/>
          </p:cNvSpPr>
          <p:nvPr>
            <p:ph type="subTitle" idx="1"/>
          </p:nvPr>
        </p:nvSpPr>
        <p:spPr/>
        <p:txBody>
          <a:bodyPr/>
          <a:lstStyle/>
          <a:p>
            <a:r>
              <a:rPr lang="en-US" b="1" spc="20" dirty="0">
                <a:solidFill>
                  <a:schemeClr val="bg1"/>
                </a:solidFill>
              </a:rPr>
              <a:t>Biosecurity Basics</a:t>
            </a:r>
            <a:endParaRPr lang="en-US" dirty="0">
              <a:solidFill>
                <a:schemeClr val="bg1"/>
              </a:solidFill>
            </a:endParaRPr>
          </a:p>
        </p:txBody>
      </p:sp>
    </p:spTree>
    <p:custDataLst>
      <p:tags r:id="rId1"/>
    </p:custDataLst>
    <p:extLst>
      <p:ext uri="{BB962C8B-B14F-4D97-AF65-F5344CB8AC3E}">
        <p14:creationId xmlns:p14="http://schemas.microsoft.com/office/powerpoint/2010/main" val="1696067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holding a handful of peanuts&#10;&#10;Description automatically generated with medium confidence">
            <a:extLst>
              <a:ext uri="{FF2B5EF4-FFF2-40B4-BE49-F238E27FC236}">
                <a16:creationId xmlns:a16="http://schemas.microsoft.com/office/drawing/2014/main" id="{2D252FBA-4CC1-44D9-B252-7FD07B94BF4D}"/>
              </a:ext>
            </a:extLst>
          </p:cNvPr>
          <p:cNvPicPr>
            <a:picLocks noGrp="1" noChangeAspect="1"/>
          </p:cNvPicPr>
          <p:nvPr>
            <p:ph type="pic" idx="20"/>
          </p:nvPr>
        </p:nvPicPr>
        <p:blipFill>
          <a:blip r:embed="rId4" cstate="screen">
            <a:extLst>
              <a:ext uri="{28A0092B-C50C-407E-A947-70E740481C1C}">
                <a14:useLocalDpi xmlns:a14="http://schemas.microsoft.com/office/drawing/2010/main"/>
              </a:ext>
            </a:extLst>
          </a:blip>
          <a:srcRect t="21767" b="21767"/>
          <a:stretch>
            <a:fillRect/>
          </a:stretch>
        </p:blipFill>
        <p:spPr>
          <a:xfrm>
            <a:off x="502791" y="935576"/>
            <a:ext cx="3452649" cy="2932286"/>
          </a:xfrm>
          <a:prstGeom prst="rect">
            <a:avLst/>
          </a:prstGeom>
        </p:spPr>
      </p:pic>
      <p:sp>
        <p:nvSpPr>
          <p:cNvPr id="10" name="Title 1"/>
          <p:cNvSpPr txBox="1">
            <a:spLocks/>
          </p:cNvSpPr>
          <p:nvPr/>
        </p:nvSpPr>
        <p:spPr>
          <a:xfrm>
            <a:off x="2022748" y="4950580"/>
            <a:ext cx="7717511" cy="1589846"/>
          </a:xfrm>
          <a:prstGeom prst="rect">
            <a:avLst/>
          </a:prstGeom>
          <a:solidFill>
            <a:srgbClr val="FFCC00"/>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pPr algn="ctr"/>
            <a:r>
              <a:rPr lang="en-US" sz="5400" b="1" dirty="0" smtClean="0"/>
              <a:t>Nutrition</a:t>
            </a:r>
            <a:br>
              <a:rPr lang="en-US" sz="5400" b="1" dirty="0" smtClean="0"/>
            </a:br>
            <a:r>
              <a:rPr lang="en-US" sz="3000" dirty="0" smtClean="0"/>
              <a:t>feed, water, vitamins, minerals</a:t>
            </a:r>
            <a:endParaRPr lang="en-US" sz="5400" dirty="0"/>
          </a:p>
        </p:txBody>
      </p:sp>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07569" y="149809"/>
            <a:ext cx="4009293" cy="4800771"/>
          </a:xfrm>
          <a:prstGeom prst="rect">
            <a:avLst/>
          </a:prstGeom>
        </p:spPr>
      </p:pic>
      <p:sp>
        <p:nvSpPr>
          <p:cNvPr id="13" name="Content Placeholder 3"/>
          <p:cNvSpPr txBox="1">
            <a:spLocks/>
          </p:cNvSpPr>
          <p:nvPr/>
        </p:nvSpPr>
        <p:spPr>
          <a:xfrm>
            <a:off x="4146489" y="346074"/>
            <a:ext cx="3470031" cy="4436057"/>
          </a:xfrm>
          <a:prstGeom prst="rect">
            <a:avLst/>
          </a:prstGeom>
        </p:spPr>
        <p:txBody>
          <a:bodyPr/>
          <a:lstStyle>
            <a:lvl1pPr marL="274320" indent="-27432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3200">
                <a:solidFill>
                  <a:schemeClr val="tx1"/>
                </a:solidFill>
                <a:latin typeface="Verdana" panose="020B0604030504040204" pitchFamily="34" charset="0"/>
                <a:ea typeface="Verdana" pitchFamily="34" charset="0"/>
                <a:cs typeface="Verdana" panose="020B0604030504040204" pitchFamily="34" charset="0"/>
              </a:defRPr>
            </a:lvl1pPr>
            <a:lvl2pPr marL="574675"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62013"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03679"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800">
                <a:solidFill>
                  <a:schemeClr val="tx1"/>
                </a:solidFill>
                <a:latin typeface="Verdana" panose="020B0604030504040204" pitchFamily="34" charset="0"/>
                <a:ea typeface="Verdana" pitchFamily="34" charset="0"/>
                <a:cs typeface="Verdana" panose="020B0604030504040204" pitchFamily="34" charset="0"/>
              </a:defRPr>
            </a:lvl4pPr>
            <a:lvl5pPr marL="1108451"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500">
                <a:solidFill>
                  <a:schemeClr val="tx1"/>
                </a:solidFill>
                <a:latin typeface="Verdana" panose="020B0604030504040204" pitchFamily="34" charset="0"/>
                <a:ea typeface="Verdana" pitchFamily="34" charset="0"/>
                <a:cs typeface="Verdana" panose="020B0604030504040204"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r>
              <a:rPr lang="en-US" sz="2800" dirty="0" smtClean="0"/>
              <a:t>Physical development</a:t>
            </a:r>
          </a:p>
          <a:p>
            <a:r>
              <a:rPr lang="en-US" sz="2800" kern="0" dirty="0" smtClean="0"/>
              <a:t>Weight gain</a:t>
            </a:r>
          </a:p>
          <a:p>
            <a:r>
              <a:rPr lang="en-US" sz="2800" kern="0" dirty="0" smtClean="0"/>
              <a:t>Reproduction</a:t>
            </a:r>
          </a:p>
          <a:p>
            <a:r>
              <a:rPr lang="en-US" sz="2800" kern="0" dirty="0" smtClean="0"/>
              <a:t>Milk or egg yield</a:t>
            </a:r>
          </a:p>
          <a:p>
            <a:r>
              <a:rPr lang="en-US" sz="2800" kern="0" dirty="0" smtClean="0"/>
              <a:t>Body condition</a:t>
            </a:r>
          </a:p>
          <a:p>
            <a:r>
              <a:rPr lang="en-US" sz="2800" kern="0" dirty="0" smtClean="0"/>
              <a:t>Strong immune system</a:t>
            </a:r>
            <a:endParaRPr lang="en-US" sz="1800" kern="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257815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93080"/>
            <a:ext cx="5918795"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r>
              <a:rPr lang="en-US" sz="5400" b="1" dirty="0" smtClean="0">
                <a:solidFill>
                  <a:prstClr val="white"/>
                </a:solidFill>
                <a:latin typeface="Verdana" panose="020B0604030504040204" pitchFamily="34" charset="0"/>
                <a:ea typeface="Verdana" panose="020B0604030504040204" pitchFamily="34" charset="0"/>
              </a:rPr>
              <a:t>Pastures</a:t>
            </a:r>
            <a:endParaRPr lang="en-US" sz="5400" b="1" dirty="0">
              <a:solidFill>
                <a:prstClr val="white"/>
              </a:solidFill>
              <a:latin typeface="Verdana" panose="020B0604030504040204" pitchFamily="34" charset="0"/>
              <a:ea typeface="Verdana" panose="020B060403050404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r="21401"/>
          <a:stretch/>
        </p:blipFill>
        <p:spPr>
          <a:xfrm>
            <a:off x="5999906" y="0"/>
            <a:ext cx="6192094" cy="6858000"/>
          </a:xfrm>
          <a:prstGeom prst="rect">
            <a:avLst/>
          </a:prstGeom>
        </p:spPr>
      </p:pic>
      <p:sp>
        <p:nvSpPr>
          <p:cNvPr id="5" name="Content Placeholder 4"/>
          <p:cNvSpPr txBox="1">
            <a:spLocks/>
          </p:cNvSpPr>
          <p:nvPr/>
        </p:nvSpPr>
        <p:spPr>
          <a:xfrm>
            <a:off x="851878" y="1793634"/>
            <a:ext cx="4024924" cy="4536829"/>
          </a:xfrm>
          <a:prstGeom prst="rect">
            <a:avLst/>
          </a:prstGeom>
        </p:spPr>
        <p:txBody>
          <a:bodyPr/>
          <a:lstStyle>
            <a:lvl1pPr marL="274320" indent="-27432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3200">
                <a:solidFill>
                  <a:schemeClr val="tx1"/>
                </a:solidFill>
                <a:latin typeface="Verdana" panose="020B0604030504040204" pitchFamily="34" charset="0"/>
                <a:ea typeface="Verdana" pitchFamily="34" charset="0"/>
                <a:cs typeface="Verdana" panose="020B0604030504040204" pitchFamily="34" charset="0"/>
              </a:defRPr>
            </a:lvl1pPr>
            <a:lvl2pPr marL="574675"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62013"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03679"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800">
                <a:solidFill>
                  <a:schemeClr val="tx1"/>
                </a:solidFill>
                <a:latin typeface="Verdana" panose="020B0604030504040204" pitchFamily="34" charset="0"/>
                <a:ea typeface="Verdana" pitchFamily="34" charset="0"/>
                <a:cs typeface="Verdana" panose="020B0604030504040204" pitchFamily="34" charset="0"/>
              </a:defRPr>
            </a:lvl4pPr>
            <a:lvl5pPr marL="1108451"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500">
                <a:solidFill>
                  <a:schemeClr val="tx1"/>
                </a:solidFill>
                <a:latin typeface="Verdana" panose="020B0604030504040204" pitchFamily="34" charset="0"/>
                <a:ea typeface="Verdana" pitchFamily="34" charset="0"/>
                <a:cs typeface="Verdana" panose="020B0604030504040204"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r>
              <a:rPr lang="en-US" sz="3600" kern="0" dirty="0" smtClean="0"/>
              <a:t>Analyze </a:t>
            </a:r>
            <a:r>
              <a:rPr lang="en-US" sz="3600" kern="0" dirty="0"/>
              <a:t>for nutrient value </a:t>
            </a:r>
            <a:r>
              <a:rPr lang="en-US" sz="3600" kern="0" dirty="0" smtClean="0"/>
              <a:t/>
            </a:r>
            <a:br>
              <a:rPr lang="en-US" sz="3600" kern="0" dirty="0" smtClean="0"/>
            </a:br>
            <a:r>
              <a:rPr lang="en-US" sz="3600" kern="0" dirty="0" smtClean="0"/>
              <a:t>of forages</a:t>
            </a:r>
          </a:p>
          <a:p>
            <a:endParaRPr lang="en-US" sz="3600" kern="0" dirty="0"/>
          </a:p>
          <a:p>
            <a:r>
              <a:rPr lang="en-US" sz="3600" kern="0" dirty="0"/>
              <a:t>Remove poisonous or harmful plants</a:t>
            </a:r>
          </a:p>
        </p:txBody>
      </p:sp>
      <p:cxnSp>
        <p:nvCxnSpPr>
          <p:cNvPr id="6" name="Straight Connector 5"/>
          <p:cNvCxnSpPr/>
          <p:nvPr/>
        </p:nvCxnSpPr>
        <p:spPr>
          <a:xfrm>
            <a:off x="5918795"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935" y="6105338"/>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2274043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p:cNvSpPr txBox="1">
            <a:spLocks/>
          </p:cNvSpPr>
          <p:nvPr/>
        </p:nvSpPr>
        <p:spPr>
          <a:xfrm>
            <a:off x="369865" y="4215539"/>
            <a:ext cx="5321368" cy="2317024"/>
          </a:xfrm>
          <a:prstGeom prst="rect">
            <a:avLst/>
          </a:prstGeom>
          <a:solidFill>
            <a:srgbClr val="FEE6A4"/>
          </a:solidFill>
          <a:effectLst>
            <a:outerShdw blurRad="50800" dist="38100" dir="5400000" algn="t" rotWithShape="0">
              <a:prstClr val="black">
                <a:alpha val="40000"/>
              </a:prstClr>
            </a:outerShdw>
          </a:effectLst>
        </p:spPr>
        <p:txBody>
          <a:bodyPr anchor="ctr"/>
          <a:lstStyle>
            <a:lvl1pPr marL="0" indent="0" algn="l" defTabSz="914400" rtl="0" eaLnBrk="1" latinLnBrk="0" hangingPunct="1">
              <a:lnSpc>
                <a:spcPct val="120000"/>
              </a:lnSpc>
              <a:spcBef>
                <a:spcPts val="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1pPr>
            <a:lvl2pPr marL="342900" indent="0" algn="l" defTabSz="914400" rtl="0" eaLnBrk="1" latinLnBrk="0" hangingPunct="1">
              <a:lnSpc>
                <a:spcPct val="120000"/>
              </a:lnSpc>
              <a:spcBef>
                <a:spcPts val="0"/>
              </a:spcBef>
              <a:buFont typeface="Arial" panose="020B0604020202020204" pitchFamily="34" charset="0"/>
              <a:buNone/>
              <a:defRPr sz="1050" kern="1200">
                <a:solidFill>
                  <a:schemeClr val="tx1"/>
                </a:solidFill>
                <a:latin typeface="Verdana" panose="020B0604030504040204" pitchFamily="34" charset="0"/>
                <a:ea typeface="Verdana" panose="020B0604030504040204" pitchFamily="34" charset="0"/>
                <a:cs typeface="+mn-cs"/>
              </a:defRPr>
            </a:lvl2pPr>
            <a:lvl3pPr marL="685800" indent="0" algn="l" defTabSz="914400" rtl="0" eaLnBrk="1" latinLnBrk="0" hangingPunct="1">
              <a:lnSpc>
                <a:spcPct val="120000"/>
              </a:lnSpc>
              <a:spcBef>
                <a:spcPts val="0"/>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mn-cs"/>
              </a:defRPr>
            </a:lvl3pPr>
            <a:lvl4pPr marL="10287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4pPr>
            <a:lvl5pPr marL="13716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5pPr>
            <a:lvl6pPr marL="17145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pPr algn="ctr"/>
            <a:r>
              <a:rPr lang="en-US" sz="4800" b="1" dirty="0" smtClean="0">
                <a:cs typeface="+mj-cs"/>
              </a:rPr>
              <a:t>Feeding </a:t>
            </a:r>
            <a:br>
              <a:rPr lang="en-US" sz="4800" b="1" dirty="0" smtClean="0">
                <a:cs typeface="+mj-cs"/>
              </a:rPr>
            </a:br>
            <a:r>
              <a:rPr lang="en-US" sz="4800" b="1" dirty="0" smtClean="0">
                <a:cs typeface="+mj-cs"/>
              </a:rPr>
              <a:t>Areas</a:t>
            </a:r>
            <a:endParaRPr lang="en-US" sz="4800" b="1" dirty="0">
              <a:cs typeface="+mj-cs"/>
            </a:endParaRPr>
          </a:p>
        </p:txBody>
      </p:sp>
      <p:sp>
        <p:nvSpPr>
          <p:cNvPr id="14" name="Content Placeholder 7"/>
          <p:cNvSpPr txBox="1">
            <a:spLocks/>
          </p:cNvSpPr>
          <p:nvPr/>
        </p:nvSpPr>
        <p:spPr>
          <a:xfrm>
            <a:off x="369865" y="1056864"/>
            <a:ext cx="5713868" cy="2303586"/>
          </a:xfrm>
          <a:prstGeom prst="rect">
            <a:avLst/>
          </a:prstGeom>
        </p:spPr>
        <p:txBody>
          <a:bodyPr>
            <a:noAutofit/>
          </a:bodyP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smtClean="0"/>
              <a:t>Ensure easy access</a:t>
            </a:r>
          </a:p>
          <a:p>
            <a:pPr marL="352425" indent="-352425">
              <a:buFont typeface="Wingdings" panose="05000000000000000000" pitchFamily="2" charset="2"/>
              <a:buChar char="§"/>
            </a:pPr>
            <a:r>
              <a:rPr lang="en-US" sz="3400" dirty="0" smtClean="0"/>
              <a:t>For animals to eat</a:t>
            </a:r>
          </a:p>
          <a:p>
            <a:pPr marL="352425" indent="-352425">
              <a:buFont typeface="Wingdings" panose="05000000000000000000" pitchFamily="2" charset="2"/>
              <a:buChar char="§"/>
            </a:pPr>
            <a:r>
              <a:rPr lang="en-US" sz="3400" dirty="0" smtClean="0"/>
              <a:t>For caretakers to clean</a:t>
            </a:r>
            <a:endParaRPr lang="en-US" sz="3400" dirty="0"/>
          </a:p>
        </p:txBody>
      </p:sp>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l="6530"/>
          <a:stretch/>
        </p:blipFill>
        <p:spPr>
          <a:xfrm rot="5400000">
            <a:off x="5571659" y="639225"/>
            <a:ext cx="3622242" cy="2906492"/>
          </a:xfrm>
          <a:prstGeom prst="rect">
            <a:avLst/>
          </a:prstGeom>
          <a:ln w="38100">
            <a:noFill/>
          </a:ln>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617876" y="713096"/>
            <a:ext cx="3646280" cy="2734710"/>
          </a:xfrm>
          <a:prstGeom prst="rect">
            <a:avLst/>
          </a:prstGeom>
          <a:ln w="38100">
            <a:noFill/>
          </a:ln>
          <a:effectLst>
            <a:outerShdw blurRad="50800" dist="38100" dir="2700000" algn="tl" rotWithShape="0">
              <a:prstClr val="black">
                <a:alpha val="40000"/>
              </a:prstClr>
            </a:outerShdw>
          </a:effectLst>
        </p:spPr>
      </p:pic>
      <p:pic>
        <p:nvPicPr>
          <p:cNvPr id="17" name="Picture Placeholder 16" descr="A picture containing outdoor, grass, person&#10;&#10;Description automatically generated">
            <a:extLst>
              <a:ext uri="{FF2B5EF4-FFF2-40B4-BE49-F238E27FC236}">
                <a16:creationId xmlns:a16="http://schemas.microsoft.com/office/drawing/2014/main" id="{8F84E004-8A8B-4063-959C-571AB1559B63}"/>
              </a:ext>
            </a:extLst>
          </p:cNvPr>
          <p:cNvPicPr>
            <a:picLocks noGrp="1" noChangeAspect="1"/>
          </p:cNvPicPr>
          <p:nvPr>
            <p:ph type="pic" idx="21"/>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t="14070" r="2022" b="14070"/>
          <a:stretch/>
        </p:blipFill>
        <p:spPr>
          <a:xfrm>
            <a:off x="5961096" y="4034423"/>
            <a:ext cx="5191932" cy="2498140"/>
          </a:xfrm>
          <a:prstGeom prst="rect">
            <a:avLst/>
          </a:prstGeom>
          <a:ln w="38100">
            <a:no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163009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01389" y="224545"/>
            <a:ext cx="7090611" cy="862096"/>
          </a:xfrm>
          <a:solidFill>
            <a:schemeClr val="accent2"/>
          </a:solidFill>
        </p:spPr>
        <p:txBody>
          <a:bodyPr>
            <a:noAutofit/>
          </a:bodyPr>
          <a:lstStyle/>
          <a:p>
            <a:pPr algn="ctr"/>
            <a:r>
              <a:rPr lang="en-US" sz="5400" b="1" dirty="0" smtClean="0"/>
              <a:t>Water</a:t>
            </a:r>
            <a:endParaRPr lang="en-US" sz="5400" b="1" dirty="0"/>
          </a:p>
        </p:txBody>
      </p:sp>
      <p:pic>
        <p:nvPicPr>
          <p:cNvPr id="9" name="Content Placeholder 8"/>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tretch/>
        </p:blipFill>
        <p:spPr>
          <a:xfrm>
            <a:off x="0" y="0"/>
            <a:ext cx="5101389" cy="3442086"/>
          </a:xfrm>
        </p:spPr>
      </p:pic>
      <p:pic>
        <p:nvPicPr>
          <p:cNvPr id="6" name="Picture 5" descr="A picture containing indoor, mammal, swine, rodent&#10;&#10;Description automatically generated">
            <a:extLst>
              <a:ext uri="{FF2B5EF4-FFF2-40B4-BE49-F238E27FC236}">
                <a16:creationId xmlns:a16="http://schemas.microsoft.com/office/drawing/2014/main" id="{235CB2FE-068B-42F3-B24C-C695754D0B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5289" y="2636003"/>
            <a:ext cx="5085483" cy="3902920"/>
          </a:xfrm>
          <a:prstGeom prst="rect">
            <a:avLst/>
          </a:prstGeom>
        </p:spPr>
      </p:pic>
      <p:sp>
        <p:nvSpPr>
          <p:cNvPr id="10" name="Content Placeholder 4"/>
          <p:cNvSpPr txBox="1">
            <a:spLocks/>
          </p:cNvSpPr>
          <p:nvPr/>
        </p:nvSpPr>
        <p:spPr>
          <a:xfrm>
            <a:off x="5640597" y="1171362"/>
            <a:ext cx="6349080" cy="1201540"/>
          </a:xfrm>
          <a:prstGeom prst="rect">
            <a:avLst/>
          </a:prstGeom>
        </p:spPr>
        <p:txBody>
          <a:bodyPr/>
          <a:lstStyle>
            <a:lvl1pPr marL="274320" indent="-27432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3200">
                <a:solidFill>
                  <a:schemeClr val="tx1"/>
                </a:solidFill>
                <a:latin typeface="Verdana" panose="020B0604030504040204" pitchFamily="34" charset="0"/>
                <a:ea typeface="Verdana" pitchFamily="34" charset="0"/>
                <a:cs typeface="Verdana" panose="020B0604030504040204" pitchFamily="34" charset="0"/>
              </a:defRPr>
            </a:lvl1pPr>
            <a:lvl2pPr marL="574675"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62013"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03679"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800">
                <a:solidFill>
                  <a:schemeClr val="tx1"/>
                </a:solidFill>
                <a:latin typeface="Verdana" panose="020B0604030504040204" pitchFamily="34" charset="0"/>
                <a:ea typeface="Verdana" pitchFamily="34" charset="0"/>
                <a:cs typeface="Verdana" panose="020B0604030504040204" pitchFamily="34" charset="0"/>
              </a:defRPr>
            </a:lvl4pPr>
            <a:lvl5pPr marL="1108451"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500">
                <a:solidFill>
                  <a:schemeClr val="tx1"/>
                </a:solidFill>
                <a:latin typeface="Verdana" panose="020B0604030504040204" pitchFamily="34" charset="0"/>
                <a:ea typeface="Verdana" pitchFamily="34" charset="0"/>
                <a:cs typeface="Verdana" panose="020B0604030504040204"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r>
              <a:rPr lang="en-US" kern="0" dirty="0"/>
              <a:t>Ensure clean water sources</a:t>
            </a:r>
          </a:p>
          <a:p>
            <a:r>
              <a:rPr lang="en-US" kern="0" dirty="0"/>
              <a:t>Test livestock water yearly</a:t>
            </a:r>
            <a:endParaRPr lang="en-US" strike="sngStrike" kern="0" dirty="0"/>
          </a:p>
        </p:txBody>
      </p:sp>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5985" y="3213787"/>
            <a:ext cx="5021179" cy="3325136"/>
          </a:xfrm>
          <a:prstGeom prst="rect">
            <a:avLst/>
          </a:prstGeom>
          <a:ln w="38100">
            <a:solidFill>
              <a:schemeClr val="bg1"/>
            </a:solidFill>
          </a:ln>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1269853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F5C34CC-78C5-4240-AC0E-653CD789D123}"/>
              </a:ext>
            </a:extLst>
          </p:cNvPr>
          <p:cNvSpPr>
            <a:spLocks noGrp="1"/>
          </p:cNvSpPr>
          <p:nvPr>
            <p:ph type="title"/>
          </p:nvPr>
        </p:nvSpPr>
        <p:spPr/>
        <p:txBody>
          <a:bodyPr>
            <a:noAutofit/>
          </a:bodyPr>
          <a:lstStyle/>
          <a:p>
            <a:pPr algn="ctr"/>
            <a:r>
              <a:rPr lang="en-US" sz="4000" b="1" dirty="0">
                <a:solidFill>
                  <a:schemeClr val="bg1"/>
                </a:solidFill>
              </a:rPr>
              <a:t>Vaccines and Medical Treatments</a:t>
            </a:r>
          </a:p>
        </p:txBody>
      </p:sp>
      <p:sp>
        <p:nvSpPr>
          <p:cNvPr id="3" name="Content Placeholder 2"/>
          <p:cNvSpPr>
            <a:spLocks noGrp="1"/>
          </p:cNvSpPr>
          <p:nvPr>
            <p:ph idx="1"/>
          </p:nvPr>
        </p:nvSpPr>
        <p:spPr/>
        <p:txBody>
          <a:bodyPr/>
          <a:lstStyle/>
          <a:p>
            <a:pPr marL="0" indent="0" algn="ctr">
              <a:buNone/>
            </a:pPr>
            <a:r>
              <a:rPr lang="en-US" kern="0" dirty="0"/>
              <a:t>Work with your veterinarian on effective disease prevention </a:t>
            </a:r>
            <a:r>
              <a:rPr lang="en-US" kern="0" dirty="0" smtClean="0"/>
              <a:t>and treatment plan</a:t>
            </a:r>
            <a:endParaRPr lang="en-US" kern="0"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30658" y="2990153"/>
            <a:ext cx="6330685" cy="3229490"/>
          </a:xfrm>
          <a:prstGeom prst="rect">
            <a:avLst/>
          </a:prstGeom>
          <a:ln w="38100">
            <a:no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90701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F5C34CC-78C5-4240-AC0E-653CD789D123}"/>
              </a:ext>
            </a:extLst>
          </p:cNvPr>
          <p:cNvSpPr>
            <a:spLocks noGrp="1"/>
          </p:cNvSpPr>
          <p:nvPr>
            <p:ph type="title"/>
          </p:nvPr>
        </p:nvSpPr>
        <p:spPr/>
        <p:txBody>
          <a:bodyPr>
            <a:noAutofit/>
          </a:bodyPr>
          <a:lstStyle/>
          <a:p>
            <a:pPr algn="ctr"/>
            <a:r>
              <a:rPr lang="en-US" sz="4000" b="1" dirty="0">
                <a:solidFill>
                  <a:schemeClr val="bg1"/>
                </a:solidFill>
              </a:rPr>
              <a:t>Vaccines and Medical Treatments</a:t>
            </a:r>
          </a:p>
        </p:txBody>
      </p:sp>
      <p:sp>
        <p:nvSpPr>
          <p:cNvPr id="3" name="Content Placeholder 2"/>
          <p:cNvSpPr>
            <a:spLocks noGrp="1"/>
          </p:cNvSpPr>
          <p:nvPr>
            <p:ph idx="1"/>
          </p:nvPr>
        </p:nvSpPr>
        <p:spPr>
          <a:xfrm>
            <a:off x="4479010" y="1462405"/>
            <a:ext cx="6874790" cy="4714558"/>
          </a:xfrm>
        </p:spPr>
        <p:txBody>
          <a:bodyPr/>
          <a:lstStyle/>
          <a:p>
            <a:pPr>
              <a:buFont typeface="Wingdings" panose="05000000000000000000" pitchFamily="2" charset="2"/>
              <a:buChar char="§"/>
            </a:pPr>
            <a:r>
              <a:rPr lang="en-US" sz="4400" dirty="0" smtClean="0"/>
              <a:t>Follow </a:t>
            </a:r>
            <a:r>
              <a:rPr lang="en-US" sz="4400" dirty="0"/>
              <a:t>label directions</a:t>
            </a:r>
          </a:p>
          <a:p>
            <a:pPr lvl="1">
              <a:buFont typeface="Wingdings" panose="05000000000000000000" pitchFamily="2" charset="2"/>
              <a:buChar char="§"/>
            </a:pPr>
            <a:r>
              <a:rPr lang="en-US" sz="4000" dirty="0" smtClean="0"/>
              <a:t>Storage</a:t>
            </a:r>
          </a:p>
          <a:p>
            <a:pPr lvl="1">
              <a:buFont typeface="Wingdings" panose="05000000000000000000" pitchFamily="2" charset="2"/>
              <a:buChar char="§"/>
            </a:pPr>
            <a:r>
              <a:rPr lang="en-US" sz="4000" dirty="0" smtClean="0"/>
              <a:t>Administration</a:t>
            </a:r>
            <a:endParaRPr lang="en-US" sz="4000" dirty="0"/>
          </a:p>
          <a:p>
            <a:pPr lvl="1">
              <a:buFont typeface="Wingdings" panose="05000000000000000000" pitchFamily="2" charset="2"/>
              <a:buChar char="§"/>
            </a:pPr>
            <a:r>
              <a:rPr lang="en-US" sz="4000" dirty="0"/>
              <a:t>Withdrawal times for meat, milk or </a:t>
            </a:r>
            <a:r>
              <a:rPr lang="en-US" sz="4000" dirty="0" smtClean="0"/>
              <a:t>eggs</a:t>
            </a:r>
          </a:p>
          <a:p>
            <a:pPr lvl="1"/>
            <a:endParaRPr lang="en-US" sz="3200"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75502" y="2058060"/>
            <a:ext cx="4620126" cy="3465095"/>
          </a:xfrm>
          <a:prstGeom prst="rect">
            <a:avLst/>
          </a:prstGeom>
          <a:ln w="38100">
            <a:no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1355278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 - up of a compass&#10;&#10;Description automatically generated with low confidence">
            <a:extLst>
              <a:ext uri="{FF2B5EF4-FFF2-40B4-BE49-F238E27FC236}">
                <a16:creationId xmlns:a16="http://schemas.microsoft.com/office/drawing/2014/main" id="{75A68F26-9EBC-4884-B47F-561C326523D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67800" y="2587539"/>
            <a:ext cx="3671063" cy="3677183"/>
          </a:xfrm>
          <a:prstGeom prst="rect">
            <a:avLst/>
          </a:prstGeom>
          <a:ln w="38100">
            <a:noFill/>
          </a:ln>
          <a:effectLst>
            <a:outerShdw blurRad="50800" dist="38100" dir="2700000" algn="tl" rotWithShape="0">
              <a:prstClr val="black">
                <a:alpha val="40000"/>
              </a:prstClr>
            </a:outerShdw>
          </a:effectLst>
        </p:spPr>
      </p:pic>
      <p:sp>
        <p:nvSpPr>
          <p:cNvPr id="6" name="Content Placeholder 5"/>
          <p:cNvSpPr>
            <a:spLocks noGrp="1"/>
          </p:cNvSpPr>
          <p:nvPr>
            <p:ph idx="15"/>
          </p:nvPr>
        </p:nvSpPr>
        <p:spPr>
          <a:xfrm>
            <a:off x="4957011" y="4572000"/>
            <a:ext cx="6943457" cy="1934999"/>
          </a:xfrm>
        </p:spPr>
        <p:txBody>
          <a:bodyPr/>
          <a:lstStyle/>
          <a:p>
            <a:pPr marL="457200" indent="-457200" algn="l">
              <a:buFont typeface="Wingdings" panose="05000000000000000000" pitchFamily="2" charset="2"/>
              <a:buChar char="§"/>
            </a:pPr>
            <a:r>
              <a:rPr lang="en-US" dirty="0" smtClean="0"/>
              <a:t>Check expiration dates</a:t>
            </a:r>
          </a:p>
          <a:p>
            <a:pPr marL="457200" indent="-457200" algn="l">
              <a:buFont typeface="Wingdings" panose="05000000000000000000" pitchFamily="2" charset="2"/>
              <a:buChar char="§"/>
            </a:pPr>
            <a:r>
              <a:rPr lang="en-US" dirty="0" smtClean="0"/>
              <a:t>Store at correct temperature</a:t>
            </a:r>
          </a:p>
          <a:p>
            <a:r>
              <a:rPr lang="en-US" dirty="0" smtClean="0"/>
              <a:t>(36-46 </a:t>
            </a:r>
            <a:r>
              <a:rPr lang="en-US" baseline="48000" dirty="0" err="1" smtClean="0"/>
              <a:t>o</a:t>
            </a:r>
            <a:r>
              <a:rPr lang="en-US" dirty="0" err="1" smtClean="0"/>
              <a:t>F</a:t>
            </a:r>
            <a:r>
              <a:rPr lang="en-US" dirty="0" smtClean="0"/>
              <a:t>)</a:t>
            </a:r>
            <a:endParaRPr lang="en-US" dirty="0"/>
          </a:p>
        </p:txBody>
      </p:sp>
      <p:sp>
        <p:nvSpPr>
          <p:cNvPr id="2" name="Title 1">
            <a:extLst>
              <a:ext uri="{FF2B5EF4-FFF2-40B4-BE49-F238E27FC236}">
                <a16:creationId xmlns:a16="http://schemas.microsoft.com/office/drawing/2014/main" id="{66241AAF-499F-4DDB-B0D5-C114884502D2}"/>
              </a:ext>
            </a:extLst>
          </p:cNvPr>
          <p:cNvSpPr>
            <a:spLocks noGrp="1"/>
          </p:cNvSpPr>
          <p:nvPr>
            <p:ph type="title" idx="4294967295"/>
          </p:nvPr>
        </p:nvSpPr>
        <p:spPr>
          <a:xfrm>
            <a:off x="0" y="365125"/>
            <a:ext cx="4764088" cy="1944688"/>
          </a:xfrm>
          <a:solidFill>
            <a:schemeClr val="accent4"/>
          </a:solidFill>
          <a:effectLst>
            <a:outerShdw blurRad="50800" dist="38100" dir="2700000" algn="tl" rotWithShape="0">
              <a:prstClr val="black">
                <a:alpha val="40000"/>
              </a:prstClr>
            </a:outerShdw>
          </a:effectLst>
        </p:spPr>
        <p:txBody>
          <a:bodyPr anchor="ctr">
            <a:normAutofit fontScale="90000"/>
          </a:bodyPr>
          <a:lstStyle/>
          <a:p>
            <a:pPr algn="ctr"/>
            <a:r>
              <a:rPr lang="en-US" b="1" dirty="0" smtClean="0"/>
              <a:t>Vaccines and Medical Treatments</a:t>
            </a:r>
            <a:endParaRPr lang="en-US" b="1" dirty="0"/>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372758" y="-1366223"/>
            <a:ext cx="3919459" cy="7135962"/>
          </a:xfrm>
          <a:prstGeom prst="rect">
            <a:avLst/>
          </a:prstGeom>
          <a:ln w="38100">
            <a:noFill/>
          </a:ln>
          <a:effectLst>
            <a:outerShdw blurRad="50800" dist="38100" dir="2700000" algn="tl" rotWithShape="0">
              <a:prstClr val="black">
                <a:alpha val="40000"/>
              </a:prstClr>
            </a:outerShdw>
          </a:effectLst>
        </p:spPr>
      </p:pic>
      <p:sp>
        <p:nvSpPr>
          <p:cNvPr id="5" name="Oval 4"/>
          <p:cNvSpPr/>
          <p:nvPr/>
        </p:nvSpPr>
        <p:spPr>
          <a:xfrm>
            <a:off x="8188109" y="2587540"/>
            <a:ext cx="1692322" cy="95534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2773650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ED21-7621-41C0-AE4D-0B1E2FDC3E31}"/>
              </a:ext>
            </a:extLst>
          </p:cNvPr>
          <p:cNvSpPr>
            <a:spLocks noGrp="1"/>
          </p:cNvSpPr>
          <p:nvPr>
            <p:ph type="title"/>
          </p:nvPr>
        </p:nvSpPr>
        <p:spPr>
          <a:xfrm>
            <a:off x="577516" y="365125"/>
            <a:ext cx="5053263" cy="1325563"/>
          </a:xfrm>
        </p:spPr>
        <p:txBody>
          <a:bodyPr/>
          <a:lstStyle/>
          <a:p>
            <a:pPr algn="ctr"/>
            <a:r>
              <a:rPr lang="en-US" dirty="0"/>
              <a:t>Parasite Control</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193255" y="857251"/>
            <a:ext cx="6857999" cy="5143500"/>
          </a:xfrm>
          <a:prstGeom prst="rect">
            <a:avLst/>
          </a:prstGeom>
          <a:ln w="38100">
            <a:noFill/>
          </a:ln>
          <a:effectLst>
            <a:outerShdw blurRad="50800" dist="38100" dir="2700000" algn="tl" rotWithShape="0">
              <a:prstClr val="black">
                <a:alpha val="40000"/>
              </a:prstClr>
            </a:outerShdw>
          </a:effectLst>
        </p:spPr>
      </p:pic>
      <p:sp>
        <p:nvSpPr>
          <p:cNvPr id="8" name="Content Placeholder 6"/>
          <p:cNvSpPr txBox="1">
            <a:spLocks/>
          </p:cNvSpPr>
          <p:nvPr/>
        </p:nvSpPr>
        <p:spPr>
          <a:xfrm>
            <a:off x="386305" y="2200153"/>
            <a:ext cx="5918795" cy="2203405"/>
          </a:xfrm>
          <a:prstGeom prst="rect">
            <a:avLst/>
          </a:prstGeom>
        </p:spPr>
        <p:txBody>
          <a:bodyPr/>
          <a:lstStyle>
            <a:lvl1pPr marL="274320" indent="-27432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3200">
                <a:solidFill>
                  <a:schemeClr val="tx1"/>
                </a:solidFill>
                <a:latin typeface="Verdana" panose="020B0604030504040204" pitchFamily="34" charset="0"/>
                <a:ea typeface="Verdana" pitchFamily="34" charset="0"/>
                <a:cs typeface="Verdana" panose="020B0604030504040204" pitchFamily="34" charset="0"/>
              </a:defRPr>
            </a:lvl1pPr>
            <a:lvl2pPr marL="574675"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62013"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03679"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800">
                <a:solidFill>
                  <a:schemeClr val="tx1"/>
                </a:solidFill>
                <a:latin typeface="Verdana" panose="020B0604030504040204" pitchFamily="34" charset="0"/>
                <a:ea typeface="Verdana" pitchFamily="34" charset="0"/>
                <a:cs typeface="Verdana" panose="020B0604030504040204" pitchFamily="34" charset="0"/>
              </a:defRPr>
            </a:lvl4pPr>
            <a:lvl5pPr marL="1108451"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500">
                <a:solidFill>
                  <a:schemeClr val="tx1"/>
                </a:solidFill>
                <a:latin typeface="Verdana" panose="020B0604030504040204" pitchFamily="34" charset="0"/>
                <a:ea typeface="Verdana" pitchFamily="34" charset="0"/>
                <a:cs typeface="Verdana" panose="020B0604030504040204"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0" indent="0" algn="ctr">
              <a:buNone/>
            </a:pPr>
            <a:r>
              <a:rPr lang="en-US" sz="4000" kern="0" dirty="0"/>
              <a:t>Parasites may slow growth and reduce ability to fight </a:t>
            </a:r>
            <a:r>
              <a:rPr lang="en-US" sz="4000" kern="0" dirty="0" smtClean="0"/>
              <a:t>disease</a:t>
            </a:r>
            <a:endParaRPr lang="en-US" sz="4000" kern="0" dirty="0"/>
          </a:p>
        </p:txBody>
      </p:sp>
      <p:cxnSp>
        <p:nvCxnSpPr>
          <p:cNvPr id="5" name="Straight Connector 4"/>
          <p:cNvCxnSpPr/>
          <p:nvPr/>
        </p:nvCxnSpPr>
        <p:spPr>
          <a:xfrm>
            <a:off x="6979421"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86305" y="529165"/>
            <a:ext cx="5918795"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r>
              <a:rPr lang="en-US" sz="4800" b="1" dirty="0" smtClean="0">
                <a:solidFill>
                  <a:prstClr val="white"/>
                </a:solidFill>
                <a:latin typeface="Verdana" panose="020B0604030504040204" pitchFamily="34" charset="0"/>
                <a:ea typeface="Verdana" panose="020B0604030504040204" pitchFamily="34" charset="0"/>
              </a:rPr>
              <a:t>Parasite Control</a:t>
            </a:r>
            <a:endParaRPr lang="en-US" sz="4800" b="1" dirty="0">
              <a:solidFill>
                <a:prstClr val="white"/>
              </a:solidFill>
              <a:latin typeface="Verdana" panose="020B0604030504040204" pitchFamily="34" charset="0"/>
              <a:ea typeface="Verdana" panose="020B0604030504040204" pitchFamily="34" charset="0"/>
            </a:endParaRPr>
          </a:p>
        </p:txBody>
      </p:sp>
      <p:sp>
        <p:nvSpPr>
          <p:cNvPr id="7" name="Content Placeholder 2"/>
          <p:cNvSpPr txBox="1">
            <a:spLocks/>
          </p:cNvSpPr>
          <p:nvPr/>
        </p:nvSpPr>
        <p:spPr>
          <a:xfrm>
            <a:off x="541890" y="4499058"/>
            <a:ext cx="5607624" cy="1485067"/>
          </a:xfrm>
          <a:prstGeom prst="rect">
            <a:avLst/>
          </a:prstGeom>
          <a:solidFill>
            <a:schemeClr val="accent4"/>
          </a:solidFill>
          <a:effectLst>
            <a:outerShdw blurRad="50800" dist="38100" dir="2700000" algn="tl" rotWithShape="0">
              <a:prstClr val="black">
                <a:alpha val="40000"/>
              </a:prstClr>
            </a:outerShdw>
          </a:effectLst>
        </p:spPr>
        <p:txBody>
          <a:bodyPr anchor="ct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kern="0" dirty="0" smtClean="0"/>
              <a:t>Work with your veterinarian to develop effective plan</a:t>
            </a:r>
            <a:endParaRPr lang="en-US" kern="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044" y="6108041"/>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3261514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668252" y="1282284"/>
            <a:ext cx="6872538" cy="1918116"/>
          </a:xfrm>
        </p:spPr>
        <p:txBody>
          <a:bodyPr>
            <a:noAutofit/>
          </a:bodyPr>
          <a:lstStyle/>
          <a:p>
            <a:pPr>
              <a:spcAft>
                <a:spcPts val="1200"/>
              </a:spcAft>
            </a:pPr>
            <a:r>
              <a:rPr lang="en-US" sz="4000" dirty="0"/>
              <a:t>Keep </a:t>
            </a:r>
            <a:r>
              <a:rPr lang="en-US" sz="4000" dirty="0" smtClean="0"/>
              <a:t>feed off </a:t>
            </a:r>
            <a:r>
              <a:rPr lang="en-US" sz="4000" dirty="0"/>
              <a:t>the ground</a:t>
            </a:r>
          </a:p>
          <a:p>
            <a:pPr>
              <a:spcAft>
                <a:spcPts val="1200"/>
              </a:spcAft>
            </a:pPr>
            <a:r>
              <a:rPr lang="en-US" sz="4000" dirty="0"/>
              <a:t>Keep </a:t>
            </a:r>
            <a:r>
              <a:rPr lang="en-US" sz="4000" dirty="0" smtClean="0"/>
              <a:t>animal areas </a:t>
            </a:r>
            <a:r>
              <a:rPr lang="en-US" sz="4000" dirty="0"/>
              <a:t>clean </a:t>
            </a:r>
            <a:endParaRPr lang="en-US" sz="4000" dirty="0" smtClean="0"/>
          </a:p>
        </p:txBody>
      </p:sp>
      <p:sp>
        <p:nvSpPr>
          <p:cNvPr id="2" name="Title 1">
            <a:extLst>
              <a:ext uri="{FF2B5EF4-FFF2-40B4-BE49-F238E27FC236}">
                <a16:creationId xmlns:a16="http://schemas.microsoft.com/office/drawing/2014/main" id="{4B3843DF-7B35-4929-BE93-9A9482BCD7B7}"/>
              </a:ext>
            </a:extLst>
          </p:cNvPr>
          <p:cNvSpPr>
            <a:spLocks noGrp="1"/>
          </p:cNvSpPr>
          <p:nvPr>
            <p:ph type="title"/>
          </p:nvPr>
        </p:nvSpPr>
        <p:spPr>
          <a:xfrm>
            <a:off x="3747541" y="365126"/>
            <a:ext cx="8444459" cy="789364"/>
          </a:xfrm>
          <a:solidFill>
            <a:schemeClr val="accent4"/>
          </a:solidFill>
        </p:spPr>
        <p:txBody>
          <a:bodyPr/>
          <a:lstStyle/>
          <a:p>
            <a:pPr algn="ctr"/>
            <a:r>
              <a:rPr lang="en-US" b="1" dirty="0" smtClean="0"/>
              <a:t>Parasite Control</a:t>
            </a:r>
            <a:endParaRPr lang="en-US" b="1"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5707"/>
          <a:stretch/>
        </p:blipFill>
        <p:spPr>
          <a:xfrm>
            <a:off x="1440496" y="3368842"/>
            <a:ext cx="5107975" cy="3228509"/>
          </a:xfrm>
          <a:prstGeom prst="rect">
            <a:avLst/>
          </a:prstGeom>
          <a:ln w="38100">
            <a:no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15287"/>
          <a:stretch/>
        </p:blipFill>
        <p:spPr>
          <a:xfrm>
            <a:off x="383291" y="245204"/>
            <a:ext cx="3518233" cy="3288370"/>
          </a:xfrm>
          <a:prstGeom prst="rect">
            <a:avLst/>
          </a:prstGeom>
          <a:ln w="38100">
            <a:noFill/>
          </a:ln>
          <a:effectLst>
            <a:outerShdw blurRad="50800" dist="38100" dir="2700000" algn="tl" rotWithShape="0">
              <a:prstClr val="black">
                <a:alpha val="40000"/>
              </a:prstClr>
            </a:outerShdw>
          </a:effectLst>
        </p:spPr>
      </p:pic>
      <p:sp>
        <p:nvSpPr>
          <p:cNvPr id="8" name="Content Placeholder 6"/>
          <p:cNvSpPr txBox="1">
            <a:spLocks/>
          </p:cNvSpPr>
          <p:nvPr/>
        </p:nvSpPr>
        <p:spPr>
          <a:xfrm>
            <a:off x="7315199" y="3328193"/>
            <a:ext cx="3970421" cy="326915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4000" dirty="0" smtClean="0"/>
              <a:t>Pasture management</a:t>
            </a:r>
          </a:p>
          <a:p>
            <a:pPr>
              <a:spcAft>
                <a:spcPts val="1200"/>
              </a:spcAft>
            </a:pPr>
            <a:r>
              <a:rPr lang="en-US" sz="4000" dirty="0" smtClean="0"/>
              <a:t>Test fecal samples</a:t>
            </a:r>
            <a:endParaRPr lang="en-US" sz="4000"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3601607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265A9-4F0C-4B04-9E5C-2FFE7501671E}"/>
              </a:ext>
            </a:extLst>
          </p:cNvPr>
          <p:cNvSpPr>
            <a:spLocks noGrp="1"/>
          </p:cNvSpPr>
          <p:nvPr>
            <p:ph type="title"/>
          </p:nvPr>
        </p:nvSpPr>
        <p:spPr/>
        <p:txBody>
          <a:bodyPr/>
          <a:lstStyle/>
          <a:p>
            <a:pPr algn="ctr"/>
            <a:r>
              <a:rPr lang="en-US" b="1" dirty="0"/>
              <a:t>Prevent Stress in the Herd/Flock</a:t>
            </a:r>
          </a:p>
        </p:txBody>
      </p:sp>
      <p:sp>
        <p:nvSpPr>
          <p:cNvPr id="6" name="Content Placeholder 6"/>
          <p:cNvSpPr txBox="1">
            <a:spLocks/>
          </p:cNvSpPr>
          <p:nvPr/>
        </p:nvSpPr>
        <p:spPr>
          <a:xfrm>
            <a:off x="152400" y="1344366"/>
            <a:ext cx="11887200" cy="725067"/>
          </a:xfrm>
          <a:prstGeom prst="rect">
            <a:avLst/>
          </a:prstGeom>
          <a:solidFill>
            <a:schemeClr val="accent4"/>
          </a:solidFill>
          <a:ln>
            <a:noFill/>
          </a:ln>
        </p:spPr>
        <p:txBody>
          <a:bodyPr anchor="ctr"/>
          <a:lstStyle>
            <a:lvl1pPr marL="274320" indent="-27432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3200">
                <a:solidFill>
                  <a:schemeClr val="tx1"/>
                </a:solidFill>
                <a:latin typeface="Verdana" panose="020B0604030504040204" pitchFamily="34" charset="0"/>
                <a:ea typeface="Verdana" pitchFamily="34" charset="0"/>
                <a:cs typeface="Verdana" panose="020B0604030504040204" pitchFamily="34" charset="0"/>
              </a:defRPr>
            </a:lvl1pPr>
            <a:lvl2pPr marL="574675"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62013"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03679"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800">
                <a:solidFill>
                  <a:schemeClr val="tx1"/>
                </a:solidFill>
                <a:latin typeface="Verdana" panose="020B0604030504040204" pitchFamily="34" charset="0"/>
                <a:ea typeface="Verdana" pitchFamily="34" charset="0"/>
                <a:cs typeface="Verdana" panose="020B0604030504040204" pitchFamily="34" charset="0"/>
              </a:defRPr>
            </a:lvl4pPr>
            <a:lvl5pPr marL="1108451"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500">
                <a:solidFill>
                  <a:schemeClr val="tx1"/>
                </a:solidFill>
                <a:latin typeface="Verdana" panose="020B0604030504040204" pitchFamily="34" charset="0"/>
                <a:ea typeface="Verdana" pitchFamily="34" charset="0"/>
                <a:cs typeface="Verdana" panose="020B0604030504040204"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0" indent="0" algn="ctr">
              <a:spcAft>
                <a:spcPts val="1200"/>
              </a:spcAft>
              <a:buNone/>
            </a:pPr>
            <a:r>
              <a:rPr lang="en-US" sz="3000" b="1" kern="0" dirty="0"/>
              <a:t>Stress affects the immune </a:t>
            </a:r>
            <a:r>
              <a:rPr lang="en-US" sz="3000" b="1" kern="0" dirty="0" smtClean="0"/>
              <a:t>system and </a:t>
            </a:r>
            <a:r>
              <a:rPr lang="en-US" sz="3000" b="1" kern="0" dirty="0"/>
              <a:t>feed intake</a:t>
            </a:r>
          </a:p>
        </p:txBody>
      </p:sp>
      <p:sp>
        <p:nvSpPr>
          <p:cNvPr id="7" name="Content Placeholder 6"/>
          <p:cNvSpPr txBox="1">
            <a:spLocks/>
          </p:cNvSpPr>
          <p:nvPr/>
        </p:nvSpPr>
        <p:spPr>
          <a:xfrm>
            <a:off x="437146" y="2508220"/>
            <a:ext cx="4824402" cy="3668973"/>
          </a:xfrm>
          <a:prstGeom prst="rect">
            <a:avLst/>
          </a:prstGeom>
        </p:spPr>
        <p:txBody>
          <a:bodyPr/>
          <a:lstStyle>
            <a:lvl1pPr marL="274320" indent="-27432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3200">
                <a:solidFill>
                  <a:schemeClr val="tx1"/>
                </a:solidFill>
                <a:latin typeface="Verdana" panose="020B0604030504040204" pitchFamily="34" charset="0"/>
                <a:ea typeface="Verdana" pitchFamily="34" charset="0"/>
                <a:cs typeface="Verdana" panose="020B0604030504040204" pitchFamily="34" charset="0"/>
              </a:defRPr>
            </a:lvl1pPr>
            <a:lvl2pPr marL="574675"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62013"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03679"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800">
                <a:solidFill>
                  <a:schemeClr val="tx1"/>
                </a:solidFill>
                <a:latin typeface="Verdana" panose="020B0604030504040204" pitchFamily="34" charset="0"/>
                <a:ea typeface="Verdana" pitchFamily="34" charset="0"/>
                <a:cs typeface="Verdana" panose="020B0604030504040204" pitchFamily="34" charset="0"/>
              </a:defRPr>
            </a:lvl4pPr>
            <a:lvl5pPr marL="1108451"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500">
                <a:solidFill>
                  <a:schemeClr val="tx1"/>
                </a:solidFill>
                <a:latin typeface="Verdana" panose="020B0604030504040204" pitchFamily="34" charset="0"/>
                <a:ea typeface="Verdana" pitchFamily="34" charset="0"/>
                <a:cs typeface="Verdana" panose="020B0604030504040204"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a:spcAft>
                <a:spcPts val="1200"/>
              </a:spcAft>
            </a:pPr>
            <a:r>
              <a:rPr lang="en-US" kern="0" dirty="0"/>
              <a:t>Common stressors</a:t>
            </a:r>
          </a:p>
          <a:p>
            <a:pPr lvl="1"/>
            <a:r>
              <a:rPr lang="en-US" kern="0" dirty="0"/>
              <a:t>Transportation</a:t>
            </a:r>
          </a:p>
          <a:p>
            <a:pPr lvl="1"/>
            <a:r>
              <a:rPr lang="en-US" kern="0" dirty="0" smtClean="0"/>
              <a:t>High stocking </a:t>
            </a:r>
            <a:r>
              <a:rPr lang="en-US" kern="0" dirty="0"/>
              <a:t>density</a:t>
            </a:r>
          </a:p>
          <a:p>
            <a:pPr lvl="1"/>
            <a:r>
              <a:rPr lang="en-US" kern="0" dirty="0"/>
              <a:t>Improper handling</a:t>
            </a:r>
          </a:p>
          <a:p>
            <a:pPr lvl="1"/>
            <a:r>
              <a:rPr lang="en-US" kern="0" dirty="0"/>
              <a:t>Extreme temperatures</a:t>
            </a:r>
          </a:p>
        </p:txBody>
      </p:sp>
      <p:pic>
        <p:nvPicPr>
          <p:cNvPr id="3" name="Picture 2"/>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20827" t="3649" b="18627"/>
          <a:stretch/>
        </p:blipFill>
        <p:spPr>
          <a:xfrm>
            <a:off x="5630780" y="2293752"/>
            <a:ext cx="2784579" cy="3668228"/>
          </a:xfrm>
          <a:prstGeom prst="rect">
            <a:avLst/>
          </a:prstGeom>
          <a:ln w="38100">
            <a:no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t="5797" r="29217" b="18202"/>
          <a:stretch/>
        </p:blipFill>
        <p:spPr>
          <a:xfrm rot="16200000">
            <a:off x="8437285" y="2836195"/>
            <a:ext cx="3637308" cy="2614411"/>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416735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569168" y="1690688"/>
            <a:ext cx="5141168" cy="4736269"/>
          </a:xfrm>
          <a:prstGeom prst="rect">
            <a:avLst/>
          </a:prstGeom>
          <a:solidFill>
            <a:srgbClr val="FEE6A4"/>
          </a:solidFill>
          <a:effectLst>
            <a:outerShdw blurRad="50800" dist="38100" dir="5400000" algn="t" rotWithShape="0">
              <a:prstClr val="black">
                <a:alpha val="40000"/>
              </a:prstClr>
            </a:outerShdw>
          </a:effectLst>
        </p:spPr>
        <p:txBody>
          <a:bodyPr/>
          <a:lstStyle>
            <a:lvl1pPr marL="0" indent="0" algn="l" defTabSz="914400" rtl="0" eaLnBrk="1" latinLnBrk="0" hangingPunct="1">
              <a:lnSpc>
                <a:spcPct val="120000"/>
              </a:lnSpc>
              <a:spcBef>
                <a:spcPts val="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1pPr>
            <a:lvl2pPr marL="342900" indent="0" algn="l" defTabSz="914400" rtl="0" eaLnBrk="1" latinLnBrk="0" hangingPunct="1">
              <a:lnSpc>
                <a:spcPct val="120000"/>
              </a:lnSpc>
              <a:spcBef>
                <a:spcPts val="0"/>
              </a:spcBef>
              <a:buFont typeface="Arial" panose="020B0604020202020204" pitchFamily="34" charset="0"/>
              <a:buNone/>
              <a:defRPr sz="1050" kern="1200">
                <a:solidFill>
                  <a:schemeClr val="tx1"/>
                </a:solidFill>
                <a:latin typeface="Verdana" panose="020B0604030504040204" pitchFamily="34" charset="0"/>
                <a:ea typeface="Verdana" panose="020B0604030504040204" pitchFamily="34" charset="0"/>
                <a:cs typeface="+mn-cs"/>
              </a:defRPr>
            </a:lvl2pPr>
            <a:lvl3pPr marL="685800" indent="0" algn="l" defTabSz="914400" rtl="0" eaLnBrk="1" latinLnBrk="0" hangingPunct="1">
              <a:lnSpc>
                <a:spcPct val="120000"/>
              </a:lnSpc>
              <a:spcBef>
                <a:spcPts val="0"/>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mn-cs"/>
              </a:defRPr>
            </a:lvl3pPr>
            <a:lvl4pPr marL="10287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4pPr>
            <a:lvl5pPr marL="13716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5pPr>
            <a:lvl6pPr marL="17145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endParaRPr lang="en-US" dirty="0" smtClean="0"/>
          </a:p>
        </p:txBody>
      </p:sp>
      <p:sp>
        <p:nvSpPr>
          <p:cNvPr id="5" name="Title 4"/>
          <p:cNvSpPr>
            <a:spLocks noGrp="1"/>
          </p:cNvSpPr>
          <p:nvPr>
            <p:ph type="title"/>
          </p:nvPr>
        </p:nvSpPr>
        <p:spPr>
          <a:xfrm>
            <a:off x="572197" y="365125"/>
            <a:ext cx="5424426" cy="1325563"/>
          </a:xfrm>
        </p:spPr>
        <p:txBody>
          <a:bodyPr>
            <a:normAutofit/>
          </a:bodyPr>
          <a:lstStyle/>
          <a:p>
            <a:r>
              <a:rPr lang="en-US" sz="3600" b="1" dirty="0" smtClean="0"/>
              <a:t>Animal Health and Disease Monitoring</a:t>
            </a:r>
            <a:endParaRPr lang="en-US" sz="3600" b="1" dirty="0"/>
          </a:p>
        </p:txBody>
      </p:sp>
      <p:sp>
        <p:nvSpPr>
          <p:cNvPr id="13" name="Text Placeholder 12"/>
          <p:cNvSpPr>
            <a:spLocks noGrp="1"/>
          </p:cNvSpPr>
          <p:nvPr>
            <p:ph sz="half" idx="1"/>
          </p:nvPr>
        </p:nvSpPr>
        <p:spPr>
          <a:xfrm>
            <a:off x="838200" y="2011680"/>
            <a:ext cx="5181600" cy="3638499"/>
          </a:xfrm>
        </p:spPr>
        <p:txBody>
          <a:bodyPr/>
          <a:lstStyle/>
          <a:p>
            <a:r>
              <a:rPr lang="en-US" dirty="0"/>
              <a:t>Disease monitoring</a:t>
            </a:r>
          </a:p>
          <a:p>
            <a:r>
              <a:rPr lang="en-US" dirty="0"/>
              <a:t>Housing</a:t>
            </a:r>
          </a:p>
          <a:p>
            <a:r>
              <a:rPr lang="en-US" dirty="0"/>
              <a:t>Nutrition</a:t>
            </a:r>
          </a:p>
          <a:p>
            <a:r>
              <a:rPr lang="en-US" dirty="0" smtClean="0"/>
              <a:t>Vaccines and </a:t>
            </a:r>
            <a:br>
              <a:rPr lang="en-US" dirty="0" smtClean="0"/>
            </a:br>
            <a:r>
              <a:rPr lang="en-US" dirty="0" smtClean="0"/>
              <a:t>medical </a:t>
            </a:r>
            <a:r>
              <a:rPr lang="en-US" dirty="0"/>
              <a:t>treatments</a:t>
            </a:r>
          </a:p>
          <a:p>
            <a:r>
              <a:rPr lang="en-US" dirty="0"/>
              <a:t>Parasite control</a:t>
            </a:r>
          </a:p>
          <a:p>
            <a:r>
              <a:rPr lang="en-US" dirty="0"/>
              <a:t>Prevent stress </a:t>
            </a:r>
            <a:br>
              <a:rPr lang="en-US" dirty="0"/>
            </a:br>
            <a:r>
              <a:rPr lang="en-US" dirty="0"/>
              <a:t>in your herd or flock</a:t>
            </a:r>
          </a:p>
        </p:txBody>
      </p:sp>
      <p:sp>
        <p:nvSpPr>
          <p:cNvPr id="3" name="Content Placeholder 2"/>
          <p:cNvSpPr>
            <a:spLocks noGrp="1"/>
          </p:cNvSpPr>
          <p:nvPr>
            <p:ph sz="half" idx="2"/>
          </p:nvPr>
        </p:nvSpPr>
        <p:spPr/>
        <p:txBody>
          <a:bodyPr/>
          <a:lstStyle/>
          <a:p>
            <a:endParaRPr lang="en-US"/>
          </a:p>
        </p:txBody>
      </p:sp>
      <p:pic>
        <p:nvPicPr>
          <p:cNvPr id="4" name="Picture 3"/>
          <p:cNvPicPr>
            <a:picLocks noChangeAspect="1"/>
          </p:cNvPicPr>
          <p:nvPr/>
        </p:nvPicPr>
        <p:blipFill>
          <a:blip r:embed="rId4"/>
          <a:stretch>
            <a:fillRect/>
          </a:stretch>
        </p:blipFill>
        <p:spPr>
          <a:xfrm>
            <a:off x="6724490" y="485966"/>
            <a:ext cx="4460032" cy="5940991"/>
          </a:xfrm>
          <a:prstGeom prst="rect">
            <a:avLst/>
          </a:prstGeom>
          <a:ln>
            <a:solidFill>
              <a:schemeClr val="accent1">
                <a:lumMod val="50000"/>
              </a:schemeClr>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14790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568" y="1368258"/>
            <a:ext cx="1949116" cy="4121484"/>
          </a:xfrm>
        </p:spPr>
        <p:txBody>
          <a:bodyPr/>
          <a:lstStyle/>
          <a:p>
            <a:pPr algn="ctr"/>
            <a:r>
              <a:rPr lang="en-US" b="1" dirty="0" smtClean="0"/>
              <a:t>Proper handling</a:t>
            </a:r>
            <a:br>
              <a:rPr lang="en-US" b="1" dirty="0" smtClean="0"/>
            </a:br>
            <a:r>
              <a:rPr lang="en-US" b="1" dirty="0"/>
              <a:t/>
            </a:r>
            <a:br>
              <a:rPr lang="en-US" b="1" dirty="0"/>
            </a:br>
            <a:r>
              <a:rPr lang="en-US" b="1" dirty="0" smtClean="0"/>
              <a:t>Calm, patient movements</a:t>
            </a:r>
            <a:br>
              <a:rPr lang="en-US" b="1" dirty="0" smtClean="0"/>
            </a:br>
            <a:r>
              <a:rPr lang="en-US" b="1" dirty="0"/>
              <a:t/>
            </a:r>
            <a:br>
              <a:rPr lang="en-US" b="1" dirty="0"/>
            </a:br>
            <a:r>
              <a:rPr lang="en-US" b="1" dirty="0" smtClean="0"/>
              <a:t>Proper restraint devices</a:t>
            </a:r>
            <a:endParaRPr lang="en-US" b="1" dirty="0"/>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3348" t="5335" b="3501"/>
          <a:stretch/>
        </p:blipFill>
        <p:spPr>
          <a:xfrm>
            <a:off x="2576846" y="3483651"/>
            <a:ext cx="5339933" cy="3179962"/>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r="9842"/>
          <a:stretch/>
        </p:blipFill>
        <p:spPr>
          <a:xfrm>
            <a:off x="8740603" y="169449"/>
            <a:ext cx="3170658" cy="3196866"/>
          </a:xfrm>
          <a:prstGeom prst="rect">
            <a:avLst/>
          </a:prstGeom>
          <a:ln w="38100">
            <a:solidFill>
              <a:schemeClr val="bg1"/>
            </a:solidFill>
          </a:ln>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l="19838" r="10642"/>
          <a:stretch/>
        </p:blipFill>
        <p:spPr>
          <a:xfrm rot="5400000">
            <a:off x="2761992" y="-9722"/>
            <a:ext cx="3196865" cy="3555208"/>
          </a:xfrm>
          <a:prstGeom prst="rect">
            <a:avLst/>
          </a:prstGeom>
          <a:ln w="38100">
            <a:noFill/>
          </a:ln>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5835986" y="569833"/>
            <a:ext cx="3203071" cy="2402303"/>
          </a:xfrm>
          <a:prstGeom prst="rect">
            <a:avLst/>
          </a:prstGeom>
        </p:spPr>
      </p:pic>
      <p:sp>
        <p:nvSpPr>
          <p:cNvPr id="13" name="Content Placeholder 6"/>
          <p:cNvSpPr txBox="1">
            <a:spLocks/>
          </p:cNvSpPr>
          <p:nvPr/>
        </p:nvSpPr>
        <p:spPr>
          <a:xfrm>
            <a:off x="8061158" y="3483651"/>
            <a:ext cx="3840480" cy="2436702"/>
          </a:xfrm>
          <a:prstGeom prst="rect">
            <a:avLst/>
          </a:prstGeom>
          <a:solidFill>
            <a:schemeClr val="accent4"/>
          </a:solidFill>
        </p:spPr>
        <p:txBody>
          <a:bodyPr vert="horz" lIns="91440" tIns="45720" rIns="91440" bIns="45720" rtlCol="0" anchor="ctr">
            <a:noAutofit/>
          </a:bodyP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4800" b="1" dirty="0" smtClean="0"/>
              <a:t>Prevent Stress</a:t>
            </a:r>
            <a:endParaRPr lang="en-US" sz="4800" b="1"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2761962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7229" y="144377"/>
            <a:ext cx="6354456" cy="4427621"/>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5534526" cy="6858000"/>
          </a:xfrm>
          <a:prstGeom prst="rect">
            <a:avLst/>
          </a:prstGeom>
        </p:spPr>
      </p:pic>
      <p:sp>
        <p:nvSpPr>
          <p:cNvPr id="2" name="Title 1">
            <a:extLst>
              <a:ext uri="{FF2B5EF4-FFF2-40B4-BE49-F238E27FC236}">
                <a16:creationId xmlns:a16="http://schemas.microsoft.com/office/drawing/2014/main" id="{B01D058C-C454-4570-963E-DDC40C1F3CAC}"/>
              </a:ext>
            </a:extLst>
          </p:cNvPr>
          <p:cNvSpPr>
            <a:spLocks noGrp="1"/>
          </p:cNvSpPr>
          <p:nvPr>
            <p:ph type="title"/>
          </p:nvPr>
        </p:nvSpPr>
        <p:spPr>
          <a:xfrm>
            <a:off x="-47723" y="365125"/>
            <a:ext cx="7242608" cy="838033"/>
          </a:xfrm>
          <a:solidFill>
            <a:schemeClr val="accent4"/>
          </a:solidFill>
        </p:spPr>
        <p:txBody>
          <a:bodyPr/>
          <a:lstStyle/>
          <a:p>
            <a:pPr algn="ctr"/>
            <a:r>
              <a:rPr lang="en-US" b="1" dirty="0"/>
              <a:t>Prevent </a:t>
            </a:r>
            <a:r>
              <a:rPr lang="en-US" b="1" dirty="0" smtClean="0"/>
              <a:t>Stress</a:t>
            </a:r>
            <a:endParaRPr lang="en-US" b="1" dirty="0"/>
          </a:p>
        </p:txBody>
      </p:sp>
      <p:sp>
        <p:nvSpPr>
          <p:cNvPr id="7" name="Content Placeholder 6"/>
          <p:cNvSpPr txBox="1">
            <a:spLocks/>
          </p:cNvSpPr>
          <p:nvPr/>
        </p:nvSpPr>
        <p:spPr>
          <a:xfrm>
            <a:off x="4417016" y="3957777"/>
            <a:ext cx="7791829" cy="1931578"/>
          </a:xfrm>
          <a:prstGeom prst="rect">
            <a:avLst/>
          </a:prstGeom>
          <a:solidFill>
            <a:schemeClr val="accent4"/>
          </a:solidFill>
        </p:spPr>
        <p:txBody>
          <a:bodyPr anchor="ctr"/>
          <a:lstStyle>
            <a:lvl1pPr marL="274320" indent="-27432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3200">
                <a:solidFill>
                  <a:schemeClr val="tx1"/>
                </a:solidFill>
                <a:latin typeface="Verdana" panose="020B0604030504040204" pitchFamily="34" charset="0"/>
                <a:ea typeface="Verdana" pitchFamily="34" charset="0"/>
                <a:cs typeface="Verdana" panose="020B0604030504040204" pitchFamily="34" charset="0"/>
              </a:defRPr>
            </a:lvl1pPr>
            <a:lvl2pPr marL="574675"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62013"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03679"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800">
                <a:solidFill>
                  <a:schemeClr val="tx1"/>
                </a:solidFill>
                <a:latin typeface="Verdana" panose="020B0604030504040204" pitchFamily="34" charset="0"/>
                <a:ea typeface="Verdana" pitchFamily="34" charset="0"/>
                <a:cs typeface="Verdana" panose="020B0604030504040204" pitchFamily="34" charset="0"/>
              </a:defRPr>
            </a:lvl4pPr>
            <a:lvl5pPr marL="1108451"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500">
                <a:solidFill>
                  <a:schemeClr val="tx1"/>
                </a:solidFill>
                <a:latin typeface="Verdana" panose="020B0604030504040204" pitchFamily="34" charset="0"/>
                <a:ea typeface="Verdana" pitchFamily="34" charset="0"/>
                <a:cs typeface="Verdana" panose="020B0604030504040204"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lvl="1">
              <a:spcAft>
                <a:spcPts val="1200"/>
              </a:spcAft>
            </a:pPr>
            <a:r>
              <a:rPr lang="en-US" kern="0" dirty="0" smtClean="0"/>
              <a:t>Extra water and shade for high heat</a:t>
            </a:r>
          </a:p>
          <a:p>
            <a:pPr lvl="1">
              <a:spcAft>
                <a:spcPts val="1200"/>
              </a:spcAft>
            </a:pPr>
            <a:r>
              <a:rPr lang="en-US" kern="0" dirty="0" smtClean="0"/>
              <a:t>Wind breaks/protection in winter</a:t>
            </a:r>
          </a:p>
          <a:p>
            <a:pPr lvl="1">
              <a:spcAft>
                <a:spcPts val="1200"/>
              </a:spcAft>
            </a:pPr>
            <a:r>
              <a:rPr lang="en-US" kern="0" dirty="0" smtClean="0"/>
              <a:t>Heaters </a:t>
            </a:r>
            <a:r>
              <a:rPr lang="en-US" kern="0" dirty="0" smtClean="0"/>
              <a:t>for </a:t>
            </a:r>
            <a:r>
              <a:rPr lang="en-US" kern="0" dirty="0" smtClean="0"/>
              <a:t>animals kept indoors</a:t>
            </a:r>
            <a:endParaRPr lang="en-US" kern="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4131350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7763"/>
          </a:xfrm>
        </p:spPr>
        <p:txBody>
          <a:bodyPr/>
          <a:lstStyle/>
          <a:p>
            <a:r>
              <a:rPr lang="en-US" b="1" dirty="0">
                <a:solidFill>
                  <a:schemeClr val="bg1"/>
                </a:solidFill>
              </a:rPr>
              <a:t>ASSESSMENT CHECKLIST</a:t>
            </a:r>
            <a:endParaRPr lang="en-US" dirty="0">
              <a:solidFill>
                <a:schemeClr val="bg1"/>
              </a:solidFill>
            </a:endParaRPr>
          </a:p>
        </p:txBody>
      </p:sp>
      <p:pic>
        <p:nvPicPr>
          <p:cNvPr id="4" name="Picture 3"/>
          <p:cNvPicPr>
            <a:picLocks noChangeAspect="1"/>
          </p:cNvPicPr>
          <p:nvPr/>
        </p:nvPicPr>
        <p:blipFill>
          <a:blip r:embed="rId4"/>
          <a:stretch>
            <a:fillRect/>
          </a:stretch>
        </p:blipFill>
        <p:spPr>
          <a:xfrm>
            <a:off x="468049" y="1360916"/>
            <a:ext cx="11255902" cy="466261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3090795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sz="half" idx="1"/>
          </p:nvPr>
        </p:nvSpPr>
        <p:spPr>
          <a:xfrm>
            <a:off x="838201" y="1635890"/>
            <a:ext cx="5507736" cy="4680452"/>
          </a:xfrm>
          <a:ln>
            <a:noFill/>
          </a:ln>
        </p:spPr>
        <p:txBody>
          <a:bodyPr>
            <a:noAutofit/>
          </a:bodyPr>
          <a:lstStyle/>
          <a:p>
            <a:pPr marL="0" indent="0">
              <a:buNone/>
            </a:pPr>
            <a:r>
              <a:rPr lang="en-US" sz="1500" dirty="0">
                <a:solidFill>
                  <a:schemeClr val="accent6">
                    <a:lumMod val="75000"/>
                  </a:schemeClr>
                </a:solidFill>
              </a:rPr>
              <a:t>Development of this material was made possible through a grant provided to the </a:t>
            </a:r>
            <a:r>
              <a:rPr lang="en-US" sz="1500" b="1" dirty="0">
                <a:solidFill>
                  <a:schemeClr val="accent6">
                    <a:lumMod val="75000"/>
                  </a:schemeClr>
                </a:solidFill>
              </a:rPr>
              <a:t>Center for Food Security and Public Health</a:t>
            </a:r>
            <a:r>
              <a:rPr lang="en-US" sz="1500" dirty="0">
                <a:solidFill>
                  <a:schemeClr val="accent6">
                    <a:lumMod val="75000"/>
                  </a:schemeClr>
                </a:solidFill>
              </a:rPr>
              <a:t> at Iowa State University, College of Veterinary Medicine from the </a:t>
            </a:r>
            <a:r>
              <a:rPr lang="en-US" sz="1500" b="1" dirty="0">
                <a:solidFill>
                  <a:schemeClr val="accent6">
                    <a:lumMod val="75000"/>
                  </a:schemeClr>
                </a:solidFill>
              </a:rPr>
              <a:t>North Central </a:t>
            </a:r>
            <a:r>
              <a:rPr lang="en-US" sz="1500" b="1" dirty="0" smtClean="0">
                <a:solidFill>
                  <a:schemeClr val="accent6">
                    <a:lumMod val="75000"/>
                  </a:schemeClr>
                </a:solidFill>
              </a:rPr>
              <a:t>Region </a:t>
            </a:r>
            <a:r>
              <a:rPr lang="en-US" sz="1500" b="1" dirty="0" smtClean="0">
                <a:solidFill>
                  <a:schemeClr val="accent6">
                    <a:lumMod val="75000"/>
                  </a:schemeClr>
                </a:solidFill>
              </a:rPr>
              <a:t>Sustainable Agriculture Research and Education, or SARE </a:t>
            </a:r>
            <a:r>
              <a:rPr lang="en-US" sz="1500" dirty="0" smtClean="0">
                <a:solidFill>
                  <a:schemeClr val="accent6">
                    <a:lumMod val="75000"/>
                  </a:schemeClr>
                </a:solidFill>
              </a:rPr>
              <a:t>program of the USDA National </a:t>
            </a:r>
            <a:r>
              <a:rPr lang="en-US" sz="1500" dirty="0">
                <a:solidFill>
                  <a:schemeClr val="accent6">
                    <a:lumMod val="75000"/>
                  </a:schemeClr>
                </a:solidFill>
              </a:rPr>
              <a:t>Institute of Food and Agriculture, </a:t>
            </a:r>
            <a:r>
              <a:rPr lang="en-US" sz="1500" dirty="0" smtClean="0">
                <a:solidFill>
                  <a:schemeClr val="accent6">
                    <a:lumMod val="75000"/>
                  </a:schemeClr>
                </a:solidFill>
              </a:rPr>
              <a:t>under </a:t>
            </a:r>
            <a:r>
              <a:rPr lang="en-US" sz="1500" dirty="0">
                <a:solidFill>
                  <a:schemeClr val="accent6">
                    <a:lumMod val="75000"/>
                  </a:schemeClr>
                </a:solidFill>
              </a:rPr>
              <a:t>award number AWD-021794-00001 </a:t>
            </a:r>
            <a:r>
              <a:rPr lang="en-US" sz="1500" dirty="0" smtClean="0">
                <a:solidFill>
                  <a:schemeClr val="accent6">
                    <a:lumMod val="75000"/>
                  </a:schemeClr>
                </a:solidFill>
              </a:rPr>
              <a:t>and project </a:t>
            </a:r>
            <a:r>
              <a:rPr lang="en-US" sz="1500" dirty="0">
                <a:solidFill>
                  <a:schemeClr val="accent6">
                    <a:lumMod val="75000"/>
                  </a:schemeClr>
                </a:solidFill>
              </a:rPr>
              <a:t>number ENC19-176. USDA is an equal opportunity employer and service provider. Any opinions, findings, conclusions, or recommendations expressed in this publication are those of the author(s) and do not necessarily reflect the view of the USDA. Iowa State University is an equal opportunity provider. For the full non-discrimination statement or accommodation inquiries, go to </a:t>
            </a:r>
            <a:r>
              <a:rPr lang="en-US" sz="1500" dirty="0">
                <a:solidFill>
                  <a:schemeClr val="accent6">
                    <a:lumMod val="75000"/>
                  </a:schemeClr>
                </a:solidFill>
                <a:hlinkClick r:id="rId4"/>
              </a:rPr>
              <a:t>www.extension.iastate.edu/diversity/ext</a:t>
            </a:r>
            <a:r>
              <a:rPr lang="en-US" sz="1500" dirty="0">
                <a:solidFill>
                  <a:schemeClr val="accent6">
                    <a:lumMod val="75000"/>
                  </a:schemeClr>
                </a:solidFill>
              </a:rPr>
              <a:t>.</a:t>
            </a:r>
          </a:p>
          <a:p>
            <a:pPr marL="0" indent="0">
              <a:buNone/>
            </a:pPr>
            <a:endParaRPr lang="en-US" sz="1500" dirty="0">
              <a:solidFill>
                <a:schemeClr val="accent6">
                  <a:lumMod val="75000"/>
                </a:schemeClr>
              </a:solidFill>
            </a:endParaRPr>
          </a:p>
          <a:p>
            <a:pPr marL="0" indent="0">
              <a:buNone/>
            </a:pPr>
            <a:endParaRPr lang="en-US" altLang="en-US" sz="1500" dirty="0">
              <a:solidFill>
                <a:schemeClr val="accent6">
                  <a:lumMod val="75000"/>
                </a:schemeClr>
              </a:solidFill>
            </a:endParaRPr>
          </a:p>
        </p:txBody>
      </p:sp>
      <p:sp>
        <p:nvSpPr>
          <p:cNvPr id="2" name="Content Placeholder 1"/>
          <p:cNvSpPr>
            <a:spLocks noGrp="1"/>
          </p:cNvSpPr>
          <p:nvPr>
            <p:ph sz="half" idx="2"/>
          </p:nvPr>
        </p:nvSpPr>
        <p:spPr>
          <a:xfrm>
            <a:off x="7193398" y="5240745"/>
            <a:ext cx="3774829" cy="1236794"/>
          </a:xfrm>
          <a:ln>
            <a:noFill/>
          </a:ln>
        </p:spPr>
        <p:txBody>
          <a:bodyPr/>
          <a:lstStyle/>
          <a:p>
            <a:pPr marL="0" indent="0">
              <a:lnSpc>
                <a:spcPct val="100000"/>
              </a:lnSpc>
              <a:buNone/>
            </a:pPr>
            <a:r>
              <a:rPr lang="en-US" sz="1300" dirty="0"/>
              <a:t>Content was developed and reviewed by </a:t>
            </a:r>
            <a:r>
              <a:rPr lang="en-US" sz="1300" dirty="0" smtClean="0"/>
              <a:t>veterinarians </a:t>
            </a:r>
            <a:r>
              <a:rPr lang="en-US" sz="1300" dirty="0"/>
              <a:t>at CFSPH:</a:t>
            </a:r>
          </a:p>
          <a:p>
            <a:pPr marL="254794" lvl="1">
              <a:lnSpc>
                <a:spcPct val="100000"/>
              </a:lnSpc>
            </a:pPr>
            <a:r>
              <a:rPr lang="en-US" sz="1300" dirty="0"/>
              <a:t>Glenda Dvorak, DVM, MPH, DACVPM</a:t>
            </a:r>
          </a:p>
          <a:p>
            <a:pPr marL="254794" lvl="1">
              <a:lnSpc>
                <a:spcPct val="100000"/>
              </a:lnSpc>
            </a:pPr>
            <a:r>
              <a:rPr lang="en-US" sz="1300" dirty="0"/>
              <a:t>Renée </a:t>
            </a:r>
            <a:r>
              <a:rPr lang="en-US" sz="1300" dirty="0" err="1"/>
              <a:t>Dewell</a:t>
            </a:r>
            <a:r>
              <a:rPr lang="en-US" sz="1300" dirty="0"/>
              <a:t>, DVM, MS</a:t>
            </a:r>
          </a:p>
          <a:p>
            <a:pPr marL="254794" lvl="1">
              <a:lnSpc>
                <a:spcPct val="100000"/>
              </a:lnSpc>
            </a:pPr>
            <a:r>
              <a:rPr lang="en-US" sz="1300" dirty="0"/>
              <a:t>Brandy R. Sobczak, DVM, MPH</a:t>
            </a:r>
          </a:p>
        </p:txBody>
      </p:sp>
      <p:sp>
        <p:nvSpPr>
          <p:cNvPr id="69634" name="Rectangle 2"/>
          <p:cNvSpPr>
            <a:spLocks noGrp="1" noChangeArrowheads="1"/>
          </p:cNvSpPr>
          <p:nvPr>
            <p:ph type="title"/>
          </p:nvPr>
        </p:nvSpPr>
        <p:spPr>
          <a:xfrm>
            <a:off x="838200" y="365126"/>
            <a:ext cx="10515600" cy="863048"/>
          </a:xfrm>
          <a:solidFill>
            <a:srgbClr val="FFC000"/>
          </a:solidFill>
        </p:spPr>
        <p:txBody>
          <a:bodyPr/>
          <a:lstStyle/>
          <a:p>
            <a:pPr eaLnBrk="1" hangingPunct="1"/>
            <a:r>
              <a:rPr lang="en-US" altLang="en-US" dirty="0"/>
              <a:t>Acknowledgments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5567" y="1355694"/>
            <a:ext cx="3410489" cy="209342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5698" y="3548507"/>
            <a:ext cx="2690226" cy="1539860"/>
          </a:xfrm>
          <a:prstGeom prst="rect">
            <a:avLst/>
          </a:prstGeom>
        </p:spPr>
      </p:pic>
    </p:spTree>
    <p:custDataLst>
      <p:tags r:id="rId1"/>
    </p:custDataLst>
    <p:extLst>
      <p:ext uri="{BB962C8B-B14F-4D97-AF65-F5344CB8AC3E}">
        <p14:creationId xmlns:p14="http://schemas.microsoft.com/office/powerpoint/2010/main" val="139726103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4"/>
          </p:nvPr>
        </p:nvPicPr>
        <p:blipFill>
          <a:blip r:embed="rId4" cstate="screen">
            <a:extLst>
              <a:ext uri="{28A0092B-C50C-407E-A947-70E740481C1C}">
                <a14:useLocalDpi xmlns:a14="http://schemas.microsoft.com/office/drawing/2010/main"/>
              </a:ext>
            </a:extLst>
          </a:blip>
          <a:srcRect t="29" b="29"/>
          <a:stretch>
            <a:fillRect/>
          </a:stretch>
        </p:blipFill>
        <p:spPr/>
      </p:pic>
      <p:sp>
        <p:nvSpPr>
          <p:cNvPr id="22" name="Content Placeholder 21"/>
          <p:cNvSpPr>
            <a:spLocks noGrp="1"/>
          </p:cNvSpPr>
          <p:nvPr>
            <p:ph idx="1"/>
          </p:nvPr>
        </p:nvSpPr>
        <p:spPr>
          <a:xfrm>
            <a:off x="357429" y="359550"/>
            <a:ext cx="4640240" cy="2928770"/>
          </a:xfrm>
        </p:spPr>
        <p:txBody>
          <a:bodyPr/>
          <a:lstStyle/>
          <a:p>
            <a:pPr marL="0" indent="0">
              <a:buNone/>
            </a:pPr>
            <a:r>
              <a:rPr lang="en-US" sz="3600" dirty="0" smtClean="0"/>
              <a:t>Observe </a:t>
            </a:r>
            <a:r>
              <a:rPr lang="en-US" sz="3600" dirty="0"/>
              <a:t>animals for signs of illness or </a:t>
            </a:r>
            <a:r>
              <a:rPr lang="en-US" sz="3600" dirty="0" smtClean="0"/>
              <a:t/>
            </a:r>
            <a:br>
              <a:rPr lang="en-US" sz="3600" dirty="0" smtClean="0"/>
            </a:br>
            <a:r>
              <a:rPr lang="en-US" sz="3600" dirty="0" smtClean="0"/>
              <a:t>poor health</a:t>
            </a:r>
            <a:endParaRPr lang="en-US" sz="3600" strike="sngStrike" dirty="0"/>
          </a:p>
        </p:txBody>
      </p:sp>
      <p:sp>
        <p:nvSpPr>
          <p:cNvPr id="5" name="Content Placeholder 4"/>
          <p:cNvSpPr>
            <a:spLocks noGrp="1"/>
          </p:cNvSpPr>
          <p:nvPr>
            <p:ph idx="15"/>
          </p:nvPr>
        </p:nvSpPr>
        <p:spPr>
          <a:xfrm>
            <a:off x="387450" y="4202722"/>
            <a:ext cx="3704742" cy="1740877"/>
          </a:xfrm>
        </p:spPr>
        <p:txBody>
          <a:bodyPr/>
          <a:lstStyle/>
          <a:p>
            <a:pPr marL="342900" indent="-342900" algn="l">
              <a:buClr>
                <a:schemeClr val="accent1">
                  <a:lumMod val="50000"/>
                </a:schemeClr>
              </a:buClr>
              <a:buSzPct val="120000"/>
              <a:buFont typeface="Wingdings" panose="05000000000000000000" pitchFamily="2" charset="2"/>
              <a:buChar char="§"/>
            </a:pPr>
            <a:r>
              <a:rPr lang="en-US" dirty="0"/>
              <a:t>Avoid suffering</a:t>
            </a:r>
          </a:p>
          <a:p>
            <a:pPr marL="342900" indent="-342900" algn="l">
              <a:buClr>
                <a:schemeClr val="accent1">
                  <a:lumMod val="50000"/>
                </a:schemeClr>
              </a:buClr>
              <a:buSzPct val="120000"/>
              <a:buFont typeface="Wingdings" panose="05000000000000000000" pitchFamily="2" charset="2"/>
              <a:buChar char="§"/>
            </a:pPr>
            <a:r>
              <a:rPr lang="en-US" dirty="0"/>
              <a:t>Avoid spread </a:t>
            </a:r>
            <a:br>
              <a:rPr lang="en-US" dirty="0"/>
            </a:br>
            <a:r>
              <a:rPr lang="en-US" dirty="0"/>
              <a:t>of </a:t>
            </a:r>
            <a:r>
              <a:rPr lang="en-US" dirty="0" smtClean="0"/>
              <a:t>disease</a:t>
            </a:r>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598" y="6113892"/>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2572600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55C48D-9DC7-4CEC-B9F9-16C22688E03F}"/>
              </a:ext>
            </a:extLst>
          </p:cNvPr>
          <p:cNvSpPr>
            <a:spLocks noGrp="1"/>
          </p:cNvSpPr>
          <p:nvPr>
            <p:ph type="title"/>
          </p:nvPr>
        </p:nvSpPr>
        <p:spPr>
          <a:xfrm>
            <a:off x="416861" y="675289"/>
            <a:ext cx="1585359" cy="2561021"/>
          </a:xfrm>
        </p:spPr>
        <p:txBody>
          <a:bodyPr/>
          <a:lstStyle/>
          <a:p>
            <a:r>
              <a:rPr lang="en-US" sz="4000" b="1" dirty="0" smtClean="0"/>
              <a:t>Signs to watch for</a:t>
            </a:r>
            <a:endParaRPr lang="en-US" sz="4000" b="1" dirty="0"/>
          </a:p>
        </p:txBody>
      </p:sp>
      <p:sp>
        <p:nvSpPr>
          <p:cNvPr id="6" name="Content Placeholder 5">
            <a:extLst>
              <a:ext uri="{FF2B5EF4-FFF2-40B4-BE49-F238E27FC236}">
                <a16:creationId xmlns:a16="http://schemas.microsoft.com/office/drawing/2014/main" id="{1CBA1F32-F721-431A-9569-38684D904BF8}"/>
              </a:ext>
            </a:extLst>
          </p:cNvPr>
          <p:cNvSpPr>
            <a:spLocks noGrp="1"/>
          </p:cNvSpPr>
          <p:nvPr>
            <p:ph idx="1"/>
          </p:nvPr>
        </p:nvSpPr>
        <p:spPr>
          <a:xfrm>
            <a:off x="2453569" y="633046"/>
            <a:ext cx="4958074" cy="5591908"/>
          </a:xfrm>
        </p:spPr>
        <p:txBody>
          <a:bodyPr>
            <a:noAutofit/>
          </a:bodyPr>
          <a:lstStyle/>
          <a:p>
            <a:pPr marL="352425" lvl="1">
              <a:buClr>
                <a:schemeClr val="accent1">
                  <a:lumMod val="50000"/>
                </a:schemeClr>
              </a:buClr>
              <a:buSzPct val="125000"/>
              <a:buFont typeface="Wingdings" panose="05000000000000000000" pitchFamily="2" charset="2"/>
              <a:buChar char="§"/>
            </a:pPr>
            <a:r>
              <a:rPr lang="en-US" sz="3000" dirty="0" smtClean="0"/>
              <a:t>Reduced </a:t>
            </a:r>
            <a:r>
              <a:rPr lang="en-US" sz="3000" dirty="0"/>
              <a:t>feed intake</a:t>
            </a:r>
          </a:p>
          <a:p>
            <a:pPr marL="352425" lvl="1">
              <a:buClr>
                <a:schemeClr val="accent1">
                  <a:lumMod val="50000"/>
                </a:schemeClr>
              </a:buClr>
              <a:buSzPct val="125000"/>
              <a:buFont typeface="Wingdings" panose="05000000000000000000" pitchFamily="2" charset="2"/>
              <a:buChar char="§"/>
            </a:pPr>
            <a:r>
              <a:rPr lang="en-US" sz="3000" dirty="0"/>
              <a:t>Weight loss</a:t>
            </a:r>
          </a:p>
          <a:p>
            <a:pPr marL="352425" lvl="1">
              <a:buClr>
                <a:schemeClr val="accent1">
                  <a:lumMod val="50000"/>
                </a:schemeClr>
              </a:buClr>
              <a:buSzPct val="125000"/>
              <a:buFont typeface="Wingdings" panose="05000000000000000000" pitchFamily="2" charset="2"/>
              <a:buChar char="§"/>
            </a:pPr>
            <a:r>
              <a:rPr lang="en-US" sz="3000" dirty="0"/>
              <a:t>Decreased activity</a:t>
            </a:r>
          </a:p>
          <a:p>
            <a:pPr marL="352425" lvl="1">
              <a:buClr>
                <a:schemeClr val="accent1">
                  <a:lumMod val="50000"/>
                </a:schemeClr>
              </a:buClr>
              <a:buSzPct val="125000"/>
              <a:buFont typeface="Wingdings" panose="05000000000000000000" pitchFamily="2" charset="2"/>
              <a:buChar char="§"/>
            </a:pPr>
            <a:r>
              <a:rPr lang="en-US" sz="3000" dirty="0"/>
              <a:t>Lameness</a:t>
            </a:r>
          </a:p>
          <a:p>
            <a:pPr marL="352425" lvl="1">
              <a:buClr>
                <a:schemeClr val="accent1">
                  <a:lumMod val="50000"/>
                </a:schemeClr>
              </a:buClr>
              <a:buSzPct val="125000"/>
              <a:buFont typeface="Wingdings" panose="05000000000000000000" pitchFamily="2" charset="2"/>
              <a:buChar char="§"/>
            </a:pPr>
            <a:r>
              <a:rPr lang="en-US" sz="3000" dirty="0"/>
              <a:t>Difficulty breathing</a:t>
            </a:r>
          </a:p>
          <a:p>
            <a:pPr marL="352425" lvl="1">
              <a:buClr>
                <a:schemeClr val="accent1">
                  <a:lumMod val="50000"/>
                </a:schemeClr>
              </a:buClr>
              <a:buSzPct val="125000"/>
              <a:buFont typeface="Wingdings" panose="05000000000000000000" pitchFamily="2" charset="2"/>
              <a:buChar char="§"/>
            </a:pPr>
            <a:r>
              <a:rPr lang="en-US" sz="3000" dirty="0"/>
              <a:t>Persistent</a:t>
            </a:r>
            <a:r>
              <a:rPr lang="en-US" sz="3000" b="1" dirty="0"/>
              <a:t> </a:t>
            </a:r>
            <a:r>
              <a:rPr lang="en-US" sz="3000" dirty="0"/>
              <a:t>coughing</a:t>
            </a:r>
          </a:p>
          <a:p>
            <a:pPr marL="352425" lvl="1">
              <a:buClr>
                <a:schemeClr val="accent1">
                  <a:lumMod val="50000"/>
                </a:schemeClr>
              </a:buClr>
              <a:buSzPct val="125000"/>
              <a:buFont typeface="Wingdings" panose="05000000000000000000" pitchFamily="2" charset="2"/>
              <a:buChar char="§"/>
            </a:pPr>
            <a:r>
              <a:rPr lang="en-US" sz="3000" dirty="0"/>
              <a:t>Eye or nasal discharge</a:t>
            </a:r>
          </a:p>
          <a:p>
            <a:pPr marL="352425" lvl="1">
              <a:buClr>
                <a:schemeClr val="accent1">
                  <a:lumMod val="50000"/>
                </a:schemeClr>
              </a:buClr>
              <a:buSzPct val="125000"/>
              <a:buFont typeface="Wingdings" panose="05000000000000000000" pitchFamily="2" charset="2"/>
              <a:buChar char="§"/>
            </a:pPr>
            <a:r>
              <a:rPr lang="en-US" sz="3000" dirty="0" smtClean="0"/>
              <a:t>Diarrhea</a:t>
            </a:r>
            <a:endParaRPr lang="en-US" sz="3000" dirty="0"/>
          </a:p>
          <a:p>
            <a:pPr marL="352425" lvl="1">
              <a:buClr>
                <a:schemeClr val="accent1">
                  <a:lumMod val="50000"/>
                </a:schemeClr>
              </a:buClr>
              <a:buSzPct val="125000"/>
              <a:buFont typeface="Wingdings" panose="05000000000000000000" pitchFamily="2" charset="2"/>
              <a:buChar char="§"/>
            </a:pPr>
            <a:r>
              <a:rPr lang="en-US" sz="3000" dirty="0"/>
              <a:t>Depression</a:t>
            </a:r>
          </a:p>
          <a:p>
            <a:pPr marL="352425" lvl="1">
              <a:buClr>
                <a:schemeClr val="accent1">
                  <a:lumMod val="50000"/>
                </a:schemeClr>
              </a:buClr>
              <a:buSzPct val="125000"/>
              <a:buFont typeface="Wingdings" panose="05000000000000000000" pitchFamily="2" charset="2"/>
              <a:buChar char="§"/>
            </a:pPr>
            <a:r>
              <a:rPr lang="en-US" sz="3000" dirty="0"/>
              <a:t>Abortion</a:t>
            </a:r>
          </a:p>
        </p:txBody>
      </p:sp>
      <p:sp>
        <p:nvSpPr>
          <p:cNvPr id="7" name="Title 3">
            <a:extLst>
              <a:ext uri="{FF2B5EF4-FFF2-40B4-BE49-F238E27FC236}">
                <a16:creationId xmlns:a16="http://schemas.microsoft.com/office/drawing/2014/main" id="{0C55C48D-9DC7-4CEC-B9F9-16C22688E03F}"/>
              </a:ext>
            </a:extLst>
          </p:cNvPr>
          <p:cNvSpPr txBox="1">
            <a:spLocks/>
          </p:cNvSpPr>
          <p:nvPr/>
        </p:nvSpPr>
        <p:spPr>
          <a:xfrm>
            <a:off x="318934" y="4254866"/>
            <a:ext cx="1851554" cy="1600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tx1"/>
                </a:solidFill>
                <a:latin typeface="HelveticaNeueLT Std Cn" panose="020B0506030502030204" pitchFamily="34" charset="0"/>
                <a:ea typeface="Verdana" panose="020B0604030504040204" pitchFamily="34" charset="0"/>
                <a:cs typeface="+mj-cs"/>
              </a:defRPr>
            </a:lvl1pPr>
          </a:lstStyle>
          <a:p>
            <a:r>
              <a:rPr lang="en-US" dirty="0" smtClean="0"/>
              <a:t>If seen, contact your veterinarian</a:t>
            </a:r>
            <a:endParaRPr lang="en-US" dirty="0"/>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2665" y="0"/>
            <a:ext cx="4559335" cy="6858000"/>
          </a:xfrm>
          <a:prstGeom prst="rect">
            <a:avLst/>
          </a:prstGeom>
        </p:spPr>
      </p:pic>
    </p:spTree>
    <p:custDataLst>
      <p:tags r:id="rId1"/>
    </p:custDataLst>
    <p:extLst>
      <p:ext uri="{BB962C8B-B14F-4D97-AF65-F5344CB8AC3E}">
        <p14:creationId xmlns:p14="http://schemas.microsoft.com/office/powerpoint/2010/main" val="167522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smtClean="0"/>
              <a:t>Isolation</a:t>
            </a:r>
            <a:endParaRPr lang="en-US" b="1" dirty="0"/>
          </a:p>
        </p:txBody>
      </p:sp>
      <p:sp>
        <p:nvSpPr>
          <p:cNvPr id="3" name="Content Placeholder 2"/>
          <p:cNvSpPr>
            <a:spLocks noGrp="1"/>
          </p:cNvSpPr>
          <p:nvPr>
            <p:ph idx="1"/>
          </p:nvPr>
        </p:nvSpPr>
        <p:spPr>
          <a:xfrm>
            <a:off x="519243" y="1768621"/>
            <a:ext cx="4927335" cy="4079632"/>
          </a:xfrm>
        </p:spPr>
        <p:txBody>
          <a:bodyPr>
            <a:normAutofit/>
          </a:bodyPr>
          <a:lstStyle/>
          <a:p>
            <a:pPr>
              <a:spcAft>
                <a:spcPts val="1200"/>
              </a:spcAft>
              <a:buFont typeface="Wingdings" panose="05000000000000000000" pitchFamily="2" charset="2"/>
              <a:buChar char="§"/>
            </a:pPr>
            <a:r>
              <a:rPr lang="en-US" sz="3200" kern="0" dirty="0"/>
              <a:t>House sick animals in an isolated location</a:t>
            </a:r>
          </a:p>
          <a:p>
            <a:pPr>
              <a:spcAft>
                <a:spcPts val="1200"/>
              </a:spcAft>
              <a:buFont typeface="Wingdings" panose="05000000000000000000" pitchFamily="2" charset="2"/>
              <a:buChar char="§"/>
            </a:pPr>
            <a:r>
              <a:rPr lang="en-US" sz="3200" dirty="0" smtClean="0"/>
              <a:t>Away from herd/flock</a:t>
            </a:r>
          </a:p>
          <a:p>
            <a:pPr>
              <a:spcAft>
                <a:spcPts val="1200"/>
              </a:spcAft>
              <a:buFont typeface="Wingdings" panose="05000000000000000000" pitchFamily="2" charset="2"/>
              <a:buChar char="§"/>
            </a:pPr>
            <a:r>
              <a:rPr lang="en-US" sz="3200" kern="0" dirty="0"/>
              <a:t>Use separate feeding and cleaning </a:t>
            </a:r>
            <a:r>
              <a:rPr lang="en-US" sz="3200" kern="0" dirty="0" smtClean="0"/>
              <a:t>equipment</a:t>
            </a:r>
            <a:endParaRPr lang="en-US" sz="3200"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20561" t="9085" r="3482" b="6192"/>
          <a:stretch/>
        </p:blipFill>
        <p:spPr>
          <a:xfrm>
            <a:off x="6286315" y="1442101"/>
            <a:ext cx="5406032" cy="4523098"/>
          </a:xfrm>
          <a:prstGeom prst="rect">
            <a:avLst/>
          </a:prstGeom>
          <a:effectLst>
            <a:outerShdw blurRad="50800" dist="38100" dir="2700000" algn="tl" rotWithShape="0">
              <a:prstClr val="black">
                <a:alpha val="40000"/>
              </a:prstClr>
            </a:outerShdw>
          </a:effectLst>
        </p:spPr>
      </p:pic>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3315789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Housing</a:t>
            </a:r>
            <a:endParaRPr lang="en-US" b="1" dirty="0"/>
          </a:p>
        </p:txBody>
      </p:sp>
      <p:sp>
        <p:nvSpPr>
          <p:cNvPr id="6" name="Content Placeholder 5"/>
          <p:cNvSpPr>
            <a:spLocks noGrp="1"/>
          </p:cNvSpPr>
          <p:nvPr>
            <p:ph idx="1"/>
          </p:nvPr>
        </p:nvSpPr>
        <p:spPr/>
        <p:txBody>
          <a:bodyPr/>
          <a:lstStyle/>
          <a:p>
            <a:endParaRPr lang="en-US"/>
          </a:p>
        </p:txBody>
      </p:sp>
      <p:sp>
        <p:nvSpPr>
          <p:cNvPr id="8" name="Content Placeholder 3"/>
          <p:cNvSpPr txBox="1">
            <a:spLocks/>
          </p:cNvSpPr>
          <p:nvPr/>
        </p:nvSpPr>
        <p:spPr bwMode="auto">
          <a:xfrm>
            <a:off x="1905001" y="4863051"/>
            <a:ext cx="8407893" cy="97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3200">
                <a:solidFill>
                  <a:schemeClr val="tx1"/>
                </a:solidFill>
                <a:latin typeface="Verdana" panose="020B0604030504040204" pitchFamily="34" charset="0"/>
                <a:ea typeface="Verdana" pitchFamily="34" charset="0"/>
                <a:cs typeface="Verdana" panose="020B0604030504040204" pitchFamily="34" charset="0"/>
              </a:defRPr>
            </a:lvl1pPr>
            <a:lvl2pPr marL="574675"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62013"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03679"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800">
                <a:solidFill>
                  <a:schemeClr val="tx1"/>
                </a:solidFill>
                <a:latin typeface="Verdana" panose="020B0604030504040204" pitchFamily="34" charset="0"/>
                <a:ea typeface="Verdana" pitchFamily="34" charset="0"/>
                <a:cs typeface="Verdana" panose="020B0604030504040204" pitchFamily="34" charset="0"/>
              </a:defRPr>
            </a:lvl4pPr>
            <a:lvl5pPr marL="1108451"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500">
                <a:solidFill>
                  <a:schemeClr val="tx1"/>
                </a:solidFill>
                <a:latin typeface="Verdana" panose="020B0604030504040204" pitchFamily="34" charset="0"/>
                <a:ea typeface="Verdana" pitchFamily="34" charset="0"/>
                <a:cs typeface="Verdana" panose="020B0604030504040204"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0" indent="0" algn="ctr">
              <a:buNone/>
            </a:pPr>
            <a:endParaRPr lang="en-US" kern="0" dirty="0"/>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5525" b="11725"/>
          <a:stretch/>
        </p:blipFill>
        <p:spPr>
          <a:xfrm>
            <a:off x="6030239" y="1511867"/>
            <a:ext cx="5713024" cy="3316016"/>
          </a:xfrm>
          <a:prstGeom prst="rect">
            <a:avLst/>
          </a:prstGeom>
          <a:ln w="12700">
            <a:no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1302" t="14074" r="5186" b="21975"/>
          <a:stretch/>
        </p:blipFill>
        <p:spPr>
          <a:xfrm>
            <a:off x="433497" y="1710519"/>
            <a:ext cx="5258078" cy="3970742"/>
          </a:xfrm>
          <a:prstGeom prst="rect">
            <a:avLst/>
          </a:prstGeom>
        </p:spPr>
      </p:pic>
      <p:sp>
        <p:nvSpPr>
          <p:cNvPr id="18" name="Text Placeholder 47">
            <a:extLst>
              <a:ext uri="{FF2B5EF4-FFF2-40B4-BE49-F238E27FC236}">
                <a16:creationId xmlns:a16="http://schemas.microsoft.com/office/drawing/2014/main" id="{8B01D3CC-AC17-41F7-A49A-046D77BEEC67}"/>
              </a:ext>
            </a:extLst>
          </p:cNvPr>
          <p:cNvSpPr txBox="1">
            <a:spLocks/>
          </p:cNvSpPr>
          <p:nvPr/>
        </p:nvSpPr>
        <p:spPr>
          <a:xfrm>
            <a:off x="5517397" y="4816715"/>
            <a:ext cx="6674602" cy="1177140"/>
          </a:xfrm>
          <a:prstGeom prst="rect">
            <a:avLst/>
          </a:prstGeom>
          <a:solidFill>
            <a:srgbClr val="FEE6A4"/>
          </a:solidFill>
        </p:spPr>
        <p:txBody>
          <a:bodyPr vert="horz" lIns="91440" tIns="45720" rIns="91440" bIns="45720" rtlCol="0">
            <a:noAutofit/>
          </a:bodyP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kern="0" dirty="0"/>
              <a:t>Protect </a:t>
            </a:r>
            <a:r>
              <a:rPr lang="en-US" sz="3200" kern="0" dirty="0" smtClean="0"/>
              <a:t>from temperature </a:t>
            </a:r>
            <a:r>
              <a:rPr lang="en-US" sz="3200" kern="0" dirty="0"/>
              <a:t>extremes and </a:t>
            </a:r>
            <a:r>
              <a:rPr lang="en-US" sz="3200" kern="0" dirty="0" smtClean="0"/>
              <a:t>severe weather</a:t>
            </a:r>
            <a:endParaRPr lang="en-US" sz="3200" kern="0"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1495836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idx="13"/>
          </p:nvPr>
        </p:nvPicPr>
        <p:blipFill>
          <a:blip r:embed="rId4" cstate="screen">
            <a:extLst>
              <a:ext uri="{28A0092B-C50C-407E-A947-70E740481C1C}">
                <a14:useLocalDpi xmlns:a14="http://schemas.microsoft.com/office/drawing/2010/main"/>
              </a:ext>
            </a:extLst>
          </a:blip>
          <a:srcRect l="15" r="15"/>
          <a:stretch>
            <a:fillRect/>
          </a:stretch>
        </p:blipFill>
        <p:spPr>
          <a:xfrm>
            <a:off x="4424054" y="1104668"/>
            <a:ext cx="3389873" cy="4937760"/>
          </a:xfrm>
          <a:effectLst>
            <a:outerShdw blurRad="50800" dist="38100" dir="2700000" algn="tl" rotWithShape="0">
              <a:prstClr val="black">
                <a:alpha val="40000"/>
              </a:prstClr>
            </a:outerShdw>
          </a:effectLst>
        </p:spPr>
      </p:pic>
      <p:pic>
        <p:nvPicPr>
          <p:cNvPr id="21" name="Picture Placeholder 20"/>
          <p:cNvPicPr>
            <a:picLocks noGrp="1" noChangeAspect="1"/>
          </p:cNvPicPr>
          <p:nvPr>
            <p:ph type="pic" idx="16"/>
          </p:nvPr>
        </p:nvPicPr>
        <p:blipFill>
          <a:blip r:embed="rId5" cstate="print">
            <a:extLst>
              <a:ext uri="{28A0092B-C50C-407E-A947-70E740481C1C}">
                <a14:useLocalDpi xmlns:a14="http://schemas.microsoft.com/office/drawing/2010/main" val="0"/>
              </a:ext>
            </a:extLst>
          </a:blip>
          <a:srcRect l="69" r="69"/>
          <a:stretch>
            <a:fillRect/>
          </a:stretch>
        </p:blipFill>
        <p:spPr>
          <a:xfrm>
            <a:off x="738353" y="1120166"/>
            <a:ext cx="3389873" cy="4937760"/>
          </a:xfrm>
        </p:spPr>
      </p:pic>
      <p:sp>
        <p:nvSpPr>
          <p:cNvPr id="11" name="Text Placeholder 47">
            <a:extLst>
              <a:ext uri="{FF2B5EF4-FFF2-40B4-BE49-F238E27FC236}">
                <a16:creationId xmlns:a16="http://schemas.microsoft.com/office/drawing/2014/main" id="{8B01D3CC-AC17-41F7-A49A-046D77BEEC67}"/>
              </a:ext>
            </a:extLst>
          </p:cNvPr>
          <p:cNvSpPr txBox="1">
            <a:spLocks/>
          </p:cNvSpPr>
          <p:nvPr/>
        </p:nvSpPr>
        <p:spPr>
          <a:xfrm>
            <a:off x="738352" y="264926"/>
            <a:ext cx="3373223" cy="754345"/>
          </a:xfrm>
          <a:prstGeom prst="rect">
            <a:avLst/>
          </a:prstGeom>
          <a:solidFill>
            <a:schemeClr val="accent4"/>
          </a:solidFill>
        </p:spPr>
        <p:txBody>
          <a:bodyPr vert="horz" lIns="91440" tIns="45720" rIns="91440" bIns="45720" rtlCol="0" anchor="ctr">
            <a:normAutofit/>
          </a:bodyP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dirty="0" smtClean="0"/>
              <a:t>Good Air Flow</a:t>
            </a:r>
            <a:endParaRPr lang="en-US" sz="2700" dirty="0"/>
          </a:p>
        </p:txBody>
      </p:sp>
      <p:sp>
        <p:nvSpPr>
          <p:cNvPr id="13" name="Text Placeholder 47">
            <a:extLst>
              <a:ext uri="{FF2B5EF4-FFF2-40B4-BE49-F238E27FC236}">
                <a16:creationId xmlns:a16="http://schemas.microsoft.com/office/drawing/2014/main" id="{8B01D3CC-AC17-41F7-A49A-046D77BEEC67}"/>
              </a:ext>
            </a:extLst>
          </p:cNvPr>
          <p:cNvSpPr txBox="1">
            <a:spLocks/>
          </p:cNvSpPr>
          <p:nvPr/>
        </p:nvSpPr>
        <p:spPr>
          <a:xfrm>
            <a:off x="8096191" y="264925"/>
            <a:ext cx="3373223" cy="754345"/>
          </a:xfrm>
          <a:prstGeom prst="rect">
            <a:avLst/>
          </a:prstGeom>
          <a:solidFill>
            <a:schemeClr val="accent4"/>
          </a:solidFill>
        </p:spPr>
        <p:txBody>
          <a:bodyPr vert="horz" lIns="91440" tIns="45720" rIns="91440" bIns="45720" rtlCol="0" anchor="ctr">
            <a:normAutofit/>
          </a:bodyP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700" dirty="0"/>
              <a:t>Dry Bedding</a:t>
            </a:r>
          </a:p>
        </p:txBody>
      </p:sp>
      <p:sp>
        <p:nvSpPr>
          <p:cNvPr id="14" name="Text Placeholder 47">
            <a:extLst>
              <a:ext uri="{FF2B5EF4-FFF2-40B4-BE49-F238E27FC236}">
                <a16:creationId xmlns:a16="http://schemas.microsoft.com/office/drawing/2014/main" id="{8B01D3CC-AC17-41F7-A49A-046D77BEEC67}"/>
              </a:ext>
            </a:extLst>
          </p:cNvPr>
          <p:cNvSpPr txBox="1">
            <a:spLocks/>
          </p:cNvSpPr>
          <p:nvPr/>
        </p:nvSpPr>
        <p:spPr>
          <a:xfrm>
            <a:off x="4417271" y="264924"/>
            <a:ext cx="3373223" cy="754345"/>
          </a:xfrm>
          <a:prstGeom prst="rect">
            <a:avLst/>
          </a:prstGeom>
          <a:solidFill>
            <a:schemeClr val="accent4"/>
          </a:solidFill>
        </p:spPr>
        <p:txBody>
          <a:bodyPr vert="horz" lIns="91440" tIns="45720" rIns="91440" bIns="45720" rtlCol="0" anchor="ctr">
            <a:normAutofit fontScale="85000" lnSpcReduction="10000"/>
          </a:bodyP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smtClean="0"/>
              <a:t>Don’t Overcrowd</a:t>
            </a:r>
            <a:endParaRPr lang="en-US" sz="3200" dirty="0"/>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pic>
        <p:nvPicPr>
          <p:cNvPr id="18" name="Picture Placeholder 17"/>
          <p:cNvPicPr>
            <a:picLocks noGrp="1" noChangeAspect="1"/>
          </p:cNvPicPr>
          <p:nvPr>
            <p:ph type="pic" idx="17"/>
          </p:nvPr>
        </p:nvPicPr>
        <p:blipFill>
          <a:blip r:embed="rId7" cstate="screen">
            <a:extLst>
              <a:ext uri="{28A0092B-C50C-407E-A947-70E740481C1C}">
                <a14:useLocalDpi xmlns:a14="http://schemas.microsoft.com/office/drawing/2010/main"/>
              </a:ext>
            </a:extLst>
          </a:blip>
          <a:srcRect l="26408" r="26408"/>
          <a:stretch>
            <a:fillRect/>
          </a:stretch>
        </p:blipFill>
        <p:spPr>
          <a:xfrm>
            <a:off x="8094257" y="1120166"/>
            <a:ext cx="3389873" cy="4937760"/>
          </a:xfr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12269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p:cNvSpPr txBox="1">
            <a:spLocks/>
          </p:cNvSpPr>
          <p:nvPr/>
        </p:nvSpPr>
        <p:spPr>
          <a:xfrm>
            <a:off x="8439150" y="1577959"/>
            <a:ext cx="1600200" cy="5385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500" dirty="0"/>
          </a:p>
        </p:txBody>
      </p:sp>
      <p:sp>
        <p:nvSpPr>
          <p:cNvPr id="5" name="Text Placeholder 17"/>
          <p:cNvSpPr txBox="1">
            <a:spLocks/>
          </p:cNvSpPr>
          <p:nvPr/>
        </p:nvSpPr>
        <p:spPr>
          <a:xfrm>
            <a:off x="2485507" y="1540257"/>
            <a:ext cx="2120461" cy="61394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500" dirty="0"/>
              <a:t>	</a:t>
            </a:r>
          </a:p>
        </p:txBody>
      </p:sp>
      <p:sp>
        <p:nvSpPr>
          <p:cNvPr id="6" name="TextBox 5">
            <a:extLst>
              <a:ext uri="{FF2B5EF4-FFF2-40B4-BE49-F238E27FC236}">
                <a16:creationId xmlns:a16="http://schemas.microsoft.com/office/drawing/2014/main" id="{70AEC860-EDC0-43E0-BEDA-F2303BC98F16}"/>
              </a:ext>
            </a:extLst>
          </p:cNvPr>
          <p:cNvSpPr txBox="1"/>
          <p:nvPr/>
        </p:nvSpPr>
        <p:spPr>
          <a:xfrm>
            <a:off x="5034356" y="1520653"/>
            <a:ext cx="2120461" cy="369332"/>
          </a:xfrm>
          <a:prstGeom prst="rect">
            <a:avLst/>
          </a:prstGeom>
          <a:noFill/>
        </p:spPr>
        <p:txBody>
          <a:bodyPr wrap="square" rtlCol="0">
            <a:spAutoFit/>
          </a:bodyPr>
          <a:lstStyle/>
          <a:p>
            <a:r>
              <a:rPr lang="en-US" dirty="0"/>
              <a:t>	</a:t>
            </a: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13" name="Text Placeholder 3"/>
          <p:cNvSpPr txBox="1">
            <a:spLocks/>
          </p:cNvSpPr>
          <p:nvPr/>
        </p:nvSpPr>
        <p:spPr>
          <a:xfrm>
            <a:off x="5099784" y="1741613"/>
            <a:ext cx="2697199" cy="3328191"/>
          </a:xfrm>
          <a:prstGeom prst="rect">
            <a:avLst/>
          </a:prstGeom>
          <a:solidFill>
            <a:srgbClr val="FEE6A4"/>
          </a:solidFill>
          <a:effectLst>
            <a:outerShdw blurRad="50800" dist="38100" dir="5400000" algn="t" rotWithShape="0">
              <a:prstClr val="black">
                <a:alpha val="40000"/>
              </a:prstClr>
            </a:outerShdw>
          </a:effectLst>
        </p:spPr>
        <p:txBody>
          <a:bodyPr anchor="ctr"/>
          <a:lstStyle>
            <a:lvl1pPr marL="0" indent="0" algn="l" defTabSz="914400" rtl="0" eaLnBrk="1" latinLnBrk="0" hangingPunct="1">
              <a:lnSpc>
                <a:spcPct val="120000"/>
              </a:lnSpc>
              <a:spcBef>
                <a:spcPts val="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1pPr>
            <a:lvl2pPr marL="342900" indent="0" algn="l" defTabSz="914400" rtl="0" eaLnBrk="1" latinLnBrk="0" hangingPunct="1">
              <a:lnSpc>
                <a:spcPct val="120000"/>
              </a:lnSpc>
              <a:spcBef>
                <a:spcPts val="0"/>
              </a:spcBef>
              <a:buFont typeface="Arial" panose="020B0604020202020204" pitchFamily="34" charset="0"/>
              <a:buNone/>
              <a:defRPr sz="1050" kern="1200">
                <a:solidFill>
                  <a:schemeClr val="tx1"/>
                </a:solidFill>
                <a:latin typeface="Verdana" panose="020B0604030504040204" pitchFamily="34" charset="0"/>
                <a:ea typeface="Verdana" panose="020B0604030504040204" pitchFamily="34" charset="0"/>
                <a:cs typeface="+mn-cs"/>
              </a:defRPr>
            </a:lvl2pPr>
            <a:lvl3pPr marL="685800" indent="0" algn="l" defTabSz="914400" rtl="0" eaLnBrk="1" latinLnBrk="0" hangingPunct="1">
              <a:lnSpc>
                <a:spcPct val="120000"/>
              </a:lnSpc>
              <a:spcBef>
                <a:spcPts val="0"/>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mn-cs"/>
              </a:defRPr>
            </a:lvl3pPr>
            <a:lvl4pPr marL="10287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4pPr>
            <a:lvl5pPr marL="13716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5pPr>
            <a:lvl6pPr marL="17145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pPr algn="ctr"/>
            <a:r>
              <a:rPr lang="en-US" sz="4800" b="1" dirty="0">
                <a:cs typeface="+mj-cs"/>
              </a:rPr>
              <a:t>When Doing Chores</a:t>
            </a:r>
          </a:p>
        </p:txBody>
      </p:sp>
      <p:grpSp>
        <p:nvGrpSpPr>
          <p:cNvPr id="26" name="Group 25"/>
          <p:cNvGrpSpPr/>
          <p:nvPr/>
        </p:nvGrpSpPr>
        <p:grpSpPr>
          <a:xfrm>
            <a:off x="8842497" y="230750"/>
            <a:ext cx="2451584" cy="6391870"/>
            <a:chOff x="5935704" y="167620"/>
            <a:chExt cx="2451584" cy="6391870"/>
          </a:xfrm>
        </p:grpSpPr>
        <p:sp>
          <p:nvSpPr>
            <p:cNvPr id="19" name="Freeform 18"/>
            <p:cNvSpPr/>
            <p:nvPr/>
          </p:nvSpPr>
          <p:spPr>
            <a:xfrm>
              <a:off x="5935704" y="167620"/>
              <a:ext cx="2451584" cy="1931459"/>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274320" tIns="37338" rIns="274320" bIns="37338" numCol="1" spcCol="1270" anchor="ctr" anchorCtr="0">
              <a:noAutofit/>
            </a:bodyPr>
            <a:lstStyle/>
            <a:p>
              <a:pPr algn="ctr" defTabSz="1244600">
                <a:lnSpc>
                  <a:spcPct val="90000"/>
                </a:lnSpc>
                <a:spcBef>
                  <a:spcPct val="0"/>
                </a:spcBef>
                <a:spcAft>
                  <a:spcPct val="35000"/>
                </a:spcAft>
              </a:pPr>
              <a:endParaRPr lang="en-US" sz="1600" dirty="0" smtClean="0"/>
            </a:p>
            <a:p>
              <a:pPr algn="ctr" defTabSz="1244600">
                <a:lnSpc>
                  <a:spcPct val="90000"/>
                </a:lnSpc>
                <a:spcBef>
                  <a:spcPct val="0"/>
                </a:spcBef>
                <a:spcAft>
                  <a:spcPct val="35000"/>
                </a:spcAft>
              </a:pPr>
              <a:r>
                <a:rPr lang="en-US" sz="3600" dirty="0" smtClean="0"/>
                <a:t>Healthy</a:t>
              </a:r>
              <a:endParaRPr lang="en-US" sz="3600" dirty="0"/>
            </a:p>
          </p:txBody>
        </p:sp>
        <p:sp>
          <p:nvSpPr>
            <p:cNvPr id="21" name="Freeform 20"/>
            <p:cNvSpPr/>
            <p:nvPr/>
          </p:nvSpPr>
          <p:spPr>
            <a:xfrm>
              <a:off x="5935704" y="1654425"/>
              <a:ext cx="2451584" cy="1931458"/>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p:spPr>
          <p:style>
            <a:lnRef idx="2">
              <a:schemeClr val="lt1">
                <a:hueOff val="0"/>
                <a:satOff val="0"/>
                <a:lumOff val="0"/>
                <a:alphaOff val="0"/>
              </a:schemeClr>
            </a:lnRef>
            <a:fillRef idx="1">
              <a:schemeClr val="accent1">
                <a:shade val="80000"/>
                <a:hueOff val="-78615"/>
                <a:satOff val="-10407"/>
                <a:lumOff val="11722"/>
                <a:alphaOff val="0"/>
              </a:schemeClr>
            </a:fillRef>
            <a:effectRef idx="0">
              <a:schemeClr val="accent1">
                <a:shade val="80000"/>
                <a:hueOff val="-78615"/>
                <a:satOff val="-10407"/>
                <a:lumOff val="11722"/>
                <a:alphaOff val="0"/>
              </a:schemeClr>
            </a:effectRef>
            <a:fontRef idx="minor">
              <a:schemeClr val="lt1"/>
            </a:fontRef>
          </p:style>
          <p:txBody>
            <a:bodyPr spcFirstLastPara="0" vert="horz" wrap="square" lIns="274320" tIns="37338" rIns="274320" bIns="37338" numCol="1" spcCol="1270" anchor="ctr" anchorCtr="0">
              <a:noAutofit/>
            </a:bodyPr>
            <a:lstStyle/>
            <a:p>
              <a:pPr algn="ctr" defTabSz="1244600">
                <a:lnSpc>
                  <a:spcPct val="90000"/>
                </a:lnSpc>
                <a:spcBef>
                  <a:spcPct val="0"/>
                </a:spcBef>
                <a:spcAft>
                  <a:spcPct val="35000"/>
                </a:spcAft>
              </a:pPr>
              <a:endParaRPr lang="en-US" dirty="0" smtClean="0"/>
            </a:p>
            <a:p>
              <a:pPr algn="ctr" defTabSz="1244600">
                <a:lnSpc>
                  <a:spcPct val="90000"/>
                </a:lnSpc>
                <a:spcBef>
                  <a:spcPct val="0"/>
                </a:spcBef>
                <a:spcAft>
                  <a:spcPct val="35000"/>
                </a:spcAft>
              </a:pPr>
              <a:r>
                <a:rPr lang="en-US" sz="3600" dirty="0" smtClean="0"/>
                <a:t>Young</a:t>
              </a:r>
              <a:endParaRPr lang="en-US" sz="3600" dirty="0"/>
            </a:p>
          </p:txBody>
        </p:sp>
        <p:sp>
          <p:nvSpPr>
            <p:cNvPr id="23" name="Freeform 22"/>
            <p:cNvSpPr/>
            <p:nvPr/>
          </p:nvSpPr>
          <p:spPr>
            <a:xfrm>
              <a:off x="5935704" y="3141229"/>
              <a:ext cx="2451584" cy="1931458"/>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p:spPr>
          <p:style>
            <a:lnRef idx="2">
              <a:schemeClr val="lt1">
                <a:hueOff val="0"/>
                <a:satOff val="0"/>
                <a:lumOff val="0"/>
                <a:alphaOff val="0"/>
              </a:schemeClr>
            </a:lnRef>
            <a:fillRef idx="1">
              <a:schemeClr val="accent1">
                <a:shade val="80000"/>
                <a:hueOff val="-157231"/>
                <a:satOff val="-20814"/>
                <a:lumOff val="23444"/>
                <a:alphaOff val="0"/>
              </a:schemeClr>
            </a:fillRef>
            <a:effectRef idx="0">
              <a:schemeClr val="accent1">
                <a:shade val="80000"/>
                <a:hueOff val="-157231"/>
                <a:satOff val="-20814"/>
                <a:lumOff val="23444"/>
                <a:alphaOff val="0"/>
              </a:schemeClr>
            </a:effectRef>
            <a:fontRef idx="minor">
              <a:schemeClr val="lt1"/>
            </a:fontRef>
          </p:style>
          <p:txBody>
            <a:bodyPr spcFirstLastPara="0" vert="horz" wrap="square" lIns="274320" tIns="37338" rIns="274320" bIns="37338" numCol="1" spcCol="1270" anchor="ctr" anchorCtr="0">
              <a:noAutofit/>
            </a:bodyPr>
            <a:lstStyle/>
            <a:p>
              <a:pPr algn="ctr" defTabSz="1244600">
                <a:lnSpc>
                  <a:spcPct val="90000"/>
                </a:lnSpc>
                <a:spcBef>
                  <a:spcPct val="0"/>
                </a:spcBef>
                <a:spcAft>
                  <a:spcPct val="35000"/>
                </a:spcAft>
              </a:pPr>
              <a:endParaRPr lang="en-US" sz="2000" dirty="0" smtClean="0"/>
            </a:p>
            <a:p>
              <a:pPr algn="ctr" defTabSz="1244600">
                <a:lnSpc>
                  <a:spcPct val="90000"/>
                </a:lnSpc>
                <a:spcBef>
                  <a:spcPct val="0"/>
                </a:spcBef>
                <a:spcAft>
                  <a:spcPct val="35000"/>
                </a:spcAft>
              </a:pPr>
              <a:r>
                <a:rPr lang="en-US" sz="3600" dirty="0" smtClean="0"/>
                <a:t>Older</a:t>
              </a:r>
              <a:endParaRPr lang="en-US" sz="3600" dirty="0"/>
            </a:p>
          </p:txBody>
        </p:sp>
        <p:sp>
          <p:nvSpPr>
            <p:cNvPr id="25" name="Freeform 24"/>
            <p:cNvSpPr/>
            <p:nvPr/>
          </p:nvSpPr>
          <p:spPr>
            <a:xfrm>
              <a:off x="5935704" y="4628032"/>
              <a:ext cx="2451584" cy="1931458"/>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a:solidFill>
              <a:srgbClr val="C98429"/>
            </a:solidFill>
          </p:spPr>
          <p:style>
            <a:lnRef idx="2">
              <a:schemeClr val="lt1">
                <a:hueOff val="0"/>
                <a:satOff val="0"/>
                <a:lumOff val="0"/>
                <a:alphaOff val="0"/>
              </a:schemeClr>
            </a:lnRef>
            <a:fillRef idx="1">
              <a:schemeClr val="accent1">
                <a:shade val="80000"/>
                <a:hueOff val="-235846"/>
                <a:satOff val="-31221"/>
                <a:lumOff val="35166"/>
                <a:alphaOff val="0"/>
              </a:schemeClr>
            </a:fillRef>
            <a:effectRef idx="0">
              <a:schemeClr val="accent1">
                <a:shade val="80000"/>
                <a:hueOff val="-235846"/>
                <a:satOff val="-31221"/>
                <a:lumOff val="35166"/>
                <a:alphaOff val="0"/>
              </a:schemeClr>
            </a:effectRef>
            <a:fontRef idx="minor">
              <a:schemeClr val="lt1"/>
            </a:fontRef>
          </p:style>
          <p:txBody>
            <a:bodyPr spcFirstLastPara="0" vert="horz" wrap="square" lIns="274320" tIns="37338" rIns="274320" bIns="37338" numCol="1" spcCol="1270" anchor="ctr" anchorCtr="0">
              <a:noAutofit/>
            </a:bodyPr>
            <a:lstStyle/>
            <a:p>
              <a:pPr algn="ctr" defTabSz="1244600">
                <a:lnSpc>
                  <a:spcPct val="90000"/>
                </a:lnSpc>
                <a:spcBef>
                  <a:spcPct val="0"/>
                </a:spcBef>
                <a:spcAft>
                  <a:spcPct val="35000"/>
                </a:spcAft>
              </a:pPr>
              <a:endParaRPr lang="en-US" sz="2000" dirty="0" smtClean="0"/>
            </a:p>
            <a:p>
              <a:pPr algn="ctr" defTabSz="1244600">
                <a:lnSpc>
                  <a:spcPct val="90000"/>
                </a:lnSpc>
                <a:spcBef>
                  <a:spcPct val="0"/>
                </a:spcBef>
                <a:spcAft>
                  <a:spcPct val="35000"/>
                </a:spcAft>
              </a:pPr>
              <a:r>
                <a:rPr lang="en-US" sz="3600" dirty="0" smtClean="0"/>
                <a:t>Sick</a:t>
              </a:r>
              <a:endParaRPr lang="en-US" sz="3600" dirty="0"/>
            </a:p>
          </p:txBody>
        </p:sp>
      </p:grpSp>
      <p:cxnSp>
        <p:nvCxnSpPr>
          <p:cNvPr id="31" name="Straight Connector 30"/>
          <p:cNvCxnSpPr/>
          <p:nvPr/>
        </p:nvCxnSpPr>
        <p:spPr>
          <a:xfrm>
            <a:off x="4476855"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3812203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Quarantine Area</a:t>
            </a:r>
            <a:endParaRPr lang="en-US" b="1" dirty="0">
              <a:solidFill>
                <a:schemeClr val="bg1"/>
              </a:solidFill>
            </a:endParaRPr>
          </a:p>
        </p:txBody>
      </p:sp>
      <p:sp>
        <p:nvSpPr>
          <p:cNvPr id="4" name="Content Placeholder 3"/>
          <p:cNvSpPr>
            <a:spLocks noGrp="1"/>
          </p:cNvSpPr>
          <p:nvPr>
            <p:ph sz="half" idx="1"/>
          </p:nvPr>
        </p:nvSpPr>
        <p:spPr>
          <a:xfrm>
            <a:off x="1124263" y="1609958"/>
            <a:ext cx="5666282" cy="4714557"/>
          </a:xfrm>
        </p:spPr>
        <p:txBody>
          <a:bodyPr>
            <a:noAutofit/>
          </a:bodyPr>
          <a:lstStyle/>
          <a:p>
            <a:pPr>
              <a:buFont typeface="Wingdings" panose="05000000000000000000" pitchFamily="2" charset="2"/>
              <a:buChar char="§"/>
            </a:pPr>
            <a:r>
              <a:rPr lang="en-US" sz="4000" dirty="0" smtClean="0"/>
              <a:t>New and </a:t>
            </a:r>
            <a:br>
              <a:rPr lang="en-US" sz="4000" dirty="0" smtClean="0"/>
            </a:br>
            <a:r>
              <a:rPr lang="en-US" sz="4000" dirty="0" smtClean="0"/>
              <a:t>returning animals</a:t>
            </a:r>
          </a:p>
          <a:p>
            <a:pPr>
              <a:buFont typeface="Wingdings" panose="05000000000000000000" pitchFamily="2" charset="2"/>
              <a:buChar char="§"/>
            </a:pPr>
            <a:endParaRPr lang="en-US" sz="4000" dirty="0"/>
          </a:p>
          <a:p>
            <a:pPr>
              <a:buFont typeface="Wingdings" panose="05000000000000000000" pitchFamily="2" charset="2"/>
              <a:buChar char="§"/>
            </a:pPr>
            <a:r>
              <a:rPr lang="en-US" sz="4000" dirty="0" smtClean="0"/>
              <a:t>Quarantine and monitor for </a:t>
            </a:r>
            <a:br>
              <a:rPr lang="en-US" sz="4000" dirty="0" smtClean="0"/>
            </a:br>
            <a:r>
              <a:rPr lang="en-US" sz="4000" dirty="0" smtClean="0"/>
              <a:t>signs of illness</a:t>
            </a:r>
          </a:p>
          <a:p>
            <a:pPr marL="0" indent="0">
              <a:buNone/>
            </a:pPr>
            <a:endParaRPr lang="en-US" sz="3600" b="1"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345100" y="2088614"/>
            <a:ext cx="5009661" cy="375724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57" y="6029985"/>
            <a:ext cx="576943" cy="589059"/>
          </a:xfrm>
          <a:prstGeom prst="rect">
            <a:avLst/>
          </a:prstGeom>
          <a:solidFill>
            <a:schemeClr val="bg1"/>
          </a:solidFill>
        </p:spPr>
      </p:pic>
    </p:spTree>
    <p:custDataLst>
      <p:tags r:id="rId1"/>
    </p:custDataLst>
    <p:extLst>
      <p:ext uri="{BB962C8B-B14F-4D97-AF65-F5344CB8AC3E}">
        <p14:creationId xmlns:p14="http://schemas.microsoft.com/office/powerpoint/2010/main" val="3403662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hrGmkCtB"/>
  <p:tag name="ARTICULATE_DESIGN_ID_1_OFFICE THEME" val="tl4keA7B"/>
  <p:tag name="ARTICULATE_DESIGN_ID_SARE-2021-05 BOX VARIETY" val="BbKd1vBr"/>
  <p:tag name="ARTICULATE_DESIGN_ID_1_SARE-2021-05 BOX VARIETY" val="EXw8z8iP"/>
  <p:tag name="ARTICULATE_PROJECT_OPEN" val="0"/>
  <p:tag name="ARTICULATE_SLIDE_COUNT" val="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SARE Handouts">
      <a:dk1>
        <a:srgbClr val="000000"/>
      </a:dk1>
      <a:lt1>
        <a:sysClr val="window" lastClr="FFFFFF"/>
      </a:lt1>
      <a:dk2>
        <a:srgbClr val="5E5E5E"/>
      </a:dk2>
      <a:lt2>
        <a:srgbClr val="DDDDDD"/>
      </a:lt2>
      <a:accent1>
        <a:srgbClr val="307668"/>
      </a:accent1>
      <a:accent2>
        <a:srgbClr val="FFCC00"/>
      </a:accent2>
      <a:accent3>
        <a:srgbClr val="72A098"/>
      </a:accent3>
      <a:accent4>
        <a:srgbClr val="FEE6A4"/>
      </a:accent4>
      <a:accent5>
        <a:srgbClr val="9EBEB9"/>
      </a:accent5>
      <a:accent6>
        <a:srgbClr val="25544C"/>
      </a:accent6>
      <a:hlink>
        <a:srgbClr val="30766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RE-2021-05 Box Variety">
  <a:themeElements>
    <a:clrScheme name="SARE Handouts">
      <a:dk1>
        <a:srgbClr val="000000"/>
      </a:dk1>
      <a:lt1>
        <a:sysClr val="window" lastClr="FFFFFF"/>
      </a:lt1>
      <a:dk2>
        <a:srgbClr val="5E5E5E"/>
      </a:dk2>
      <a:lt2>
        <a:srgbClr val="DDDDDD"/>
      </a:lt2>
      <a:accent1>
        <a:srgbClr val="307668"/>
      </a:accent1>
      <a:accent2>
        <a:srgbClr val="FFCC00"/>
      </a:accent2>
      <a:accent3>
        <a:srgbClr val="72A098"/>
      </a:accent3>
      <a:accent4>
        <a:srgbClr val="FEE6A4"/>
      </a:accent4>
      <a:accent5>
        <a:srgbClr val="9EBEB9"/>
      </a:accent5>
      <a:accent6>
        <a:srgbClr val="25544C"/>
      </a:accent6>
      <a:hlink>
        <a:srgbClr val="30766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RE-2021-05 Box Variety" id="{9AD35D87-5BA5-4850-A599-42798F4EE4E3}" vid="{09799745-1816-4C33-8F52-599EC4EB795F}"/>
    </a:ext>
  </a:extLst>
</a:theme>
</file>

<file path=ppt/theme/theme4.xml><?xml version="1.0" encoding="utf-8"?>
<a:theme xmlns:a="http://schemas.openxmlformats.org/drawingml/2006/main" name="2_Office Theme">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ARE-2021-05 Box Variety">
  <a:themeElements>
    <a:clrScheme name="SARE Handouts">
      <a:dk1>
        <a:srgbClr val="000000"/>
      </a:dk1>
      <a:lt1>
        <a:sysClr val="window" lastClr="FFFFFF"/>
      </a:lt1>
      <a:dk2>
        <a:srgbClr val="5E5E5E"/>
      </a:dk2>
      <a:lt2>
        <a:srgbClr val="DDDDDD"/>
      </a:lt2>
      <a:accent1>
        <a:srgbClr val="307668"/>
      </a:accent1>
      <a:accent2>
        <a:srgbClr val="FFCC00"/>
      </a:accent2>
      <a:accent3>
        <a:srgbClr val="72A098"/>
      </a:accent3>
      <a:accent4>
        <a:srgbClr val="FEE6A4"/>
      </a:accent4>
      <a:accent5>
        <a:srgbClr val="9EBEB9"/>
      </a:accent5>
      <a:accent6>
        <a:srgbClr val="25544C"/>
      </a:accent6>
      <a:hlink>
        <a:srgbClr val="30766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RE-2021-05 Box Variety" id="{415F0ACD-56EE-4B1B-8AC0-08026A9A85AB}" vid="{004AF024-30E7-4394-BEB3-CFB3FBDC12A5}"/>
    </a:ext>
  </a:extLst>
</a:theme>
</file>

<file path=ppt/theme/theme6.xml><?xml version="1.0" encoding="utf-8"?>
<a:theme xmlns:a="http://schemas.openxmlformats.org/drawingml/2006/main" name="3_Office Theme">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1869</TotalTime>
  <Words>2509</Words>
  <Application>Microsoft Office PowerPoint</Application>
  <PresentationFormat>Widescreen</PresentationFormat>
  <Paragraphs>221</Paragraphs>
  <Slides>23</Slides>
  <Notes>23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23</vt:i4>
      </vt:variant>
    </vt:vector>
  </HeadingPairs>
  <TitlesOfParts>
    <vt:vector size="36" baseType="lpstr">
      <vt:lpstr>Arial</vt:lpstr>
      <vt:lpstr>Calibri</vt:lpstr>
      <vt:lpstr>HelveticaNeueLT Std Cn</vt:lpstr>
      <vt:lpstr>Symbol</vt:lpstr>
      <vt:lpstr>Times New Roman</vt:lpstr>
      <vt:lpstr>Verdana</vt:lpstr>
      <vt:lpstr>Wingdings</vt:lpstr>
      <vt:lpstr>Office Theme</vt:lpstr>
      <vt:lpstr>1_Office Theme</vt:lpstr>
      <vt:lpstr>SARE-2021-05 Box Variety</vt:lpstr>
      <vt:lpstr>2_Office Theme</vt:lpstr>
      <vt:lpstr>1_SARE-2021-05 Box Variety</vt:lpstr>
      <vt:lpstr>3_Office Theme</vt:lpstr>
      <vt:lpstr>Animal Health and Disease Monitoring</vt:lpstr>
      <vt:lpstr>Animal Health and Disease Monitoring</vt:lpstr>
      <vt:lpstr>PowerPoint Presentation</vt:lpstr>
      <vt:lpstr>Signs to watch for</vt:lpstr>
      <vt:lpstr>Isolation</vt:lpstr>
      <vt:lpstr>Housing</vt:lpstr>
      <vt:lpstr>PowerPoint Presentation</vt:lpstr>
      <vt:lpstr>PowerPoint Presentation</vt:lpstr>
      <vt:lpstr>Quarantine Area</vt:lpstr>
      <vt:lpstr>PowerPoint Presentation</vt:lpstr>
      <vt:lpstr>PowerPoint Presentation</vt:lpstr>
      <vt:lpstr>PowerPoint Presentation</vt:lpstr>
      <vt:lpstr>Water</vt:lpstr>
      <vt:lpstr>Vaccines and Medical Treatments</vt:lpstr>
      <vt:lpstr>Vaccines and Medical Treatments</vt:lpstr>
      <vt:lpstr>Vaccines and Medical Treatments</vt:lpstr>
      <vt:lpstr>Parasite Control</vt:lpstr>
      <vt:lpstr>Parasite Control</vt:lpstr>
      <vt:lpstr>Prevent Stress in the Herd/Flock</vt:lpstr>
      <vt:lpstr>Proper handling  Calm, patient movements  Proper restraint devices</vt:lpstr>
      <vt:lpstr>Prevent Stress</vt:lpstr>
      <vt:lpstr>ASSESSMENT CHECKLIST</vt:lpstr>
      <vt:lpstr>Acknowledgments</vt:lpstr>
    </vt:vector>
  </TitlesOfParts>
  <Company>Iowa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Biosecurity Basics: Animal Health and Disease Monitoring</dc:title>
  <dc:creator>Dvorak, Glenda D [CFSPH]</dc:creator>
  <cp:lastModifiedBy>Dvorak, Glenda D [CFSPH]</cp:lastModifiedBy>
  <cp:revision>102</cp:revision>
  <dcterms:created xsi:type="dcterms:W3CDTF">2021-05-05T23:05:40Z</dcterms:created>
  <dcterms:modified xsi:type="dcterms:W3CDTF">2021-06-14T23:49:27Z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DADC426E-AE5E-48F0-9031-D907DF40F289</vt:lpwstr>
  </property>
  <property fmtid="{D5CDD505-2E9C-101B-9397-08002B2CF9AE}" pid="3" name="ArticulatePath">
    <vt:lpwstr>Presentation6</vt:lpwstr>
  </property>
</Properties>
</file>