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3"/>
  </p:notesMasterIdLst>
  <p:sldIdLst>
    <p:sldId id="256" r:id="rId3"/>
    <p:sldId id="300" r:id="rId4"/>
    <p:sldId id="282" r:id="rId5"/>
    <p:sldId id="301" r:id="rId6"/>
    <p:sldId id="303" r:id="rId7"/>
    <p:sldId id="305" r:id="rId8"/>
    <p:sldId id="306" r:id="rId9"/>
    <p:sldId id="284" r:id="rId10"/>
    <p:sldId id="308" r:id="rId11"/>
    <p:sldId id="312" r:id="rId12"/>
    <p:sldId id="313" r:id="rId13"/>
    <p:sldId id="298" r:id="rId14"/>
    <p:sldId id="316" r:id="rId15"/>
    <p:sldId id="296" r:id="rId16"/>
    <p:sldId id="270" r:id="rId17"/>
    <p:sldId id="297" r:id="rId18"/>
    <p:sldId id="299" r:id="rId19"/>
    <p:sldId id="278" r:id="rId20"/>
    <p:sldId id="279" r:id="rId21"/>
    <p:sldId id="280"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Dewell, Renee [CFSPH]" initials="DR[" lastIdx="46" clrIdx="0">
    <p:extLst>
      <p:ext uri="{19B8F6BF-5375-455C-9EA6-DF929625EA0E}">
        <p15:presenceInfo xmlns:p15="http://schemas.microsoft.com/office/powerpoint/2012/main" userId="S-1-5-21-1659004503-1450960922-1606980848-233179" providerId="AD"/>
      </p:ext>
    </p:extLst>
  </p:cmAuthor>
  <p:cmAuthor id="3" name="Dvorak, Glenda D [CFSPH]" initials="DGD[" lastIdx="21" clrIdx="1">
    <p:extLst>
      <p:ext uri="{19B8F6BF-5375-455C-9EA6-DF929625EA0E}">
        <p15:presenceInfo xmlns:p15="http://schemas.microsoft.com/office/powerpoint/2012/main" userId="S-1-5-21-1659004503-1450960922-1606980848-105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D8D5"/>
    <a:srgbClr val="FEE6A4"/>
    <a:srgbClr val="72A098"/>
    <a:srgbClr val="FFCC00"/>
    <a:srgbClr val="307668"/>
    <a:srgbClr val="9EBEB9"/>
    <a:srgbClr val="003300"/>
    <a:srgbClr val="5BB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2" autoAdjust="0"/>
    <p:restoredTop sz="66940" autoAdjust="0"/>
  </p:normalViewPr>
  <p:slideViewPr>
    <p:cSldViewPr snapToGrid="0">
      <p:cViewPr varScale="1">
        <p:scale>
          <a:sx n="73" d="100"/>
          <a:sy n="73" d="100"/>
        </p:scale>
        <p:origin x="96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9E916-3776-4DD1-8E7D-FCC6EBAB9352}"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4FB9B-8CAA-45BD-809F-9C7DB509EB33}" type="slidenum">
              <a:rPr lang="en-US" smtClean="0"/>
              <a:t>‹#›</a:t>
            </a:fld>
            <a:endParaRPr lang="en-US"/>
          </a:p>
        </p:txBody>
      </p:sp>
    </p:spTree>
    <p:extLst>
      <p:ext uri="{BB962C8B-B14F-4D97-AF65-F5344CB8AC3E}">
        <p14:creationId xmlns:p14="http://schemas.microsoft.com/office/powerpoint/2010/main" val="285024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Biosecurity Basics: Agritourism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Biosecurity on the farm is an essential step to keeping your animals healthy and starts with a few key actions.</a:t>
            </a:r>
            <a:r>
              <a:rPr lang="en-US" baseline="0" dirty="0" smtClean="0"/>
              <a:t> </a:t>
            </a:r>
            <a:r>
              <a:rPr lang="en-US" dirty="0" smtClean="0"/>
              <a:t>This presentation</a:t>
            </a:r>
            <a:r>
              <a:rPr lang="en-US" baseline="0" dirty="0" smtClean="0"/>
              <a:t> will address  biosecurity tips for operations that have public visitors.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B4FB9B-8CAA-45BD-809F-9C7DB509EB33}" type="slidenum">
              <a:rPr lang="en-US" smtClean="0"/>
              <a:t>1</a:t>
            </a:fld>
            <a:endParaRPr lang="en-US"/>
          </a:p>
        </p:txBody>
      </p:sp>
    </p:spTree>
    <p:extLst>
      <p:ext uri="{BB962C8B-B14F-4D97-AF65-F5344CB8AC3E}">
        <p14:creationId xmlns:p14="http://schemas.microsoft.com/office/powerpoint/2010/main" val="189039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198563"/>
            <a:ext cx="5759450" cy="324008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Age, immune status, and certain health conditions put some people at greater risk of becoming ill from a disease transmitted by animals. People at increased risk include: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Children, especially under the age of 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People with chronic health conditions such as diabetes, heart disease, cancer, etc.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Adults age 65 and older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Pregnant women </a:t>
            </a:r>
          </a:p>
          <a:p>
            <a:endParaRPr lang="en-US" altLang="en-US"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smtClean="0">
                <a:cs typeface="Times New Roman" panose="02020603050405020304" pitchFamily="18" charset="0"/>
              </a:rPr>
              <a:t>Photo</a:t>
            </a:r>
            <a:r>
              <a:rPr lang="en-US" altLang="en-US" sz="900" dirty="0">
                <a:cs typeface="Times New Roman" panose="02020603050405020304" pitchFamily="18" charset="0"/>
              </a:rPr>
              <a:t>: </a:t>
            </a:r>
            <a:r>
              <a:rPr lang="en-US" altLang="en-US" sz="900" dirty="0" smtClean="0">
                <a:cs typeface="Times New Roman" panose="02020603050405020304" pitchFamily="18" charset="0"/>
              </a:rPr>
              <a:t>Young girl</a:t>
            </a:r>
            <a:r>
              <a:rPr lang="en-US" altLang="en-US" sz="900" baseline="0" dirty="0" smtClean="0">
                <a:cs typeface="Times New Roman" panose="02020603050405020304" pitchFamily="18" charset="0"/>
              </a:rPr>
              <a:t> with lamb, </a:t>
            </a:r>
            <a:r>
              <a:rPr lang="en-US" altLang="en-US" sz="900" baseline="0" dirty="0" err="1" smtClean="0">
                <a:cs typeface="Times New Roman" panose="02020603050405020304" pitchFamily="18" charset="0"/>
              </a:rPr>
              <a:t>Shutterstock</a:t>
            </a:r>
            <a:r>
              <a:rPr lang="en-US" altLang="en-US" sz="900" baseline="0" dirty="0" smtClean="0">
                <a:cs typeface="Times New Roman" panose="02020603050405020304" pitchFamily="18" charset="0"/>
              </a:rPr>
              <a:t>, </a:t>
            </a:r>
            <a:r>
              <a:rPr lang="en-US" altLang="en-US" sz="900" dirty="0" smtClean="0">
                <a:cs typeface="Times New Roman" panose="02020603050405020304" pitchFamily="18" charset="0"/>
              </a:rPr>
              <a:t>https://www.shutterstock.com/image-photo/girl-hugging-lamb-on-farm-444343156;</a:t>
            </a:r>
            <a:r>
              <a:rPr lang="en-US" altLang="en-US" sz="900" baseline="0" dirty="0" smtClean="0">
                <a:cs typeface="Times New Roman" panose="02020603050405020304" pitchFamily="18" charset="0"/>
              </a:rPr>
              <a:t> </a:t>
            </a:r>
            <a:r>
              <a:rPr lang="en-US" altLang="en-US" sz="900" b="0" dirty="0" smtClean="0">
                <a:cs typeface="Times New Roman" panose="02020603050405020304" pitchFamily="18" charset="0"/>
              </a:rPr>
              <a:t>Pregnant</a:t>
            </a:r>
            <a:r>
              <a:rPr lang="en-US" altLang="en-US" sz="900" b="0" baseline="0" dirty="0" smtClean="0">
                <a:cs typeface="Times New Roman" panose="02020603050405020304" pitchFamily="18" charset="0"/>
              </a:rPr>
              <a:t> woman, </a:t>
            </a:r>
            <a:r>
              <a:rPr lang="en-US" altLang="en-US" sz="900" b="0" baseline="0" dirty="0" err="1" smtClean="0">
                <a:cs typeface="Times New Roman" panose="02020603050405020304" pitchFamily="18" charset="0"/>
              </a:rPr>
              <a:t>Pixabay</a:t>
            </a:r>
            <a:r>
              <a:rPr lang="en-US" altLang="en-US" sz="900" b="0" baseline="0" dirty="0" smtClean="0">
                <a:cs typeface="Times New Roman" panose="02020603050405020304" pitchFamily="18" charset="0"/>
              </a:rPr>
              <a:t> 775028_1920; Older farmer, </a:t>
            </a:r>
            <a:r>
              <a:rPr lang="en-US" altLang="en-US" sz="900" baseline="0" dirty="0" smtClean="0">
                <a:cs typeface="Times New Roman" panose="02020603050405020304" pitchFamily="18" charset="0"/>
              </a:rPr>
              <a:t> </a:t>
            </a:r>
            <a:r>
              <a:rPr lang="en-US" altLang="en-US" sz="900" baseline="0" dirty="0" err="1" smtClean="0">
                <a:cs typeface="Times New Roman" panose="02020603050405020304" pitchFamily="18" charset="0"/>
              </a:rPr>
              <a:t>Shutterstock</a:t>
            </a:r>
            <a:r>
              <a:rPr lang="en-US" altLang="en-US" sz="900" baseline="0" dirty="0" smtClean="0">
                <a:cs typeface="Times New Roman" panose="02020603050405020304" pitchFamily="18" charset="0"/>
              </a:rPr>
              <a:t>, </a:t>
            </a:r>
            <a:r>
              <a:rPr lang="en-US" altLang="en-US" sz="900" dirty="0" smtClean="0">
                <a:cs typeface="Times New Roman" panose="02020603050405020304" pitchFamily="18" charset="0"/>
              </a:rPr>
              <a:t>https://www.shutterstock.com/image-photo/rugged-old-farmer-portrait-144535121</a:t>
            </a:r>
            <a:endParaRPr lang="en-US" altLang="en-US" dirty="0">
              <a:cs typeface="Times New Roman" panose="02020603050405020304" pitchFamily="18" charset="0"/>
            </a:endParaRPr>
          </a:p>
        </p:txBody>
      </p:sp>
      <p:sp>
        <p:nvSpPr>
          <p:cNvPr id="4" name="Header Placeholder 3"/>
          <p:cNvSpPr>
            <a:spLocks noGrp="1"/>
          </p:cNvSpPr>
          <p:nvPr>
            <p:ph type="hdr" sz="quarter" idx="10"/>
          </p:nvPr>
        </p:nvSpPr>
        <p:spPr/>
        <p:txBody>
          <a:bodyPr/>
          <a:lstStyle/>
          <a:p>
            <a:r>
              <a:rPr lang="en-US"/>
              <a:t>Zoonoses of Livestock and Poultry: Intro and Overview</a:t>
            </a:r>
          </a:p>
        </p:txBody>
      </p:sp>
      <p:sp>
        <p:nvSpPr>
          <p:cNvPr id="5" name="Date Placeholder 4"/>
          <p:cNvSpPr>
            <a:spLocks noGrp="1"/>
          </p:cNvSpPr>
          <p:nvPr>
            <p:ph type="dt" idx="11"/>
          </p:nvPr>
        </p:nvSpPr>
        <p:spPr/>
        <p:txBody>
          <a:bodyPr/>
          <a:lstStyle/>
          <a:p>
            <a:fld id="{7D27CC67-32EC-458D-91AE-40B178F7C3C3}" type="datetime1">
              <a:rPr lang="en-US" smtClean="0"/>
              <a:t>6/14/2021</a:t>
            </a:fld>
            <a:endParaRPr lang="en-US"/>
          </a:p>
        </p:txBody>
      </p:sp>
      <p:sp>
        <p:nvSpPr>
          <p:cNvPr id="6" name="Slide Number Placeholder 5"/>
          <p:cNvSpPr>
            <a:spLocks noGrp="1"/>
          </p:cNvSpPr>
          <p:nvPr>
            <p:ph type="sldNum" sz="quarter" idx="12"/>
          </p:nvPr>
        </p:nvSpPr>
        <p:spPr/>
        <p:txBody>
          <a:bodyPr/>
          <a:lstStyle/>
          <a:p>
            <a:fld id="{A68BF6BC-5369-477A-A2A2-A3327DD49840}" type="slidenum">
              <a:rPr lang="en-US" smtClean="0"/>
              <a:t>10</a:t>
            </a:fld>
            <a:endParaRPr lang="en-US"/>
          </a:p>
        </p:txBody>
      </p:sp>
    </p:spTree>
    <p:extLst>
      <p:ext uri="{BB962C8B-B14F-4D97-AF65-F5344CB8AC3E}">
        <p14:creationId xmlns:p14="http://schemas.microsoft.com/office/powerpoint/2010/main" val="2959747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Animals should be observed daily to check for signs of illness</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before guests arrive. If any animals appear to be sick, remove them from public areas and isolate them from other animals. When</a:t>
            </a:r>
            <a:r>
              <a:rPr lang="en-US" sz="1200" b="0" kern="1200" baseline="0" dirty="0" smtClean="0">
                <a:solidFill>
                  <a:schemeClr val="tx1"/>
                </a:solidFill>
                <a:latin typeface="+mn-lt"/>
                <a:ea typeface="+mn-ea"/>
                <a:cs typeface="+mn-cs"/>
              </a:rPr>
              <a:t> appropriate, provide treatment according to the protocol you have developed with your veterinarian. If you have questions or concerns about the health of your animal, be sure to c</a:t>
            </a:r>
            <a:r>
              <a:rPr lang="en-US" sz="1200" b="0" kern="1200" dirty="0" smtClean="0">
                <a:solidFill>
                  <a:schemeClr val="tx1"/>
                </a:solidFill>
                <a:latin typeface="+mn-lt"/>
                <a:ea typeface="+mn-ea"/>
                <a:cs typeface="+mn-cs"/>
              </a:rPr>
              <a:t>onsult</a:t>
            </a:r>
            <a:r>
              <a:rPr lang="en-US" sz="1200" b="0" kern="1200" baseline="0" dirty="0" smtClean="0">
                <a:solidFill>
                  <a:schemeClr val="tx1"/>
                </a:solidFill>
                <a:latin typeface="+mn-lt"/>
                <a:ea typeface="+mn-ea"/>
                <a:cs typeface="+mn-cs"/>
              </a:rPr>
              <a:t> with your veterinarian.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mn-lt"/>
                <a:ea typeface="+mn-ea"/>
                <a:cs typeface="+mn-cs"/>
              </a:rPr>
              <a:t>Photo: examining goat, Renee Dewell/Iowa State University</a:t>
            </a:r>
            <a:endParaRPr lang="en-US" sz="9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A98721AF-A508-4FC7-BA17-75887B05BD56}" type="slidenum">
              <a:rPr lang="en-US" smtClean="0"/>
              <a:t>11</a:t>
            </a:fld>
            <a:endParaRPr lang="en-US"/>
          </a:p>
        </p:txBody>
      </p:sp>
    </p:spTree>
    <p:extLst>
      <p:ext uri="{BB962C8B-B14F-4D97-AF65-F5344CB8AC3E}">
        <p14:creationId xmlns:p14="http://schemas.microsoft.com/office/powerpoint/2010/main" val="321538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Regularly clean and disinfect animal areas. This prevents build-up of manure and potential disease-causing germs. If manure,</a:t>
            </a:r>
            <a:r>
              <a:rPr lang="en-US" sz="1200" kern="1200" baseline="0" dirty="0" smtClean="0">
                <a:solidFill>
                  <a:schemeClr val="tx1"/>
                </a:solidFill>
                <a:latin typeface="+mn-lt"/>
                <a:ea typeface="+mn-ea"/>
                <a:cs typeface="+mn-cs"/>
              </a:rPr>
              <a:t> bedding or other </a:t>
            </a:r>
            <a:r>
              <a:rPr lang="en-US" sz="1200" kern="1200" dirty="0" smtClean="0">
                <a:solidFill>
                  <a:schemeClr val="tx1"/>
                </a:solidFill>
                <a:latin typeface="+mn-lt"/>
                <a:ea typeface="+mn-ea"/>
                <a:cs typeface="+mn-cs"/>
              </a:rPr>
              <a:t>waste material is moved out of animal areas, avoid public areas where guests walk.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Photo: clean bedding, Renee Dewell/Iowa</a:t>
            </a:r>
            <a:r>
              <a:rPr lang="en-US" sz="900" kern="1200" baseline="0" dirty="0" smtClean="0">
                <a:solidFill>
                  <a:schemeClr val="tx1"/>
                </a:solidFill>
                <a:latin typeface="+mn-lt"/>
                <a:ea typeface="+mn-ea"/>
                <a:cs typeface="+mn-cs"/>
              </a:rPr>
              <a:t> State University</a:t>
            </a:r>
            <a:endParaRPr lang="en-US" sz="9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B4FB9B-8CAA-45BD-809F-9C7DB509EB33}" type="slidenum">
              <a:rPr lang="en-US" smtClean="0"/>
              <a:t>12</a:t>
            </a:fld>
            <a:endParaRPr lang="en-US"/>
          </a:p>
        </p:txBody>
      </p:sp>
    </p:spTree>
    <p:extLst>
      <p:ext uri="{BB962C8B-B14F-4D97-AF65-F5344CB8AC3E}">
        <p14:creationId xmlns:p14="http://schemas.microsoft.com/office/powerpoint/2010/main" val="80624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Keep all exhibited animals current on recommended vaccinations.  Work with your veterinarian to schedule regular preventive care as well as to examine animals that do not respond to treatment protocols established with your veterinarian or require immediate attention. If an animal appears ill with an infectious disease, it should be isolated right away. </a:t>
            </a:r>
          </a:p>
          <a:p>
            <a:endParaRPr lang="en-US" sz="12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Photo: vet with lamb; examining poultry; deworming goat. Renee Dewell/Iowa State University</a:t>
            </a:r>
          </a:p>
          <a:p>
            <a:endParaRPr lang="en-US" dirty="0"/>
          </a:p>
        </p:txBody>
      </p:sp>
      <p:sp>
        <p:nvSpPr>
          <p:cNvPr id="4" name="Slide Number Placeholder 3"/>
          <p:cNvSpPr>
            <a:spLocks noGrp="1"/>
          </p:cNvSpPr>
          <p:nvPr>
            <p:ph type="sldNum" sz="quarter" idx="10"/>
          </p:nvPr>
        </p:nvSpPr>
        <p:spPr/>
        <p:txBody>
          <a:bodyPr/>
          <a:lstStyle/>
          <a:p>
            <a:fld id="{A98721AF-A508-4FC7-BA17-75887B05BD56}" type="slidenum">
              <a:rPr lang="en-US" smtClean="0"/>
              <a:t>13</a:t>
            </a:fld>
            <a:endParaRPr lang="en-US"/>
          </a:p>
        </p:txBody>
      </p:sp>
    </p:spTree>
    <p:extLst>
      <p:ext uri="{BB962C8B-B14F-4D97-AF65-F5344CB8AC3E}">
        <p14:creationId xmlns:p14="http://schemas.microsoft.com/office/powerpoint/2010/main" val="220117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If dogs, cats, or other farm animals are part of the operation’s experience for guests, make sure they are also healthy. Keep them current on vaccines, and on a parasite prevention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smtClean="0">
                <a:solidFill>
                  <a:schemeClr val="tx1"/>
                </a:solidFill>
                <a:latin typeface="+mn-lt"/>
                <a:ea typeface="+mn-ea"/>
                <a:cs typeface="+mn-cs"/>
              </a:rPr>
              <a:t>Photos: girl with foal, girl with cat; boy with farm cat, herding dog, all from Shutterstock</a:t>
            </a:r>
            <a:endParaRPr lang="en-US" sz="8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B4FB9B-8CAA-45BD-809F-9C7DB509EB33}" type="slidenum">
              <a:rPr lang="en-US" smtClean="0"/>
              <a:t>14</a:t>
            </a:fld>
            <a:endParaRPr lang="en-US"/>
          </a:p>
        </p:txBody>
      </p:sp>
    </p:spTree>
    <p:extLst>
      <p:ext uri="{BB962C8B-B14F-4D97-AF65-F5344CB8AC3E}">
        <p14:creationId xmlns:p14="http://schemas.microsoft.com/office/powerpoint/2010/main" val="96360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smtClean="0">
                <a:solidFill>
                  <a:schemeClr val="tx1"/>
                </a:solidFill>
                <a:latin typeface="+mn-lt"/>
                <a:ea typeface="+mn-ea"/>
                <a:cs typeface="+mn-cs"/>
              </a:rPr>
              <a:t>Young </a:t>
            </a:r>
            <a:r>
              <a:rPr lang="en-US" sz="1200" b="0" kern="1200" dirty="0">
                <a:solidFill>
                  <a:schemeClr val="tx1"/>
                </a:solidFill>
                <a:latin typeface="+mn-lt"/>
                <a:ea typeface="+mn-ea"/>
                <a:cs typeface="+mn-cs"/>
              </a:rPr>
              <a:t>animals have </a:t>
            </a:r>
            <a:r>
              <a:rPr lang="en-US" sz="1200" b="0" kern="1200" dirty="0" smtClean="0">
                <a:solidFill>
                  <a:schemeClr val="tx1"/>
                </a:solidFill>
                <a:latin typeface="+mn-lt"/>
                <a:ea typeface="+mn-ea"/>
                <a:cs typeface="+mn-cs"/>
              </a:rPr>
              <a:t>immature immune </a:t>
            </a:r>
            <a:r>
              <a:rPr lang="en-US" sz="1200" b="0" kern="1200" dirty="0">
                <a:solidFill>
                  <a:schemeClr val="tx1"/>
                </a:solidFill>
                <a:latin typeface="+mn-lt"/>
                <a:ea typeface="+mn-ea"/>
                <a:cs typeface="+mn-cs"/>
              </a:rPr>
              <a:t>systems and fragile bodies. Do not allow guests to handle newborn and </a:t>
            </a:r>
            <a:r>
              <a:rPr lang="en-US" sz="1200" b="0" kern="1200" dirty="0" smtClean="0">
                <a:solidFill>
                  <a:schemeClr val="tx1"/>
                </a:solidFill>
                <a:latin typeface="+mn-lt"/>
                <a:ea typeface="+mn-ea"/>
                <a:cs typeface="+mn-cs"/>
              </a:rPr>
              <a:t>very young </a:t>
            </a:r>
            <a:r>
              <a:rPr lang="en-US" sz="1200" b="0" kern="1200" dirty="0">
                <a:solidFill>
                  <a:schemeClr val="tx1"/>
                </a:solidFill>
                <a:latin typeface="+mn-lt"/>
                <a:ea typeface="+mn-ea"/>
                <a:cs typeface="+mn-cs"/>
              </a:rPr>
              <a:t>animals. This helps prevent injuries and illness in animals and protects humans from </a:t>
            </a:r>
            <a:r>
              <a:rPr lang="en-US" sz="1200" b="0" kern="1200" dirty="0" smtClean="0">
                <a:solidFill>
                  <a:schemeClr val="tx1"/>
                </a:solidFill>
                <a:latin typeface="+mn-lt"/>
                <a:ea typeface="+mn-ea"/>
                <a:cs typeface="+mn-cs"/>
              </a:rPr>
              <a:t>diseases that could be spread </a:t>
            </a:r>
            <a:r>
              <a:rPr lang="en-US" sz="1200" b="0" kern="1200" dirty="0">
                <a:solidFill>
                  <a:schemeClr val="tx1"/>
                </a:solidFill>
                <a:latin typeface="+mn-lt"/>
                <a:ea typeface="+mn-ea"/>
                <a:cs typeface="+mn-cs"/>
              </a:rPr>
              <a:t>by young animals</a:t>
            </a:r>
            <a:r>
              <a:rPr lang="en-US" sz="1200" b="0" kern="1200" dirty="0" smtClean="0">
                <a:solidFill>
                  <a:schemeClr val="tx1"/>
                </a:solidFill>
                <a:latin typeface="+mn-lt"/>
                <a:ea typeface="+mn-ea"/>
                <a:cs typeface="+mn-cs"/>
              </a:rPr>
              <a:t>. In </a:t>
            </a:r>
            <a:r>
              <a:rPr lang="en-US" sz="1200" b="0" kern="1200" dirty="0">
                <a:solidFill>
                  <a:schemeClr val="tx1"/>
                </a:solidFill>
                <a:latin typeface="+mn-lt"/>
                <a:ea typeface="+mn-ea"/>
                <a:cs typeface="+mn-cs"/>
              </a:rPr>
              <a:t>areas where guests can touch animals, staff should be present to ensure animals are handled safely. </a:t>
            </a:r>
            <a:r>
              <a:rPr lang="en-US" sz="1200" kern="1200" dirty="0" smtClean="0">
                <a:solidFill>
                  <a:schemeClr val="tx1"/>
                </a:solidFill>
                <a:latin typeface="+mn-lt"/>
                <a:ea typeface="+mn-ea"/>
                <a:cs typeface="+mn-cs"/>
              </a:rPr>
              <a:t>It is also important to frequently clean high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contact surfaces in public areas (e.g., railings, gates, door handles) to prevent germs from spreading.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smtClean="0">
                <a:solidFill>
                  <a:schemeClr val="tx1"/>
                </a:solidFill>
                <a:latin typeface="+mn-lt"/>
                <a:ea typeface="+mn-ea"/>
                <a:cs typeface="+mn-cs"/>
              </a:rPr>
              <a:t>Post </a:t>
            </a:r>
            <a:r>
              <a:rPr lang="en-US" sz="1200" b="0" kern="1200" dirty="0">
                <a:solidFill>
                  <a:schemeClr val="tx1"/>
                </a:solidFill>
                <a:latin typeface="+mn-lt"/>
                <a:ea typeface="+mn-ea"/>
                <a:cs typeface="+mn-cs"/>
              </a:rPr>
              <a:t>signs reminding adults to supervise children </a:t>
            </a:r>
            <a:r>
              <a:rPr lang="en-US" sz="1200" b="0" kern="1200" dirty="0" smtClean="0">
                <a:solidFill>
                  <a:schemeClr val="tx1"/>
                </a:solidFill>
                <a:latin typeface="+mn-lt"/>
                <a:ea typeface="+mn-ea"/>
                <a:cs typeface="+mn-cs"/>
              </a:rPr>
              <a:t>and to thoroughly wash hands after animal contact.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indent="0">
              <a:buFont typeface="Arial" panose="020B0604020202020204" pitchFamily="34" charset="0"/>
              <a:buNone/>
            </a:pPr>
            <a:r>
              <a:rPr lang="en-US" sz="900" dirty="0" smtClean="0"/>
              <a:t>Photo: Girl </a:t>
            </a:r>
            <a:r>
              <a:rPr lang="en-US" sz="900" dirty="0"/>
              <a:t>with </a:t>
            </a:r>
            <a:r>
              <a:rPr lang="en-US" sz="900" dirty="0" smtClean="0"/>
              <a:t>calf; </a:t>
            </a:r>
            <a:r>
              <a:rPr lang="en-US" sz="900" baseline="0" dirty="0" smtClean="0"/>
              <a:t>girl with duck. </a:t>
            </a:r>
            <a:r>
              <a:rPr lang="en-US" sz="900" dirty="0" smtClean="0"/>
              <a:t>City of Greeley/Flickr,</a:t>
            </a:r>
            <a:r>
              <a:rPr lang="en-US" sz="900" baseline="0" dirty="0" smtClean="0"/>
              <a:t> </a:t>
            </a:r>
            <a:r>
              <a:rPr lang="en-US" sz="900" dirty="0" smtClean="0"/>
              <a:t>CC </a:t>
            </a:r>
            <a:r>
              <a:rPr lang="en-US" sz="900" dirty="0"/>
              <a:t>PDM </a:t>
            </a:r>
            <a:r>
              <a:rPr lang="en-US" sz="900" dirty="0" smtClean="0"/>
              <a:t>1.0; girl with rabbits (#1555359950),</a:t>
            </a:r>
            <a:r>
              <a:rPr lang="en-US" sz="900" baseline="0" dirty="0" smtClean="0"/>
              <a:t> girl with goats (#621531920). </a:t>
            </a:r>
            <a:r>
              <a:rPr lang="en-US" sz="900" baseline="0" dirty="0" err="1" smtClean="0"/>
              <a:t>Shutterstock</a:t>
            </a:r>
            <a:r>
              <a:rPr lang="en-US" sz="900" baseline="0" dirty="0" smtClean="0"/>
              <a:t>; </a:t>
            </a:r>
            <a:endParaRPr lang="en-US" sz="900" dirty="0"/>
          </a:p>
        </p:txBody>
      </p:sp>
      <p:sp>
        <p:nvSpPr>
          <p:cNvPr id="4" name="Slide Number Placeholder 3"/>
          <p:cNvSpPr>
            <a:spLocks noGrp="1"/>
          </p:cNvSpPr>
          <p:nvPr>
            <p:ph type="sldNum" sz="quarter" idx="10"/>
          </p:nvPr>
        </p:nvSpPr>
        <p:spPr/>
        <p:txBody>
          <a:bodyPr/>
          <a:lstStyle/>
          <a:p>
            <a:fld id="{A98721AF-A508-4FC7-BA17-75887B05BD56}" type="slidenum">
              <a:rPr lang="en-US" smtClean="0"/>
              <a:t>15</a:t>
            </a:fld>
            <a:endParaRPr lang="en-US"/>
          </a:p>
        </p:txBody>
      </p:sp>
    </p:spTree>
    <p:extLst>
      <p:ext uri="{BB962C8B-B14F-4D97-AF65-F5344CB8AC3E}">
        <p14:creationId xmlns:p14="http://schemas.microsoft.com/office/powerpoint/2010/main" val="7986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600"/>
              </a:spcBef>
              <a:spcAft>
                <a:spcPts val="600"/>
              </a:spcAft>
              <a:buFont typeface="Arial" panose="020B0604020202020204" pitchFamily="34" charset="0"/>
              <a:buNone/>
            </a:pPr>
            <a:r>
              <a:rPr lang="en-US" sz="1200" kern="1200" dirty="0" smtClean="0">
                <a:solidFill>
                  <a:schemeClr val="tx1"/>
                </a:solidFill>
                <a:latin typeface="+mn-lt"/>
                <a:ea typeface="+mn-ea"/>
                <a:cs typeface="+mn-cs"/>
              </a:rPr>
              <a:t>If the operation has a petting zoo where animals can be fed by guests, only allow animals to be given feed that you provide. Feed should be appropriate for the types of animals eating it. </a:t>
            </a:r>
          </a:p>
          <a:p>
            <a:pPr marL="0" marR="0" lvl="0" indent="0">
              <a:spcBef>
                <a:spcPts val="600"/>
              </a:spcBef>
              <a:spcAft>
                <a:spcPts val="600"/>
              </a:spcAft>
              <a:buFont typeface="Arial" panose="020B0604020202020204" pitchFamily="34" charset="0"/>
              <a:buNone/>
            </a:pPr>
            <a:endParaRPr lang="en-US" sz="1200" kern="1200" dirty="0" smtClean="0">
              <a:solidFill>
                <a:schemeClr val="tx1"/>
              </a:solidFill>
              <a:latin typeface="+mn-lt"/>
              <a:ea typeface="+mn-ea"/>
              <a:cs typeface="+mn-cs"/>
            </a:endParaRPr>
          </a:p>
          <a:p>
            <a:pPr marL="0" marR="0" lvl="0" indent="0">
              <a:spcBef>
                <a:spcPts val="600"/>
              </a:spcBef>
              <a:spcAft>
                <a:spcPts val="600"/>
              </a:spcAft>
              <a:buFont typeface="Arial" panose="020B0604020202020204" pitchFamily="34" charset="0"/>
              <a:buNone/>
            </a:pPr>
            <a:r>
              <a:rPr lang="en-US" sz="900" kern="1200" dirty="0" smtClean="0">
                <a:solidFill>
                  <a:schemeClr val="tx1"/>
                </a:solidFill>
                <a:latin typeface="+mn-lt"/>
                <a:ea typeface="+mn-ea"/>
                <a:cs typeface="+mn-cs"/>
              </a:rPr>
              <a:t>Photo: goat with donut,</a:t>
            </a:r>
            <a:r>
              <a:rPr lang="en-US" sz="900" kern="1200" baseline="0" dirty="0" smtClean="0">
                <a:solidFill>
                  <a:schemeClr val="tx1"/>
                </a:solidFill>
                <a:latin typeface="+mn-lt"/>
                <a:ea typeface="+mn-ea"/>
                <a:cs typeface="+mn-cs"/>
              </a:rPr>
              <a:t> and please do not feed sign, </a:t>
            </a:r>
            <a:r>
              <a:rPr lang="en-US" sz="900" kern="1200" dirty="0" err="1" smtClean="0">
                <a:solidFill>
                  <a:schemeClr val="tx1"/>
                </a:solidFill>
                <a:latin typeface="+mn-lt"/>
                <a:ea typeface="+mn-ea"/>
                <a:cs typeface="+mn-cs"/>
              </a:rPr>
              <a:t>Shutterstock</a:t>
            </a:r>
            <a:r>
              <a:rPr lang="en-US" sz="900" kern="120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feeding goat through fence, Markus </a:t>
            </a:r>
            <a:r>
              <a:rPr lang="en-US" sz="900" kern="1200" baseline="0" dirty="0" err="1" smtClean="0">
                <a:solidFill>
                  <a:schemeClr val="tx1"/>
                </a:solidFill>
                <a:latin typeface="+mn-lt"/>
                <a:ea typeface="+mn-ea"/>
                <a:cs typeface="+mn-cs"/>
              </a:rPr>
              <a:t>Distelrath</a:t>
            </a:r>
            <a:r>
              <a:rPr lang="en-US" sz="900" kern="1200" baseline="0" dirty="0" smtClean="0">
                <a:solidFill>
                  <a:schemeClr val="tx1"/>
                </a:solidFill>
                <a:latin typeface="+mn-lt"/>
                <a:ea typeface="+mn-ea"/>
                <a:cs typeface="+mn-cs"/>
              </a:rPr>
              <a:t>/</a:t>
            </a:r>
            <a:r>
              <a:rPr lang="en-US" sz="900" kern="1200" baseline="0" dirty="0" err="1" smtClean="0">
                <a:solidFill>
                  <a:schemeClr val="tx1"/>
                </a:solidFill>
                <a:latin typeface="+mn-lt"/>
                <a:ea typeface="+mn-ea"/>
                <a:cs typeface="+mn-cs"/>
              </a:rPr>
              <a:t>Pixabay</a:t>
            </a:r>
            <a:endParaRPr lang="en-US" sz="9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2B4FB9B-8CAA-45BD-809F-9C7DB509EB33}" type="slidenum">
              <a:rPr lang="en-US" smtClean="0"/>
              <a:t>16</a:t>
            </a:fld>
            <a:endParaRPr lang="en-US"/>
          </a:p>
        </p:txBody>
      </p:sp>
    </p:spTree>
    <p:extLst>
      <p:ext uri="{BB962C8B-B14F-4D97-AF65-F5344CB8AC3E}">
        <p14:creationId xmlns:p14="http://schemas.microsoft.com/office/powerpoint/2010/main" val="1070589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way to help minimize exposure of the</a:t>
            </a:r>
            <a:r>
              <a:rPr lang="en-US" baseline="0" dirty="0" smtClean="0"/>
              <a:t> public to potential disease risks is by establishing the movement flow of visitors on your farm. </a:t>
            </a:r>
            <a:r>
              <a:rPr lang="en-US" sz="1200" kern="1200" dirty="0" smtClean="0">
                <a:solidFill>
                  <a:schemeClr val="tx1"/>
                </a:solidFill>
                <a:latin typeface="+mn-lt"/>
                <a:ea typeface="+mn-ea"/>
                <a:cs typeface="+mn-cs"/>
              </a:rPr>
              <a:t>If possible, groups visiting animal areas should move in one direction only, from entry to exit. This is to avoid spreading germs from non-animal areas into animal areas. </a:t>
            </a:r>
            <a:r>
              <a:rPr lang="en-US" baseline="0" dirty="0" smtClean="0"/>
              <a:t>Upon entry, signs can be posted to share important information. Prohibiting </a:t>
            </a:r>
            <a:r>
              <a:rPr lang="en-US" sz="1200" kern="1200" dirty="0" smtClean="0">
                <a:solidFill>
                  <a:schemeClr val="tx1"/>
                </a:solidFill>
                <a:latin typeface="+mn-lt"/>
                <a:ea typeface="+mn-ea"/>
                <a:cs typeface="+mn-cs"/>
              </a:rPr>
              <a:t>personal belongings into animal areas, such as strollers, pacifiers, cups, toys, bottles, etc. should be encouraged,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since</a:t>
            </a:r>
            <a:r>
              <a:rPr lang="en-US" sz="1200" kern="1200" baseline="0" dirty="0" smtClean="0">
                <a:solidFill>
                  <a:schemeClr val="tx1"/>
                </a:solidFill>
                <a:latin typeface="+mn-lt"/>
                <a:ea typeface="+mn-ea"/>
                <a:cs typeface="+mn-cs"/>
              </a:rPr>
              <a:t> these items </a:t>
            </a:r>
            <a:r>
              <a:rPr lang="en-US" sz="1200" kern="1200" dirty="0" smtClean="0">
                <a:solidFill>
                  <a:schemeClr val="tx1"/>
                </a:solidFill>
                <a:latin typeface="+mn-lt"/>
                <a:ea typeface="+mn-ea"/>
                <a:cs typeface="+mn-cs"/>
              </a:rPr>
              <a:t>can become contaminated with germs from animals. Areas designated for strollers and other items that cannot enter can be established.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After people move through the animal area, it is again important to post signs, encouraging hand washing. And whenever possible have sinks, soap and running water, or at a minimum portable hand washing or sanitizing stations. </a:t>
            </a:r>
            <a:endParaRPr lang="en-US" baseline="0" dirty="0" smtClean="0"/>
          </a:p>
          <a:p>
            <a:endParaRPr lang="en-US" dirty="0" smtClean="0"/>
          </a:p>
          <a:p>
            <a:r>
              <a:rPr lang="en-US" sz="900" dirty="0" smtClean="0"/>
              <a:t>Graphic</a:t>
            </a:r>
            <a:r>
              <a:rPr lang="en-US" sz="900" baseline="0" dirty="0" smtClean="0"/>
              <a:t> by Dani Ausen/Center for Food Security and Public Health. </a:t>
            </a:r>
            <a:endParaRPr lang="en-US" sz="900" dirty="0" smtClean="0"/>
          </a:p>
          <a:p>
            <a:endParaRPr lang="en-US" dirty="0"/>
          </a:p>
        </p:txBody>
      </p:sp>
      <p:sp>
        <p:nvSpPr>
          <p:cNvPr id="4" name="Slide Number Placeholder 3"/>
          <p:cNvSpPr>
            <a:spLocks noGrp="1"/>
          </p:cNvSpPr>
          <p:nvPr>
            <p:ph type="sldNum" sz="quarter" idx="10"/>
          </p:nvPr>
        </p:nvSpPr>
        <p:spPr/>
        <p:txBody>
          <a:bodyPr/>
          <a:lstStyle/>
          <a:p>
            <a:fld id="{82B4FB9B-8CAA-45BD-809F-9C7DB509EB33}" type="slidenum">
              <a:rPr lang="en-US" smtClean="0"/>
              <a:t>17</a:t>
            </a:fld>
            <a:endParaRPr lang="en-US"/>
          </a:p>
        </p:txBody>
      </p:sp>
    </p:spTree>
    <p:extLst>
      <p:ext uri="{BB962C8B-B14F-4D97-AF65-F5344CB8AC3E}">
        <p14:creationId xmlns:p14="http://schemas.microsoft.com/office/powerpoint/2010/main" val="3711854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solidFill>
                  <a:schemeClr val="tx1"/>
                </a:solidFill>
                <a:latin typeface="+mn-lt"/>
                <a:ea typeface="+mn-ea"/>
                <a:cs typeface="+mn-cs"/>
              </a:rPr>
              <a:t>If food or beverages are provided for guests, they should be prepared, served, </a:t>
            </a:r>
            <a:r>
              <a:rPr lang="en-US" sz="1200" kern="1200" dirty="0" smtClean="0">
                <a:solidFill>
                  <a:schemeClr val="tx1"/>
                </a:solidFill>
                <a:latin typeface="+mn-lt"/>
                <a:ea typeface="+mn-ea"/>
                <a:cs typeface="+mn-cs"/>
              </a:rPr>
              <a:t>and </a:t>
            </a:r>
            <a:r>
              <a:rPr lang="en-US" sz="1200" b="0" strike="noStrike" kern="1200" dirty="0" smtClean="0">
                <a:solidFill>
                  <a:schemeClr val="tx1"/>
                </a:solidFill>
                <a:latin typeface="+mn-lt"/>
                <a:ea typeface="+mn-ea"/>
                <a:cs typeface="+mn-cs"/>
              </a:rPr>
              <a:t>consumed </a:t>
            </a:r>
            <a:r>
              <a:rPr lang="en-US" sz="1200" b="0" kern="1200" dirty="0" smtClean="0">
                <a:solidFill>
                  <a:schemeClr val="tx1"/>
                </a:solidFill>
                <a:latin typeface="+mn-lt"/>
                <a:ea typeface="+mn-ea"/>
                <a:cs typeface="+mn-cs"/>
              </a:rPr>
              <a:t>in </a:t>
            </a:r>
            <a:r>
              <a:rPr lang="en-US" sz="1200" kern="1200" dirty="0">
                <a:solidFill>
                  <a:schemeClr val="tx1"/>
                </a:solidFill>
                <a:latin typeface="+mn-lt"/>
                <a:ea typeface="+mn-ea"/>
                <a:cs typeface="+mn-cs"/>
              </a:rPr>
              <a:t>areas that are separate from where animals are kept. </a:t>
            </a:r>
          </a:p>
          <a:p>
            <a:pPr marL="285750" marR="0" lvl="0" indent="-285750">
              <a:spcBef>
                <a:spcPts val="600"/>
              </a:spcBef>
              <a:spcAft>
                <a:spcPts val="600"/>
              </a:spcAft>
              <a:buSzPts val="1200"/>
              <a:buFont typeface="Arial" panose="020B0604020202020204" pitchFamily="34" charset="0"/>
              <a:buChar char="•"/>
            </a:pPr>
            <a:r>
              <a:rPr lang="en-US" sz="1200" kern="1200" dirty="0">
                <a:solidFill>
                  <a:schemeClr val="tx1"/>
                </a:solidFill>
                <a:latin typeface="+mn-lt"/>
                <a:ea typeface="+mn-ea"/>
                <a:cs typeface="+mn-cs"/>
              </a:rPr>
              <a:t>Hand washing stations or hand cleaners/sanitizers should be available in concession areas. This is especially important if “finger foods” will be served to guests. </a:t>
            </a:r>
          </a:p>
          <a:p>
            <a:pPr marL="285750" marR="0" lvl="0" indent="-285750">
              <a:spcBef>
                <a:spcPts val="0"/>
              </a:spcBef>
              <a:spcAft>
                <a:spcPts val="600"/>
              </a:spcAft>
              <a:buSzPts val="1200"/>
              <a:buFont typeface="Arial" panose="020B0604020202020204" pitchFamily="34" charset="0"/>
              <a:buChar char="•"/>
            </a:pPr>
            <a:r>
              <a:rPr lang="en-US" sz="1200" kern="1200" dirty="0">
                <a:solidFill>
                  <a:schemeClr val="tx1"/>
                </a:solidFill>
                <a:latin typeface="+mn-lt"/>
                <a:ea typeface="+mn-ea"/>
                <a:cs typeface="+mn-cs"/>
              </a:rPr>
              <a:t>Protect guests from getting food-borne illnesses. All food should be handled, prepared, and stored according to state and local health department guidelines.</a:t>
            </a:r>
          </a:p>
          <a:p>
            <a:pPr marL="285750" marR="0" lvl="0" indent="-285750">
              <a:spcBef>
                <a:spcPts val="0"/>
              </a:spcBef>
              <a:spcAft>
                <a:spcPts val="600"/>
              </a:spcAft>
              <a:buSzPts val="1200"/>
              <a:buFont typeface="Arial" panose="020B0604020202020204" pitchFamily="34" charset="0"/>
              <a:buChar char="•"/>
            </a:pPr>
            <a:endParaRPr lang="en-US" sz="1200" kern="1200" dirty="0">
              <a:solidFill>
                <a:schemeClr val="tx1"/>
              </a:solidFill>
              <a:latin typeface="+mn-lt"/>
              <a:ea typeface="+mn-ea"/>
              <a:cs typeface="+mn-cs"/>
            </a:endParaRPr>
          </a:p>
          <a:p>
            <a:pPr marL="0" marR="0" lvl="0" indent="0">
              <a:spcBef>
                <a:spcPts val="0"/>
              </a:spcBef>
              <a:spcAft>
                <a:spcPts val="600"/>
              </a:spcAft>
              <a:buSzPts val="1200"/>
              <a:buFont typeface="Arial" panose="020B0604020202020204" pitchFamily="34" charset="0"/>
              <a:buNone/>
            </a:pPr>
            <a:r>
              <a:rPr lang="en-US" sz="1200" kern="1200" dirty="0" smtClean="0">
                <a:solidFill>
                  <a:schemeClr val="tx1"/>
                </a:solidFill>
                <a:latin typeface="+mn-lt"/>
                <a:ea typeface="+mn-ea"/>
                <a:cs typeface="+mn-cs"/>
              </a:rPr>
              <a:t>Photos:</a:t>
            </a:r>
            <a:r>
              <a:rPr lang="en-US" sz="1200" kern="1200" baseline="0" dirty="0" smtClean="0">
                <a:solidFill>
                  <a:schemeClr val="tx1"/>
                </a:solidFill>
                <a:latin typeface="+mn-lt"/>
                <a:ea typeface="+mn-ea"/>
                <a:cs typeface="+mn-cs"/>
              </a:rPr>
              <a:t> c</a:t>
            </a:r>
            <a:r>
              <a:rPr lang="en-US" sz="1200" kern="1200" dirty="0" smtClean="0">
                <a:solidFill>
                  <a:schemeClr val="tx1"/>
                </a:solidFill>
                <a:latin typeface="+mn-lt"/>
                <a:ea typeface="+mn-ea"/>
                <a:cs typeface="+mn-cs"/>
              </a:rPr>
              <a:t>hicken on picnic table, </a:t>
            </a:r>
            <a:r>
              <a:rPr lang="en-US" sz="1200" kern="1200" dirty="0" err="1" smtClean="0">
                <a:solidFill>
                  <a:schemeClr val="tx1"/>
                </a:solidFill>
                <a:latin typeface="+mn-lt"/>
                <a:ea typeface="+mn-ea"/>
                <a:cs typeface="+mn-cs"/>
              </a:rPr>
              <a:t>Trilleum</a:t>
            </a:r>
            <a:r>
              <a:rPr lang="en-US" sz="1200" kern="1200" dirty="0" smtClean="0">
                <a:solidFill>
                  <a:schemeClr val="tx1"/>
                </a:solidFill>
                <a:latin typeface="+mn-lt"/>
                <a:ea typeface="+mn-ea"/>
                <a:cs typeface="+mn-cs"/>
              </a:rPr>
              <a:t>/Flickr, CC </a:t>
            </a:r>
            <a:r>
              <a:rPr lang="en-US" sz="1200" kern="1200" dirty="0">
                <a:solidFill>
                  <a:schemeClr val="tx1"/>
                </a:solidFill>
                <a:latin typeface="+mn-lt"/>
                <a:ea typeface="+mn-ea"/>
                <a:cs typeface="+mn-cs"/>
              </a:rPr>
              <a:t>BY-SA </a:t>
            </a:r>
            <a:r>
              <a:rPr lang="en-US" sz="1200" kern="1200" dirty="0" smtClean="0">
                <a:solidFill>
                  <a:schemeClr val="tx1"/>
                </a:solidFill>
                <a:latin typeface="+mn-lt"/>
                <a:ea typeface="+mn-ea"/>
                <a:cs typeface="+mn-cs"/>
              </a:rPr>
              <a:t>4.0; hand washing</a:t>
            </a:r>
            <a:r>
              <a:rPr lang="en-US" sz="1200" kern="1200" baseline="0" dirty="0" smtClean="0">
                <a:solidFill>
                  <a:schemeClr val="tx1"/>
                </a:solidFill>
                <a:latin typeface="+mn-lt"/>
                <a:ea typeface="+mn-ea"/>
                <a:cs typeface="+mn-cs"/>
              </a:rPr>
              <a:t> station with sign, </a:t>
            </a:r>
            <a:r>
              <a:rPr lang="en-US" sz="1200" kern="1200" dirty="0" err="1" smtClean="0">
                <a:solidFill>
                  <a:schemeClr val="tx1"/>
                </a:solidFill>
                <a:latin typeface="+mn-lt"/>
                <a:ea typeface="+mn-ea"/>
                <a:cs typeface="+mn-cs"/>
              </a:rPr>
              <a:t>calaggie</a:t>
            </a:r>
            <a:r>
              <a:rPr lang="en-US" sz="1200" kern="1200" dirty="0" smtClean="0">
                <a:solidFill>
                  <a:schemeClr val="tx1"/>
                </a:solidFill>
                <a:latin typeface="+mn-lt"/>
                <a:ea typeface="+mn-ea"/>
                <a:cs typeface="+mn-cs"/>
              </a:rPr>
              <a:t>/Flickr, CC BY-NC-SA 2.0, https://www.flickr.com/photos/calaggie/1318008779</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8721AF-A508-4FC7-BA17-75887B05BD56}" type="slidenum">
              <a:rPr lang="en-US" smtClean="0"/>
              <a:t>18</a:t>
            </a:fld>
            <a:endParaRPr lang="en-US"/>
          </a:p>
        </p:txBody>
      </p:sp>
    </p:spTree>
    <p:extLst>
      <p:ext uri="{BB962C8B-B14F-4D97-AF65-F5344CB8AC3E}">
        <p14:creationId xmlns:p14="http://schemas.microsoft.com/office/powerpoint/2010/main" val="3645154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following assessment checklist, determine areas where </a:t>
            </a:r>
            <a:r>
              <a:rPr lang="en-US" sz="1200" b="0" kern="1200" dirty="0" smtClean="0">
                <a:solidFill>
                  <a:schemeClr val="tx1"/>
                </a:solidFill>
                <a:effectLst/>
                <a:latin typeface="+mn-lt"/>
                <a:ea typeface="+mn-ea"/>
                <a:cs typeface="+mn-cs"/>
              </a:rPr>
              <a:t>you are already doing well and others that may need to improve.</a:t>
            </a:r>
            <a:r>
              <a:rPr lang="en-US" sz="1200" b="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Read the questions</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After answering, pick one or two “No” answers and make an improvement plan.</a:t>
            </a:r>
            <a:endParaRPr lang="en-US" dirty="0"/>
          </a:p>
        </p:txBody>
      </p:sp>
      <p:sp>
        <p:nvSpPr>
          <p:cNvPr id="4" name="Slide Number Placeholder 3"/>
          <p:cNvSpPr>
            <a:spLocks noGrp="1"/>
          </p:cNvSpPr>
          <p:nvPr>
            <p:ph type="sldNum" sz="quarter" idx="10"/>
          </p:nvPr>
        </p:nvSpPr>
        <p:spPr/>
        <p:txBody>
          <a:bodyPr/>
          <a:lstStyle/>
          <a:p>
            <a:fld id="{A98721AF-A508-4FC7-BA17-75887B05BD56}" type="slidenum">
              <a:rPr lang="en-US" smtClean="0"/>
              <a:t>19</a:t>
            </a:fld>
            <a:endParaRPr lang="en-US"/>
          </a:p>
        </p:txBody>
      </p:sp>
    </p:spTree>
    <p:extLst>
      <p:ext uri="{BB962C8B-B14F-4D97-AF65-F5344CB8AC3E}">
        <p14:creationId xmlns:p14="http://schemas.microsoft.com/office/powerpoint/2010/main" val="299538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Agritourism can provide exciting attractions, public education, and added income to farms and ranches. Animals can be a fun part of the tour. Keeping your animals</a:t>
            </a:r>
            <a:r>
              <a:rPr lang="en-US" baseline="0" dirty="0" smtClean="0"/>
              <a:t> a</a:t>
            </a:r>
            <a:r>
              <a:rPr lang="en-US" dirty="0" smtClean="0"/>
              <a:t>nd visitors healthy can happen with some simple biosecurity actions.</a:t>
            </a:r>
            <a:r>
              <a:rPr lang="en-US" baseline="0" dirty="0" smtClean="0"/>
              <a:t> Key areas to address are health risks to animals as well as health risk to those visiting, prevention practices when public interaction with the animals is allowed, as well as the importance of hand washing stations in or near animals areas and food locations. </a:t>
            </a:r>
            <a:r>
              <a:rPr lang="en-US" b="0" baseline="0" dirty="0" smtClean="0"/>
              <a:t>A printable PDF containing the tips presented here is available for free download on the CFSPH website. </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97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50BF59-3897-46B4-87D5-CE878FD44E3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403" name="Rectangle 2"/>
          <p:cNvSpPr>
            <a:spLocks noGrp="1" noRot="1" noChangeAspect="1" noChangeArrowheads="1" noTextEdit="1"/>
          </p:cNvSpPr>
          <p:nvPr>
            <p:ph type="sldImg"/>
          </p:nvPr>
        </p:nvSpPr>
        <p:spPr>
          <a:xfrm>
            <a:off x="2251075" y="517525"/>
            <a:ext cx="4597400" cy="2586038"/>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0" dirty="0" smtClean="0">
                <a:solidFill>
                  <a:schemeClr val="accent6">
                    <a:lumMod val="75000"/>
                  </a:schemeClr>
                </a:solidFill>
              </a:rPr>
              <a:t>Development of this material was made possible through a grant provided to the Center for Food Security and Public Health at Iowa State University, College of Veterinary Medicine from the National Institute of Food and Agriculture, U.S. Department of Agriculture (USDA), under award number AWD-021794-00001 through the North Central Region SARE program under project </a:t>
            </a:r>
            <a:r>
              <a:rPr lang="en-US" sz="1200" dirty="0" smtClean="0">
                <a:solidFill>
                  <a:schemeClr val="accent6">
                    <a:lumMod val="75000"/>
                  </a:schemeClr>
                </a:solidFill>
              </a:rPr>
              <a:t>number ENC19-176. USDA is an equal opportunity employer and service provider. Any opinions, findings, conclusions, or recommendations expressed in this publication are those of the author(s) and do not necessarily reflect the view of the USDA. Iowa State University is an equal opportunity provider. For the full non-discrimination statement or accommodation inquiries, go to </a:t>
            </a:r>
            <a:r>
              <a:rPr lang="en-US" sz="1200" dirty="0" smtClean="0">
                <a:solidFill>
                  <a:schemeClr val="accent6">
                    <a:lumMod val="75000"/>
                  </a:schemeClr>
                </a:solidFill>
                <a:hlinkClick r:id="rId3"/>
              </a:rPr>
              <a:t>www.extension.iastate.edu/diversity/ext</a:t>
            </a:r>
            <a:r>
              <a:rPr lang="en-US" sz="1200" dirty="0" smtClean="0">
                <a:solidFill>
                  <a:schemeClr val="accent6">
                    <a:lumMod val="75000"/>
                  </a:schemeClr>
                </a:solidFill>
              </a:rPr>
              <a:t>.</a:t>
            </a:r>
          </a:p>
          <a:p>
            <a:pPr marL="0" indent="0">
              <a:buNone/>
            </a:pPr>
            <a:endParaRPr lang="en-US" sz="1200" dirty="0" smtClean="0">
              <a:solidFill>
                <a:schemeClr val="accent6">
                  <a:lumMod val="75000"/>
                </a:schemeClr>
              </a:solidFill>
            </a:endParaRPr>
          </a:p>
          <a:p>
            <a:pPr marL="0" indent="0">
              <a:lnSpc>
                <a:spcPct val="100000"/>
              </a:lnSpc>
              <a:buNone/>
            </a:pPr>
            <a:r>
              <a:rPr lang="en-US" sz="1200" kern="1200" dirty="0" smtClean="0">
                <a:solidFill>
                  <a:schemeClr val="accent6">
                    <a:lumMod val="75000"/>
                  </a:schemeClr>
                </a:solidFill>
                <a:latin typeface="+mn-lt"/>
                <a:ea typeface="+mn-ea"/>
                <a:cs typeface="+mn-cs"/>
              </a:rPr>
              <a:t>Content was developed and reviewed by veterinarians and staff at CFSPH:</a:t>
            </a:r>
          </a:p>
          <a:p>
            <a:pPr marL="254794" lvl="1">
              <a:lnSpc>
                <a:spcPct val="100000"/>
              </a:lnSpc>
            </a:pPr>
            <a:r>
              <a:rPr lang="en-US" sz="1200" kern="1200" dirty="0" smtClean="0">
                <a:solidFill>
                  <a:schemeClr val="accent6">
                    <a:lumMod val="75000"/>
                  </a:schemeClr>
                </a:solidFill>
                <a:latin typeface="+mn-lt"/>
                <a:ea typeface="+mn-ea"/>
                <a:cs typeface="+mn-cs"/>
              </a:rPr>
              <a:t>Glenda Dvorak, DVM, MPH, DACVPM</a:t>
            </a:r>
          </a:p>
          <a:p>
            <a:pPr marL="254794" lvl="1">
              <a:lnSpc>
                <a:spcPct val="100000"/>
              </a:lnSpc>
            </a:pPr>
            <a:r>
              <a:rPr lang="en-US" sz="1200" kern="1200" dirty="0" smtClean="0">
                <a:solidFill>
                  <a:schemeClr val="accent6">
                    <a:lumMod val="75000"/>
                  </a:schemeClr>
                </a:solidFill>
                <a:latin typeface="+mn-lt"/>
                <a:ea typeface="+mn-ea"/>
                <a:cs typeface="+mn-cs"/>
              </a:rPr>
              <a:t>Renée </a:t>
            </a:r>
            <a:r>
              <a:rPr lang="en-US" sz="1200" kern="1200" dirty="0" err="1" smtClean="0">
                <a:solidFill>
                  <a:schemeClr val="accent6">
                    <a:lumMod val="75000"/>
                  </a:schemeClr>
                </a:solidFill>
                <a:latin typeface="+mn-lt"/>
                <a:ea typeface="+mn-ea"/>
                <a:cs typeface="+mn-cs"/>
              </a:rPr>
              <a:t>Dewell</a:t>
            </a:r>
            <a:r>
              <a:rPr lang="en-US" sz="1200" kern="1200" dirty="0" smtClean="0">
                <a:solidFill>
                  <a:schemeClr val="accent6">
                    <a:lumMod val="75000"/>
                  </a:schemeClr>
                </a:solidFill>
                <a:latin typeface="+mn-lt"/>
                <a:ea typeface="+mn-ea"/>
                <a:cs typeface="+mn-cs"/>
              </a:rPr>
              <a:t>, DVM, MS</a:t>
            </a:r>
          </a:p>
          <a:p>
            <a:pPr marL="254794" lvl="1">
              <a:lnSpc>
                <a:spcPct val="100000"/>
              </a:lnSpc>
            </a:pPr>
            <a:r>
              <a:rPr lang="en-US" sz="1200" kern="1200" dirty="0" smtClean="0">
                <a:solidFill>
                  <a:schemeClr val="accent6">
                    <a:lumMod val="75000"/>
                  </a:schemeClr>
                </a:solidFill>
                <a:latin typeface="+mn-lt"/>
                <a:ea typeface="+mn-ea"/>
                <a:cs typeface="+mn-cs"/>
              </a:rPr>
              <a:t>Brandy R. Sobczak, DVM, MPH</a:t>
            </a:r>
          </a:p>
          <a:p>
            <a:pPr marL="0" indent="0">
              <a:buNone/>
            </a:pPr>
            <a:endParaRPr lang="en-US" sz="1200" dirty="0">
              <a:solidFill>
                <a:schemeClr val="accent6">
                  <a:lumMod val="75000"/>
                </a:schemeClr>
              </a:solidFill>
            </a:endParaRPr>
          </a:p>
        </p:txBody>
      </p:sp>
    </p:spTree>
    <p:extLst>
      <p:ext uri="{BB962C8B-B14F-4D97-AF65-F5344CB8AC3E}">
        <p14:creationId xmlns:p14="http://schemas.microsoft.com/office/powerpoint/2010/main" val="16828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health</a:t>
            </a:r>
            <a:r>
              <a:rPr lang="en-US" baseline="0" dirty="0" smtClean="0"/>
              <a:t> risks to animals</a:t>
            </a:r>
          </a:p>
          <a:p>
            <a:endParaRPr lang="en-US" dirty="0"/>
          </a:p>
        </p:txBody>
      </p:sp>
      <p:sp>
        <p:nvSpPr>
          <p:cNvPr id="4" name="Slide Number Placeholder 3"/>
          <p:cNvSpPr>
            <a:spLocks noGrp="1"/>
          </p:cNvSpPr>
          <p:nvPr>
            <p:ph type="sldNum" sz="quarter" idx="10"/>
          </p:nvPr>
        </p:nvSpPr>
        <p:spPr/>
        <p:txBody>
          <a:bodyPr/>
          <a:lstStyle/>
          <a:p>
            <a:fld id="{82B4FB9B-8CAA-45BD-809F-9C7DB509EB33}" type="slidenum">
              <a:rPr lang="en-US" smtClean="0"/>
              <a:t>3</a:t>
            </a:fld>
            <a:endParaRPr lang="en-US"/>
          </a:p>
        </p:txBody>
      </p:sp>
    </p:spTree>
    <p:extLst>
      <p:ext uri="{BB962C8B-B14F-4D97-AF65-F5344CB8AC3E}">
        <p14:creationId xmlns:p14="http://schemas.microsoft.com/office/powerpoint/2010/main" val="308542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Visitors to your operation can come from various locations. Healthy individuals coming from areas without poultry or </a:t>
            </a:r>
            <a:r>
              <a:rPr lang="en-US" sz="1200" b="0" kern="1200" dirty="0" smtClean="0">
                <a:solidFill>
                  <a:schemeClr val="tx1"/>
                </a:solidFill>
                <a:latin typeface="+mn-lt"/>
                <a:ea typeface="+mn-ea"/>
                <a:cs typeface="+mn-cs"/>
              </a:rPr>
              <a:t>livestock will be lower risk to your animals. Of greater concern are guests that come from other animal operations, have recently travelled </a:t>
            </a:r>
            <a:r>
              <a:rPr lang="en-US" sz="1200" kern="1200" dirty="0" smtClean="0">
                <a:solidFill>
                  <a:schemeClr val="tx1"/>
                </a:solidFill>
                <a:latin typeface="+mn-lt"/>
                <a:ea typeface="+mn-ea"/>
                <a:cs typeface="+mn-cs"/>
              </a:rPr>
              <a:t>internationally, or who have health</a:t>
            </a:r>
            <a:r>
              <a:rPr lang="en-US" sz="1200" kern="1200" baseline="0" dirty="0" smtClean="0">
                <a:solidFill>
                  <a:schemeClr val="tx1"/>
                </a:solidFill>
                <a:latin typeface="+mn-lt"/>
                <a:ea typeface="+mn-ea"/>
                <a:cs typeface="+mn-cs"/>
              </a:rPr>
              <a:t> issues, such as compromised immune systems.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900" kern="1200" dirty="0" smtClean="0">
                <a:solidFill>
                  <a:schemeClr val="tx1"/>
                </a:solidFill>
                <a:latin typeface="+mn-lt"/>
                <a:ea typeface="+mn-ea"/>
                <a:cs typeface="+mn-cs"/>
              </a:rPr>
              <a:t>Photo: Agritourism.</a:t>
            </a:r>
            <a:r>
              <a:rPr lang="en-US" sz="900" kern="1200" baseline="0" dirty="0" smtClean="0">
                <a:solidFill>
                  <a:schemeClr val="tx1"/>
                </a:solidFill>
                <a:latin typeface="+mn-lt"/>
                <a:ea typeface="+mn-ea"/>
                <a:cs typeface="+mn-cs"/>
              </a:rPr>
              <a:t> Danelle Bickett-Weddle/Iowa State University.</a:t>
            </a:r>
            <a:endParaRPr lang="en-US" sz="900" dirty="0"/>
          </a:p>
        </p:txBody>
      </p:sp>
      <p:sp>
        <p:nvSpPr>
          <p:cNvPr id="4" name="Slide Number Placeholder 3"/>
          <p:cNvSpPr>
            <a:spLocks noGrp="1"/>
          </p:cNvSpPr>
          <p:nvPr>
            <p:ph type="sldNum" sz="quarter" idx="10"/>
          </p:nvPr>
        </p:nvSpPr>
        <p:spPr/>
        <p:txBody>
          <a:bodyPr/>
          <a:lstStyle/>
          <a:p>
            <a:fld id="{A98721AF-A508-4FC7-BA17-75887B05BD56}" type="slidenum">
              <a:rPr lang="en-US" smtClean="0"/>
              <a:t>4</a:t>
            </a:fld>
            <a:endParaRPr lang="en-US"/>
          </a:p>
        </p:txBody>
      </p:sp>
    </p:spTree>
    <p:extLst>
      <p:ext uri="{BB962C8B-B14F-4D97-AF65-F5344CB8AC3E}">
        <p14:creationId xmlns:p14="http://schemas.microsoft.com/office/powerpoint/2010/main" val="174683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kern="1200" dirty="0" smtClean="0">
                <a:solidFill>
                  <a:schemeClr val="tx1"/>
                </a:solidFill>
                <a:latin typeface="+mn-lt"/>
                <a:ea typeface="+mn-ea"/>
                <a:cs typeface="+mn-cs"/>
              </a:rPr>
              <a:t>Although </a:t>
            </a:r>
            <a:r>
              <a:rPr lang="en-US" sz="1200" kern="1200" dirty="0">
                <a:solidFill>
                  <a:schemeClr val="tx1"/>
                </a:solidFill>
                <a:latin typeface="+mn-lt"/>
                <a:ea typeface="+mn-ea"/>
                <a:cs typeface="+mn-cs"/>
              </a:rPr>
              <a:t>minimizing visitor contact with animals would result in the lowest risk, it is not feasible for most agritourism businesses. For agritourism operations that include animal interactions, some precautions that can be taken include: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Provide a guest sign-in sheet to log all visitors.</a:t>
            </a:r>
          </a:p>
          <a:p>
            <a:pPr marL="285750" marR="0" lvl="0" indent="-285750">
              <a:spcBef>
                <a:spcPts val="0"/>
              </a:spcBef>
              <a:spcAft>
                <a:spcPts val="600"/>
              </a:spcAft>
              <a:buFont typeface="Arial" panose="020B0604020202020204" pitchFamily="34" charset="0"/>
              <a:buChar char="•"/>
            </a:pPr>
            <a:r>
              <a:rPr lang="en-US" sz="1200" kern="1200" dirty="0" smtClean="0">
                <a:solidFill>
                  <a:schemeClr val="tx1"/>
                </a:solidFill>
                <a:latin typeface="+mn-lt"/>
                <a:ea typeface="+mn-ea"/>
                <a:cs typeface="+mn-cs"/>
              </a:rPr>
              <a:t>Place </a:t>
            </a:r>
            <a:r>
              <a:rPr lang="en-US" sz="1200" kern="1200" dirty="0">
                <a:solidFill>
                  <a:schemeClr val="tx1"/>
                </a:solidFill>
                <a:latin typeface="+mn-lt"/>
                <a:ea typeface="+mn-ea"/>
                <a:cs typeface="+mn-cs"/>
              </a:rPr>
              <a:t>hand sanitizers at the entrance for visitors to use before entering</a:t>
            </a:r>
            <a:r>
              <a:rPr lang="en-US" sz="1200" kern="1200" dirty="0" smtClean="0">
                <a:solidFill>
                  <a:schemeClr val="tx1"/>
                </a:solidFill>
                <a:latin typeface="+mn-lt"/>
                <a:ea typeface="+mn-ea"/>
                <a:cs typeface="+mn-cs"/>
              </a:rPr>
              <a:t>.</a:t>
            </a:r>
          </a:p>
          <a:p>
            <a:pPr marL="0" marR="0" lvl="0" indent="0">
              <a:spcBef>
                <a:spcPts val="0"/>
              </a:spcBef>
              <a:spcAft>
                <a:spcPts val="600"/>
              </a:spcAft>
              <a:buFont typeface="Arial" panose="020B0604020202020204" pitchFamily="34" charset="0"/>
              <a:buNone/>
            </a:pPr>
            <a:endParaRPr lang="en-US" sz="900" dirty="0" smtClean="0"/>
          </a:p>
          <a:p>
            <a:pPr marL="0" marR="0" lvl="0" indent="0">
              <a:spcBef>
                <a:spcPts val="0"/>
              </a:spcBef>
              <a:spcAft>
                <a:spcPts val="600"/>
              </a:spcAft>
              <a:buFont typeface="Arial" panose="020B0604020202020204" pitchFamily="34" charset="0"/>
              <a:buNone/>
            </a:pPr>
            <a:r>
              <a:rPr lang="en-US" sz="900" dirty="0" smtClean="0"/>
              <a:t>Photos: Hand sanitizer. Renee </a:t>
            </a:r>
            <a:r>
              <a:rPr lang="en-US" sz="900" dirty="0" err="1" smtClean="0"/>
              <a:t>Dewell</a:t>
            </a:r>
            <a:r>
              <a:rPr lang="en-US" sz="900" dirty="0" smtClean="0"/>
              <a:t>/Iowa State University; Sign in sheet. Center for Food</a:t>
            </a:r>
            <a:r>
              <a:rPr lang="en-US" sz="900" baseline="0" dirty="0" smtClean="0"/>
              <a:t> Security and Public Health.</a:t>
            </a:r>
            <a:endParaRPr lang="en-US" sz="900" dirty="0" smtClean="0"/>
          </a:p>
        </p:txBody>
      </p:sp>
      <p:sp>
        <p:nvSpPr>
          <p:cNvPr id="4" name="Slide Number Placeholder 3"/>
          <p:cNvSpPr>
            <a:spLocks noGrp="1"/>
          </p:cNvSpPr>
          <p:nvPr>
            <p:ph type="sldNum" sz="quarter" idx="10"/>
          </p:nvPr>
        </p:nvSpPr>
        <p:spPr/>
        <p:txBody>
          <a:bodyPr/>
          <a:lstStyle/>
          <a:p>
            <a:fld id="{A98721AF-A508-4FC7-BA17-75887B05BD56}" type="slidenum">
              <a:rPr lang="en-US" smtClean="0"/>
              <a:t>5</a:t>
            </a:fld>
            <a:endParaRPr lang="en-US"/>
          </a:p>
        </p:txBody>
      </p:sp>
    </p:spTree>
    <p:extLst>
      <p:ext uri="{BB962C8B-B14F-4D97-AF65-F5344CB8AC3E}">
        <p14:creationId xmlns:p14="http://schemas.microsoft.com/office/powerpoint/2010/main" val="610296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Place signs at the entrance and in visiting areas. Signs should provide farm</a:t>
            </a:r>
            <a:r>
              <a:rPr lang="en-US" sz="1200" b="0" kern="1200" baseline="0" dirty="0" smtClean="0">
                <a:solidFill>
                  <a:schemeClr val="tx1"/>
                </a:solidFill>
                <a:latin typeface="+mn-lt"/>
                <a:ea typeface="+mn-ea"/>
                <a:cs typeface="+mn-cs"/>
              </a:rPr>
              <a:t> instructions to </a:t>
            </a:r>
            <a:r>
              <a:rPr lang="en-US" sz="1200" b="0" kern="1200" dirty="0" smtClean="0">
                <a:solidFill>
                  <a:schemeClr val="tx1"/>
                </a:solidFill>
                <a:latin typeface="+mn-lt"/>
                <a:ea typeface="+mn-ea"/>
                <a:cs typeface="+mn-cs"/>
              </a:rPr>
              <a:t>visitors, such as directing them</a:t>
            </a:r>
            <a:r>
              <a:rPr lang="en-US" sz="1200" b="0" kern="1200" baseline="0" dirty="0" smtClean="0">
                <a:solidFill>
                  <a:schemeClr val="tx1"/>
                </a:solidFill>
                <a:latin typeface="+mn-lt"/>
                <a:ea typeface="+mn-ea"/>
                <a:cs typeface="+mn-cs"/>
              </a:rPr>
              <a:t> to wash hands following </a:t>
            </a:r>
            <a:r>
              <a:rPr lang="en-US" sz="1200" b="0" kern="1200" dirty="0" smtClean="0">
                <a:solidFill>
                  <a:schemeClr val="tx1"/>
                </a:solidFill>
                <a:latin typeface="+mn-lt"/>
                <a:ea typeface="+mn-ea"/>
                <a:cs typeface="+mn-cs"/>
              </a:rPr>
              <a:t>contact with animals. </a:t>
            </a:r>
            <a:r>
              <a:rPr lang="en-US" sz="1200" b="0" dirty="0" smtClean="0">
                <a:effectLst/>
                <a:latin typeface="Calibri" panose="020F0502020204030204" pitchFamily="34" charset="0"/>
                <a:ea typeface="Calibri" panose="020F0502020204030204" pitchFamily="34" charset="0"/>
                <a:cs typeface="Calibri" panose="020F0502020204030204" pitchFamily="34" charset="0"/>
              </a:rPr>
              <a:t>Areas that are not open to the public should also be clearly marked with signs.</a:t>
            </a: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baseline="0" dirty="0" smtClean="0">
                <a:solidFill>
                  <a:schemeClr val="tx1"/>
                </a:solidFill>
                <a:latin typeface="+mn-lt"/>
                <a:ea typeface="+mn-ea"/>
                <a:cs typeface="+mn-cs"/>
              </a:rPr>
              <a:t>Signs: Center for Food Security and Public Health, Iowa State University</a:t>
            </a:r>
            <a:endParaRPr lang="en-US" sz="9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A98721AF-A508-4FC7-BA17-75887B05BD56}" type="slidenum">
              <a:rPr lang="en-US" smtClean="0"/>
              <a:t>6</a:t>
            </a:fld>
            <a:endParaRPr lang="en-US"/>
          </a:p>
        </p:txBody>
      </p:sp>
    </p:spTree>
    <p:extLst>
      <p:ext uri="{BB962C8B-B14F-4D97-AF65-F5344CB8AC3E}">
        <p14:creationId xmlns:p14="http://schemas.microsoft.com/office/powerpoint/2010/main" val="167088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600"/>
              </a:spcAft>
              <a:buFont typeface="Arial" panose="020B0604020202020204" pitchFamily="34" charset="0"/>
              <a:buNone/>
            </a:pPr>
            <a:r>
              <a:rPr lang="en-US" sz="1200" b="0" dirty="0" smtClean="0">
                <a:effectLst/>
                <a:latin typeface="Calibri" panose="020F0502020204030204" pitchFamily="34" charset="0"/>
                <a:ea typeface="Calibri" panose="020F0502020204030204" pitchFamily="34" charset="0"/>
                <a:cs typeface="Calibri" panose="020F0502020204030204" pitchFamily="34" charset="0"/>
              </a:rPr>
              <a:t>Visitors should have clearly marked tour routes or be led by your staff. With the exception of service animals, guests should not bring their own pets to the property. This protects the animals</a:t>
            </a:r>
            <a:r>
              <a:rPr lang="en-US" sz="1200" b="0" baseline="0" dirty="0" smtClean="0">
                <a:effectLst/>
                <a:latin typeface="Calibri" panose="020F0502020204030204" pitchFamily="34" charset="0"/>
                <a:ea typeface="Calibri" panose="020F0502020204030204" pitchFamily="34" charset="0"/>
                <a:cs typeface="Calibri" panose="020F0502020204030204" pitchFamily="34" charset="0"/>
              </a:rPr>
              <a:t> on your farm or ranch </a:t>
            </a:r>
            <a:r>
              <a:rPr lang="en-US" sz="1200" b="0" dirty="0" smtClean="0">
                <a:effectLst/>
                <a:latin typeface="Calibri" panose="020F0502020204030204" pitchFamily="34" charset="0"/>
                <a:ea typeface="Calibri" panose="020F0502020204030204" pitchFamily="34" charset="0"/>
                <a:cs typeface="Calibri" panose="020F0502020204030204" pitchFamily="34" charset="0"/>
              </a:rPr>
              <a:t>from potential illness or unintended injury.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t>Photos: Tour guide with goats. USDA/Flickr, </a:t>
            </a:r>
            <a:r>
              <a:rPr lang="en-US" sz="900" b="0" i="0" dirty="0" smtClean="0">
                <a:solidFill>
                  <a:srgbClr val="000000"/>
                </a:solidFill>
                <a:effectLst/>
                <a:latin typeface="+mn-lt"/>
              </a:rPr>
              <a:t>CC PDM 1.0; No Pets Allowed sign. </a:t>
            </a:r>
            <a:r>
              <a:rPr lang="en-US" sz="900" b="0" i="0" dirty="0" err="1" smtClean="0">
                <a:solidFill>
                  <a:srgbClr val="000000"/>
                </a:solidFill>
                <a:effectLst/>
                <a:latin typeface="+mn-lt"/>
              </a:rPr>
              <a:t>Marit</a:t>
            </a:r>
            <a:r>
              <a:rPr lang="en-US" sz="900" b="0" i="0" dirty="0" smtClean="0">
                <a:solidFill>
                  <a:srgbClr val="000000"/>
                </a:solidFill>
                <a:effectLst/>
                <a:latin typeface="+mn-lt"/>
              </a:rPr>
              <a:t> &amp; Toomas </a:t>
            </a:r>
            <a:r>
              <a:rPr lang="en-US" sz="900" b="0" i="0" dirty="0" err="1" smtClean="0">
                <a:solidFill>
                  <a:srgbClr val="000000"/>
                </a:solidFill>
                <a:effectLst/>
                <a:latin typeface="+mn-lt"/>
              </a:rPr>
              <a:t>Hinnosaar</a:t>
            </a:r>
            <a:r>
              <a:rPr lang="en-US" sz="900" b="0" i="0" dirty="0" smtClean="0">
                <a:solidFill>
                  <a:srgbClr val="000000"/>
                </a:solidFill>
                <a:effectLst/>
                <a:latin typeface="+mn-lt"/>
              </a:rPr>
              <a:t>/Flickr, CC BY 2.0</a:t>
            </a:r>
            <a:endParaRPr lang="en-US" sz="900" dirty="0"/>
          </a:p>
        </p:txBody>
      </p:sp>
      <p:sp>
        <p:nvSpPr>
          <p:cNvPr id="4" name="Slide Number Placeholder 3"/>
          <p:cNvSpPr>
            <a:spLocks noGrp="1"/>
          </p:cNvSpPr>
          <p:nvPr>
            <p:ph type="sldNum" sz="quarter" idx="10"/>
          </p:nvPr>
        </p:nvSpPr>
        <p:spPr/>
        <p:txBody>
          <a:bodyPr/>
          <a:lstStyle/>
          <a:p>
            <a:fld id="{A98721AF-A508-4FC7-BA17-75887B05BD56}" type="slidenum">
              <a:rPr lang="en-US" smtClean="0"/>
              <a:t>7</a:t>
            </a:fld>
            <a:endParaRPr lang="en-US"/>
          </a:p>
        </p:txBody>
      </p:sp>
    </p:spTree>
    <p:extLst>
      <p:ext uri="{BB962C8B-B14F-4D97-AF65-F5344CB8AC3E}">
        <p14:creationId xmlns:p14="http://schemas.microsoft.com/office/powerpoint/2010/main" val="358400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precautions in place, there can also be health risks to people.</a:t>
            </a:r>
          </a:p>
          <a:p>
            <a:endParaRPr lang="en-US" dirty="0"/>
          </a:p>
        </p:txBody>
      </p:sp>
      <p:sp>
        <p:nvSpPr>
          <p:cNvPr id="4" name="Slide Number Placeholder 3"/>
          <p:cNvSpPr>
            <a:spLocks noGrp="1"/>
          </p:cNvSpPr>
          <p:nvPr>
            <p:ph type="sldNum" sz="quarter" idx="10"/>
          </p:nvPr>
        </p:nvSpPr>
        <p:spPr/>
        <p:txBody>
          <a:bodyPr/>
          <a:lstStyle/>
          <a:p>
            <a:fld id="{82B4FB9B-8CAA-45BD-809F-9C7DB509EB33}" type="slidenum">
              <a:rPr lang="en-US" smtClean="0"/>
              <a:t>8</a:t>
            </a:fld>
            <a:endParaRPr lang="en-US"/>
          </a:p>
        </p:txBody>
      </p:sp>
    </p:spTree>
    <p:extLst>
      <p:ext uri="{BB962C8B-B14F-4D97-AF65-F5344CB8AC3E}">
        <p14:creationId xmlns:p14="http://schemas.microsoft.com/office/powerpoint/2010/main" val="392494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541463"/>
            <a:ext cx="7391401" cy="41592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you work to maintain the health of your animals, it is important to remember there can be health risks to your guests. Zoonotic diseases are illnesses caused by </a:t>
            </a:r>
            <a:r>
              <a:rPr lang="en-US" b="0" baseline="0" dirty="0" smtClean="0"/>
              <a:t>many different organisms, including bacteria, viruses, parasites, and fungi </a:t>
            </a:r>
            <a:r>
              <a:rPr lang="en-US" sz="1200" b="0" i="0" u="none" strike="noStrike" kern="1200" baseline="0" dirty="0" smtClean="0">
                <a:solidFill>
                  <a:schemeClr val="tx1"/>
                </a:solidFill>
                <a:latin typeface="+mn-lt"/>
                <a:ea typeface="+mn-ea"/>
                <a:cs typeface="+mn-cs"/>
              </a:rPr>
              <a:t>that come from animals and can make people sick. Examples include </a:t>
            </a:r>
            <a:r>
              <a:rPr lang="en-US" sz="1200" b="0" i="1" u="none" strike="noStrike" kern="1200" baseline="0" dirty="0" err="1" smtClean="0">
                <a:solidFill>
                  <a:schemeClr val="tx1"/>
                </a:solidFill>
                <a:latin typeface="+mn-lt"/>
                <a:ea typeface="+mn-ea"/>
                <a:cs typeface="+mn-cs"/>
              </a:rPr>
              <a:t>Cryptosporidia</a:t>
            </a:r>
            <a:r>
              <a:rPr lang="en-US" sz="1200" b="0" i="1" u="none" strike="noStrike" kern="1200" baseline="0" dirty="0" smtClean="0">
                <a:solidFill>
                  <a:schemeClr val="tx1"/>
                </a:solidFill>
                <a:latin typeface="+mn-lt"/>
                <a:ea typeface="+mn-ea"/>
                <a:cs typeface="+mn-cs"/>
              </a:rPr>
              <a:t>, Campylobacter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 coli</a:t>
            </a:r>
            <a:r>
              <a:rPr lang="en-US" sz="1200" b="0" i="0" u="none" strike="noStrike" kern="1200" baseline="0" dirty="0" smtClean="0">
                <a:solidFill>
                  <a:schemeClr val="tx1"/>
                </a:solidFill>
                <a:latin typeface="+mn-lt"/>
                <a:ea typeface="+mn-ea"/>
                <a:cs typeface="+mn-cs"/>
              </a:rPr>
              <a:t>, and </a:t>
            </a:r>
            <a:r>
              <a:rPr lang="en-US" sz="1200" b="0" i="1" u="none" strike="noStrike" kern="1200" baseline="0" dirty="0" smtClean="0">
                <a:solidFill>
                  <a:schemeClr val="tx1"/>
                </a:solidFill>
                <a:latin typeface="+mn-lt"/>
                <a:ea typeface="+mn-ea"/>
                <a:cs typeface="+mn-cs"/>
              </a:rPr>
              <a:t>Salmonella.</a:t>
            </a:r>
          </a:p>
          <a:p>
            <a:endParaRPr lang="en-US" baseline="0" dirty="0" smtClean="0"/>
          </a:p>
          <a:p>
            <a:pPr marL="0" indent="0" defTabSz="931500">
              <a:buNone/>
              <a:defRPr/>
            </a:pPr>
            <a:r>
              <a:rPr lang="en-US" sz="900" dirty="0" smtClean="0"/>
              <a:t>Photo: girl</a:t>
            </a:r>
            <a:r>
              <a:rPr lang="en-US" sz="900" baseline="0" dirty="0" smtClean="0"/>
              <a:t> with calf (159971699), father with daughter (1743254246), </a:t>
            </a:r>
            <a:r>
              <a:rPr lang="en-US" sz="900" baseline="0" dirty="0" err="1" smtClean="0"/>
              <a:t>Shutterstock</a:t>
            </a:r>
            <a:endParaRPr lang="en-US" sz="90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Zoonoses of Livestock and Poultry: Routes of Transmission</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92308F-0FF2-4BDE-823E-95E68F010D6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6/14/2021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BF6BC-5369-477A-A2A2-A3327DD49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146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2A09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44091" y="-7098"/>
            <a:ext cx="6303819" cy="6872197"/>
          </a:xfrm>
          <a:prstGeom prst="rect">
            <a:avLst/>
          </a:prstGeom>
        </p:spPr>
      </p:pic>
      <p:sp>
        <p:nvSpPr>
          <p:cNvPr id="8" name="Rectangle 7"/>
          <p:cNvSpPr/>
          <p:nvPr userDrawn="1"/>
        </p:nvSpPr>
        <p:spPr>
          <a:xfrm>
            <a:off x="0" y="7099"/>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06759" y="5240396"/>
            <a:ext cx="2298268" cy="1298515"/>
          </a:xfrm>
          <a:prstGeom prst="rect">
            <a:avLst/>
          </a:prstGeom>
        </p:spPr>
      </p:pic>
    </p:spTree>
    <p:custDataLst>
      <p:tags r:id="rId1"/>
    </p:custDataLst>
    <p:extLst>
      <p:ext uri="{BB962C8B-B14F-4D97-AF65-F5344CB8AC3E}">
        <p14:creationId xmlns:p14="http://schemas.microsoft.com/office/powerpoint/2010/main" val="26717696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5343839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80559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77092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9"/>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11601805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8508600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39678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56251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91895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8" name="Rectangle 7"/>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9719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462405"/>
            <a:ext cx="10515600" cy="471455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27898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9" name="Rectangle 8"/>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6"/>
            <a:ext cx="10515600" cy="73753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11716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EB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49670"/>
          <a:stretch/>
        </p:blipFill>
        <p:spPr>
          <a:xfrm>
            <a:off x="3" y="380628"/>
            <a:ext cx="2438398" cy="6096749"/>
          </a:xfrm>
          <a:prstGeom prst="rect">
            <a:avLst/>
          </a:prstGeom>
        </p:spPr>
      </p:pic>
      <p:sp>
        <p:nvSpPr>
          <p:cNvPr id="10" name="Rectangle 9"/>
          <p:cNvSpPr/>
          <p:nvPr userDrawn="1"/>
        </p:nvSpPr>
        <p:spPr>
          <a:xfrm>
            <a:off x="0" y="0"/>
            <a:ext cx="12192000" cy="6858000"/>
          </a:xfrm>
          <a:prstGeom prst="rect">
            <a:avLst/>
          </a:prstGeom>
          <a:solidFill>
            <a:srgbClr val="3076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1779560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11" name="Rectangle 10"/>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9788" y="365126"/>
            <a:ext cx="10515600" cy="6837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4525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76476"/>
            <a:ext cx="5157787"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4525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76476"/>
            <a:ext cx="5183188"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117338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7" name="Rectangle 6"/>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7029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40987922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061546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19" name="Rectangle 18"/>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0" name="Rectangle 19"/>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Text Placeholder 4"/>
          <p:cNvSpPr>
            <a:spLocks noGrp="1"/>
          </p:cNvSpPr>
          <p:nvPr>
            <p:ph type="body" sz="quarter" idx="3"/>
          </p:nvPr>
        </p:nvSpPr>
        <p:spPr>
          <a:xfrm>
            <a:off x="9030349" y="1722438"/>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9030349" y="2438406"/>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838200" y="365126"/>
            <a:ext cx="10515600" cy="643404"/>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9521005" y="6377158"/>
            <a:ext cx="1972235" cy="274638"/>
          </a:xfrm>
          <a:prstGeom prst="rect">
            <a:avLst/>
          </a:prstGeom>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6142883"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2" name="Content Placeholder 3"/>
          <p:cNvSpPr>
            <a:spLocks noGrp="1"/>
          </p:cNvSpPr>
          <p:nvPr>
            <p:ph sz="half" idx="14"/>
          </p:nvPr>
        </p:nvSpPr>
        <p:spPr>
          <a:xfrm>
            <a:off x="6142883"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5"/>
          </p:nvPr>
        </p:nvSpPr>
        <p:spPr>
          <a:xfrm>
            <a:off x="3286041"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6" name="Content Placeholder 5"/>
          <p:cNvSpPr>
            <a:spLocks noGrp="1"/>
          </p:cNvSpPr>
          <p:nvPr>
            <p:ph sz="quarter" idx="16"/>
          </p:nvPr>
        </p:nvSpPr>
        <p:spPr>
          <a:xfrm>
            <a:off x="3286041"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idx="17"/>
          </p:nvPr>
        </p:nvSpPr>
        <p:spPr>
          <a:xfrm>
            <a:off x="386853" y="1722440"/>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8" name="Content Placeholder 3"/>
          <p:cNvSpPr>
            <a:spLocks noGrp="1"/>
          </p:cNvSpPr>
          <p:nvPr>
            <p:ph sz="half" idx="18"/>
          </p:nvPr>
        </p:nvSpPr>
        <p:spPr>
          <a:xfrm>
            <a:off x="386853" y="2438408"/>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794050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52406" y="152400"/>
            <a:ext cx="3428994" cy="6556375"/>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30306" y="457200"/>
            <a:ext cx="2823882"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38600" y="457201"/>
            <a:ext cx="759310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9694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 y="0"/>
            <a:ext cx="5002306" cy="6858000"/>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51706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17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079881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568722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4175401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9"/>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
        <p:nvSpPr>
          <p:cNvPr id="9" name="Rectangle 8"/>
          <p:cNvSpPr/>
          <p:nvPr userDrawn="1"/>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extLst>
      <p:ext uri="{BB962C8B-B14F-4D97-AF65-F5344CB8AC3E}">
        <p14:creationId xmlns:p14="http://schemas.microsoft.com/office/powerpoint/2010/main" val="30011752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1018199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01094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3981400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010852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027636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027030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7754647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ags" Target="../tags/tag7.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BCE0EFA-3776-4998-A0DA-25464FB0AC1E}" type="slidenum">
              <a:rPr lang="en-US" smtClean="0"/>
              <a:pPr/>
              <a:t>‹#›</a:t>
            </a:fld>
            <a:endParaRPr lang="en-US"/>
          </a:p>
        </p:txBody>
      </p:sp>
    </p:spTree>
    <p:custDataLst>
      <p:tags r:id="rId16"/>
    </p:custDataLst>
    <p:extLst>
      <p:ext uri="{BB962C8B-B14F-4D97-AF65-F5344CB8AC3E}">
        <p14:creationId xmlns:p14="http://schemas.microsoft.com/office/powerpoint/2010/main" val="29373630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78"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BCE0EFA-3776-4998-A0DA-25464FB0AC1E}" type="slidenum">
              <a:rPr lang="en-US" smtClean="0"/>
              <a:pPr/>
              <a:t>‹#›</a:t>
            </a:fld>
            <a:endParaRPr lang="en-US"/>
          </a:p>
        </p:txBody>
      </p:sp>
    </p:spTree>
    <p:custDataLst>
      <p:tags r:id="rId16"/>
    </p:custDataLst>
    <p:extLst>
      <p:ext uri="{BB962C8B-B14F-4D97-AF65-F5344CB8AC3E}">
        <p14:creationId xmlns:p14="http://schemas.microsoft.com/office/powerpoint/2010/main" val="13633023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5" r:id="rId4"/>
    <p:sldLayoutId id="2147483667" r:id="rId5"/>
    <p:sldLayoutId id="2147483668" r:id="rId6"/>
    <p:sldLayoutId id="2147483669" r:id="rId7"/>
    <p:sldLayoutId id="2147483670" r:id="rId8"/>
    <p:sldLayoutId id="2147483676" r:id="rId9"/>
    <p:sldLayoutId id="2147483671" r:id="rId10"/>
    <p:sldLayoutId id="2147483672" r:id="rId11"/>
    <p:sldLayoutId id="2147483673" r:id="rId12"/>
    <p:sldLayoutId id="2147483674" r:id="rId13"/>
    <p:sldLayoutId id="2147483675"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21.xml"/><Relationship Id="rId1" Type="http://schemas.openxmlformats.org/officeDocument/2006/relationships/tags" Target="../tags/tag2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5.xml"/><Relationship Id="rId7"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7.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ags" Target="../tags/tag28.xml"/><Relationship Id="rId5" Type="http://schemas.openxmlformats.org/officeDocument/2006/relationships/image" Target="../media/image4.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hyperlink" Target="http://www.extension.iastate.edu/diversity/ex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647971"/>
          </a:xfrm>
        </p:spPr>
        <p:txBody>
          <a:bodyPr/>
          <a:lstStyle/>
          <a:p>
            <a:r>
              <a:rPr lang="en-US" b="1" dirty="0">
                <a:solidFill>
                  <a:schemeClr val="bg1"/>
                </a:solidFill>
              </a:rPr>
              <a:t>Agritourism</a:t>
            </a:r>
            <a:endParaRPr lang="en-US" dirty="0"/>
          </a:p>
        </p:txBody>
      </p:sp>
      <p:sp>
        <p:nvSpPr>
          <p:cNvPr id="3" name="Subtitle 2"/>
          <p:cNvSpPr>
            <a:spLocks noGrp="1"/>
          </p:cNvSpPr>
          <p:nvPr>
            <p:ph type="subTitle" idx="1"/>
          </p:nvPr>
        </p:nvSpPr>
        <p:spPr>
          <a:xfrm>
            <a:off x="1524000" y="1790826"/>
            <a:ext cx="9144000" cy="741362"/>
          </a:xfrm>
        </p:spPr>
        <p:txBody>
          <a:bodyPr/>
          <a:lstStyle/>
          <a:p>
            <a:r>
              <a:rPr lang="en-US" b="1" spc="20" dirty="0">
                <a:solidFill>
                  <a:schemeClr val="bg1"/>
                </a:solidFill>
              </a:rPr>
              <a:t>Biosecurity Basics</a:t>
            </a:r>
            <a:endParaRPr lang="en-US" dirty="0">
              <a:solidFill>
                <a:schemeClr val="bg1"/>
              </a:solidFill>
            </a:endParaRPr>
          </a:p>
        </p:txBody>
      </p:sp>
    </p:spTree>
    <p:custDataLst>
      <p:tags r:id="rId1"/>
    </p:custDataLst>
    <p:extLst>
      <p:ext uri="{BB962C8B-B14F-4D97-AF65-F5344CB8AC3E}">
        <p14:creationId xmlns:p14="http://schemas.microsoft.com/office/powerpoint/2010/main" val="1371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p:cNvSpPr txBox="1">
            <a:spLocks/>
          </p:cNvSpPr>
          <p:nvPr/>
        </p:nvSpPr>
        <p:spPr>
          <a:xfrm>
            <a:off x="3048001" y="260714"/>
            <a:ext cx="9143999" cy="1265382"/>
          </a:xfrm>
          <a:prstGeom prst="rect">
            <a:avLst/>
          </a:prstGeom>
          <a:solidFill>
            <a:srgbClr val="FEE6A4"/>
          </a:solidFill>
          <a:effectLst>
            <a:outerShdw blurRad="50800" dist="38100" dir="5400000" algn="t" rotWithShape="0">
              <a:prstClr val="black">
                <a:alpha val="40000"/>
              </a:prstClr>
            </a:outerShdw>
          </a:effectLst>
        </p:spPr>
        <p:txBody>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1pPr>
            <a:lvl2pPr marL="342900" indent="0" algn="l" defTabSz="914400" rtl="0" eaLnBrk="1" latinLnBrk="0" hangingPunct="1">
              <a:lnSpc>
                <a:spcPct val="120000"/>
              </a:lnSpc>
              <a:spcBef>
                <a:spcPts val="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2pPr>
            <a:lvl3pPr marL="685800" indent="0" algn="l" defTabSz="914400" rtl="0" eaLnBrk="1" latinLnBrk="0" hangingPunct="1">
              <a:lnSpc>
                <a:spcPct val="1200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3pPr>
            <a:lvl4pPr marL="10287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4pPr>
            <a:lvl5pPr marL="13716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smtClean="0"/>
          </a:p>
        </p:txBody>
      </p:sp>
      <p:sp>
        <p:nvSpPr>
          <p:cNvPr id="4" name="Title 3"/>
          <p:cNvSpPr>
            <a:spLocks noGrp="1"/>
          </p:cNvSpPr>
          <p:nvPr>
            <p:ph type="title"/>
          </p:nvPr>
        </p:nvSpPr>
        <p:spPr>
          <a:xfrm>
            <a:off x="3604846" y="519662"/>
            <a:ext cx="8078167" cy="731520"/>
          </a:xfrm>
        </p:spPr>
        <p:txBody>
          <a:bodyPr>
            <a:noAutofit/>
          </a:bodyPr>
          <a:lstStyle/>
          <a:p>
            <a:r>
              <a:rPr lang="en-US" sz="3200" b="1" dirty="0" smtClean="0"/>
              <a:t>Immunocompromised at greater risk for zoonotic disease</a:t>
            </a:r>
            <a:endParaRPr lang="en-US" sz="3200" b="1" dirty="0"/>
          </a:p>
        </p:txBody>
      </p:sp>
      <p:pic>
        <p:nvPicPr>
          <p:cNvPr id="10" name="Picture 9"/>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2561642" y="2343421"/>
            <a:ext cx="2895777" cy="3608198"/>
          </a:xfrm>
          <a:prstGeom prst="rect">
            <a:avLst/>
          </a:prstGeom>
          <a:ln w="38100">
            <a:no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stretch>
            <a:fillRect/>
          </a:stretch>
        </p:blipFill>
        <p:spPr>
          <a:xfrm>
            <a:off x="307731" y="0"/>
            <a:ext cx="1969931" cy="6858000"/>
          </a:xfrm>
          <a:prstGeom prst="rect">
            <a:avLst/>
          </a:prstGeom>
        </p:spPr>
      </p:pic>
      <p:pic>
        <p:nvPicPr>
          <p:cNvPr id="11" name="Picture 10"/>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9026484" y="2343421"/>
            <a:ext cx="2898151" cy="3608198"/>
          </a:xfrm>
          <a:prstGeom prst="rect">
            <a:avLst/>
          </a:prstGeom>
          <a:ln w="38100">
            <a:noFill/>
          </a:ln>
          <a:effectLst>
            <a:outerShdw blurRad="50800" dist="38100" dir="2700000" algn="tl" rotWithShape="0">
              <a:prstClr val="black">
                <a:alpha val="40000"/>
              </a:prstClr>
            </a:outerShdw>
          </a:effectLst>
        </p:spPr>
      </p:pic>
      <p:sp>
        <p:nvSpPr>
          <p:cNvPr id="5" name="Rectangle 4"/>
          <p:cNvSpPr/>
          <p:nvPr/>
        </p:nvSpPr>
        <p:spPr>
          <a:xfrm>
            <a:off x="420025" y="1206123"/>
            <a:ext cx="1969931" cy="4708981"/>
          </a:xfrm>
          <a:prstGeom prst="rect">
            <a:avLst/>
          </a:prstGeom>
        </p:spPr>
        <p:txBody>
          <a:bodyPr wrap="square">
            <a:spAutoFit/>
          </a:bodyPr>
          <a:lstStyle/>
          <a:p>
            <a:pPr marL="171450" indent="-171450">
              <a:spcAft>
                <a:spcPts val="2400"/>
              </a:spcAft>
              <a:buFont typeface="Arial" panose="020B0604020202020204" pitchFamily="34" charset="0"/>
              <a:buChar char="•"/>
            </a:pPr>
            <a:r>
              <a:rPr lang="en-US" sz="2400" dirty="0">
                <a:latin typeface="HelveticaNeueLT Std Cn" panose="020B0506030502030204" pitchFamily="34" charset="0"/>
              </a:rPr>
              <a:t>Children, especially under </a:t>
            </a:r>
            <a:r>
              <a:rPr lang="en-US" sz="2400" dirty="0" smtClean="0">
                <a:latin typeface="HelveticaNeueLT Std Cn" panose="020B0506030502030204" pitchFamily="34" charset="0"/>
              </a:rPr>
              <a:t>5 </a:t>
            </a:r>
            <a:endParaRPr lang="en-US" sz="2400" dirty="0">
              <a:latin typeface="HelveticaNeueLT Std Cn" panose="020B0506030502030204" pitchFamily="34" charset="0"/>
            </a:endParaRPr>
          </a:p>
          <a:p>
            <a:pPr marL="171450" indent="-171450">
              <a:spcAft>
                <a:spcPts val="2400"/>
              </a:spcAft>
              <a:buFont typeface="Arial" panose="020B0604020202020204" pitchFamily="34" charset="0"/>
              <a:buChar char="•"/>
            </a:pPr>
            <a:r>
              <a:rPr lang="en-US" sz="2400" dirty="0">
                <a:latin typeface="HelveticaNeueLT Std Cn" panose="020B0506030502030204" pitchFamily="34" charset="0"/>
              </a:rPr>
              <a:t>People with </a:t>
            </a:r>
            <a:r>
              <a:rPr lang="en-US" sz="2400" dirty="0" smtClean="0">
                <a:latin typeface="HelveticaNeueLT Std Cn" panose="020B0506030502030204" pitchFamily="34" charset="0"/>
              </a:rPr>
              <a:t>health conditions</a:t>
            </a:r>
          </a:p>
          <a:p>
            <a:pPr marL="171450" indent="-171450">
              <a:spcAft>
                <a:spcPts val="2400"/>
              </a:spcAft>
              <a:buFont typeface="Arial" panose="020B0604020202020204" pitchFamily="34" charset="0"/>
              <a:buChar char="•"/>
            </a:pPr>
            <a:r>
              <a:rPr lang="en-US" sz="2400" dirty="0" smtClean="0">
                <a:latin typeface="HelveticaNeueLT Std Cn" panose="020B0506030502030204" pitchFamily="34" charset="0"/>
              </a:rPr>
              <a:t>Adults over 65</a:t>
            </a:r>
            <a:endParaRPr lang="en-US" sz="2400" dirty="0">
              <a:latin typeface="HelveticaNeueLT Std Cn" panose="020B0506030502030204" pitchFamily="34" charset="0"/>
            </a:endParaRPr>
          </a:p>
          <a:p>
            <a:pPr marL="171450" indent="-171450">
              <a:spcAft>
                <a:spcPts val="2400"/>
              </a:spcAft>
              <a:buFont typeface="Arial" panose="020B0604020202020204" pitchFamily="34" charset="0"/>
              <a:buChar char="•"/>
            </a:pPr>
            <a:r>
              <a:rPr lang="en-US" sz="2400" dirty="0">
                <a:latin typeface="HelveticaNeueLT Std Cn" panose="020B0506030502030204" pitchFamily="34" charset="0"/>
              </a:rPr>
              <a:t>Pregnant women </a:t>
            </a:r>
          </a:p>
        </p:txBody>
      </p:sp>
      <p:pic>
        <p:nvPicPr>
          <p:cNvPr id="2" name="Pictur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34885" y="2343421"/>
            <a:ext cx="3014133" cy="3643952"/>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40853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051" r="8530"/>
          <a:stretch/>
        </p:blipFill>
        <p:spPr>
          <a:xfrm>
            <a:off x="4472761" y="0"/>
            <a:ext cx="7719239" cy="6858000"/>
          </a:xfrm>
          <a:prstGeom prst="rect">
            <a:avLst/>
          </a:prstGeom>
          <a:ln w="76200">
            <a:noFill/>
          </a:ln>
        </p:spPr>
      </p:pic>
      <p:sp>
        <p:nvSpPr>
          <p:cNvPr id="6" name="Content Placeholder 3"/>
          <p:cNvSpPr txBox="1">
            <a:spLocks/>
          </p:cNvSpPr>
          <p:nvPr/>
        </p:nvSpPr>
        <p:spPr>
          <a:xfrm>
            <a:off x="644769" y="3894897"/>
            <a:ext cx="3470031" cy="2359364"/>
          </a:xfrm>
          <a:prstGeom prst="rect">
            <a:avLst/>
          </a:prstGeom>
        </p:spPr>
        <p:txBody>
          <a:bodyPr/>
          <a:lstStyle>
            <a:lvl1pPr marL="274320" indent="-27432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3200">
                <a:solidFill>
                  <a:schemeClr val="tx1"/>
                </a:solidFill>
                <a:latin typeface="Verdana" panose="020B0604030504040204" pitchFamily="34" charset="0"/>
                <a:ea typeface="Verdana" pitchFamily="34" charset="0"/>
                <a:cs typeface="Verdana" panose="020B0604030504040204" pitchFamily="34" charset="0"/>
              </a:defRPr>
            </a:lvl1pPr>
            <a:lvl2pPr marL="574675"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800">
                <a:solidFill>
                  <a:schemeClr val="tx1"/>
                </a:solidFill>
                <a:latin typeface="Verdana" panose="020B0604030504040204" pitchFamily="34" charset="0"/>
                <a:ea typeface="Verdana" pitchFamily="34" charset="0"/>
                <a:cs typeface="Verdana" panose="020B0604030504040204" pitchFamily="34" charset="0"/>
              </a:defRPr>
            </a:lvl2pPr>
            <a:lvl3pPr marL="862013"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400">
                <a:solidFill>
                  <a:schemeClr val="tx1"/>
                </a:solidFill>
                <a:latin typeface="Verdana" panose="020B0604030504040204" pitchFamily="34" charset="0"/>
                <a:ea typeface="Verdana" pitchFamily="34" charset="0"/>
                <a:cs typeface="Verdana" panose="020B0604030504040204" pitchFamily="34" charset="0"/>
              </a:defRPr>
            </a:lvl3pPr>
            <a:lvl4pPr marL="1003679"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800">
                <a:solidFill>
                  <a:schemeClr val="tx1"/>
                </a:solidFill>
                <a:latin typeface="Verdana" panose="020B0604030504040204" pitchFamily="34" charset="0"/>
                <a:ea typeface="Verdana" pitchFamily="34" charset="0"/>
                <a:cs typeface="Verdana" panose="020B0604030504040204" pitchFamily="34" charset="0"/>
              </a:defRPr>
            </a:lvl4pPr>
            <a:lvl5pPr marL="1108451"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500">
                <a:solidFill>
                  <a:schemeClr val="tx1"/>
                </a:solidFill>
                <a:latin typeface="Verdana" panose="020B0604030504040204" pitchFamily="34" charset="0"/>
                <a:ea typeface="Verdana" pitchFamily="34" charset="0"/>
                <a:cs typeface="Verdana" panose="020B0604030504040204"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0" indent="0" algn="ctr">
              <a:buNone/>
            </a:pPr>
            <a:r>
              <a:rPr lang="en-US" sz="3600" dirty="0" smtClean="0"/>
              <a:t>Remove and isolate any animals that are sick</a:t>
            </a:r>
            <a:endParaRPr lang="en-US" sz="2400" kern="0" dirty="0"/>
          </a:p>
        </p:txBody>
      </p:sp>
      <p:cxnSp>
        <p:nvCxnSpPr>
          <p:cNvPr id="9" name="Straight Connector 8"/>
          <p:cNvCxnSpPr/>
          <p:nvPr/>
        </p:nvCxnSpPr>
        <p:spPr>
          <a:xfrm>
            <a:off x="4461095"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4108" y="465897"/>
            <a:ext cx="4519246" cy="2963103"/>
          </a:xfrm>
          <a:prstGeom prst="rect">
            <a:avLst/>
          </a:prstGeom>
          <a:solidFill>
            <a:srgbClr val="FEE6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txBox="1">
            <a:spLocks/>
          </p:cNvSpPr>
          <p:nvPr/>
        </p:nvSpPr>
        <p:spPr>
          <a:xfrm>
            <a:off x="858716" y="720504"/>
            <a:ext cx="3470031" cy="2453889"/>
          </a:xfrm>
          <a:prstGeom prst="rect">
            <a:avLst/>
          </a:prstGeom>
        </p:spPr>
        <p:txBody>
          <a:bodyPr/>
          <a:lstStyle>
            <a:lvl1pPr marL="274320" indent="-27432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3200">
                <a:solidFill>
                  <a:schemeClr val="tx1"/>
                </a:solidFill>
                <a:latin typeface="Verdana" panose="020B0604030504040204" pitchFamily="34" charset="0"/>
                <a:ea typeface="Verdana" pitchFamily="34" charset="0"/>
                <a:cs typeface="Verdana" panose="020B0604030504040204" pitchFamily="34" charset="0"/>
              </a:defRPr>
            </a:lvl1pPr>
            <a:lvl2pPr marL="574675"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800">
                <a:solidFill>
                  <a:schemeClr val="tx1"/>
                </a:solidFill>
                <a:latin typeface="Verdana" panose="020B0604030504040204" pitchFamily="34" charset="0"/>
                <a:ea typeface="Verdana" pitchFamily="34" charset="0"/>
                <a:cs typeface="Verdana" panose="020B0604030504040204" pitchFamily="34" charset="0"/>
              </a:defRPr>
            </a:lvl2pPr>
            <a:lvl3pPr marL="862013"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400">
                <a:solidFill>
                  <a:schemeClr val="tx1"/>
                </a:solidFill>
                <a:latin typeface="Verdana" panose="020B0604030504040204" pitchFamily="34" charset="0"/>
                <a:ea typeface="Verdana" pitchFamily="34" charset="0"/>
                <a:cs typeface="Verdana" panose="020B0604030504040204" pitchFamily="34" charset="0"/>
              </a:defRPr>
            </a:lvl3pPr>
            <a:lvl4pPr marL="1003679"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800">
                <a:solidFill>
                  <a:schemeClr val="tx1"/>
                </a:solidFill>
                <a:latin typeface="Verdana" panose="020B0604030504040204" pitchFamily="34" charset="0"/>
                <a:ea typeface="Verdana" pitchFamily="34" charset="0"/>
                <a:cs typeface="Verdana" panose="020B0604030504040204" pitchFamily="34" charset="0"/>
              </a:defRPr>
            </a:lvl4pPr>
            <a:lvl5pPr marL="1108451"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500">
                <a:solidFill>
                  <a:schemeClr val="tx1"/>
                </a:solidFill>
                <a:latin typeface="Verdana" panose="020B0604030504040204" pitchFamily="34" charset="0"/>
                <a:ea typeface="Verdana" pitchFamily="34" charset="0"/>
                <a:cs typeface="Verdana" panose="020B0604030504040204"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0" indent="0" algn="ctr">
              <a:buNone/>
            </a:pPr>
            <a:r>
              <a:rPr lang="en-US" b="1" kern="0" dirty="0"/>
              <a:t>Observe animals every </a:t>
            </a:r>
            <a:r>
              <a:rPr lang="en-US" b="1" kern="0" dirty="0" smtClean="0"/>
              <a:t>day for signs of illness</a:t>
            </a:r>
            <a:endParaRPr lang="en-US" sz="2000" kern="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50" y="61310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8670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57250" y="857250"/>
            <a:ext cx="6858000" cy="5143500"/>
          </a:xfrm>
          <a:prstGeom prst="rect">
            <a:avLst/>
          </a:prstGeom>
        </p:spPr>
      </p:pic>
      <p:cxnSp>
        <p:nvCxnSpPr>
          <p:cNvPr id="4" name="Straight Connector 3"/>
          <p:cNvCxnSpPr/>
          <p:nvPr/>
        </p:nvCxnSpPr>
        <p:spPr>
          <a:xfrm>
            <a:off x="5088896"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661765" y="1101343"/>
            <a:ext cx="6229922" cy="4401205"/>
          </a:xfrm>
          <a:prstGeom prst="rect">
            <a:avLst/>
          </a:prstGeom>
        </p:spPr>
        <p:txBody>
          <a:bodyPr wrap="square">
            <a:spAutoFit/>
          </a:bodyPr>
          <a:lstStyle/>
          <a:p>
            <a:pPr lvl="0">
              <a:defRPr/>
            </a:pPr>
            <a:r>
              <a:rPr lang="en-US" sz="4000" dirty="0">
                <a:latin typeface="Verdana" panose="020B0604030504040204" pitchFamily="34" charset="0"/>
                <a:ea typeface="Verdana" panose="020B0604030504040204" pitchFamily="34" charset="0"/>
              </a:rPr>
              <a:t>Regularly clean and disinfect animal areas</a:t>
            </a:r>
            <a:r>
              <a:rPr lang="en-US" sz="4000" dirty="0" smtClean="0">
                <a:latin typeface="Verdana" panose="020B0604030504040204" pitchFamily="34" charset="0"/>
                <a:ea typeface="Verdana" panose="020B0604030504040204" pitchFamily="34" charset="0"/>
              </a:rPr>
              <a:t>. </a:t>
            </a:r>
          </a:p>
          <a:p>
            <a:pPr lvl="0">
              <a:defRPr/>
            </a:pPr>
            <a:endParaRPr lang="en-US" sz="4000" dirty="0">
              <a:latin typeface="Verdana" panose="020B0604030504040204" pitchFamily="34" charset="0"/>
              <a:ea typeface="Verdana" panose="020B0604030504040204" pitchFamily="34" charset="0"/>
            </a:endParaRPr>
          </a:p>
          <a:p>
            <a:pPr lvl="0">
              <a:defRPr/>
            </a:pPr>
            <a:r>
              <a:rPr lang="en-US" sz="4000" dirty="0" smtClean="0">
                <a:latin typeface="Verdana" panose="020B0604030504040204" pitchFamily="34" charset="0"/>
                <a:ea typeface="Verdana" panose="020B0604030504040204" pitchFamily="34" charset="0"/>
              </a:rPr>
              <a:t>Avoid moving manure</a:t>
            </a:r>
            <a:r>
              <a:rPr lang="en-US" sz="4000" dirty="0">
                <a:latin typeface="Verdana" panose="020B0604030504040204" pitchFamily="34" charset="0"/>
                <a:ea typeface="Verdana" panose="020B0604030504040204" pitchFamily="34" charset="0"/>
              </a:rPr>
              <a:t>, bedding or other waste material </a:t>
            </a:r>
            <a:r>
              <a:rPr lang="en-US" sz="4000" dirty="0" smtClean="0">
                <a:latin typeface="Verdana" panose="020B0604030504040204" pitchFamily="34" charset="0"/>
                <a:ea typeface="Verdana" panose="020B0604030504040204" pitchFamily="34" charset="0"/>
              </a:rPr>
              <a:t>in </a:t>
            </a:r>
            <a:r>
              <a:rPr lang="en-US" sz="4000" dirty="0">
                <a:latin typeface="Verdana" panose="020B0604030504040204" pitchFamily="34" charset="0"/>
                <a:ea typeface="Verdana" panose="020B0604030504040204" pitchFamily="34" charset="0"/>
              </a:rPr>
              <a:t>public areas where guests walk.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5453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651994" y="1952698"/>
            <a:ext cx="5177259" cy="3882945"/>
          </a:xfrm>
          <a:prstGeom prst="rect">
            <a:avLst/>
          </a:prstGeom>
          <a:solidFill>
            <a:srgbClr val="FFFFFF">
              <a:shade val="85000"/>
            </a:srgbClr>
          </a:solidFill>
          <a:ln w="28575" cap="sq">
            <a:noFill/>
            <a:miter lim="800000"/>
          </a:ln>
          <a:effectLst>
            <a:outerShdw blurRad="50800" dist="38100" dir="2700000" algn="tl" rotWithShape="0">
              <a:prstClr val="black">
                <a:alpha val="40000"/>
              </a:prstClr>
            </a:outerShdw>
          </a:effectLst>
        </p:spPr>
      </p:pic>
      <p:sp>
        <p:nvSpPr>
          <p:cNvPr id="2" name="Title 1"/>
          <p:cNvSpPr>
            <a:spLocks noGrp="1"/>
          </p:cNvSpPr>
          <p:nvPr>
            <p:ph type="title"/>
          </p:nvPr>
        </p:nvSpPr>
        <p:spPr>
          <a:xfrm>
            <a:off x="18664" y="409433"/>
            <a:ext cx="6046234" cy="1138335"/>
          </a:xfrm>
          <a:solidFill>
            <a:srgbClr val="FEE6A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4000" b="1" dirty="0" smtClean="0">
                <a:solidFill>
                  <a:srgbClr val="000000"/>
                </a:solidFill>
                <a:latin typeface="Verdana" panose="020B0604030504040204" pitchFamily="34" charset="0"/>
                <a:ea typeface="Verdana" panose="020B0604030504040204" pitchFamily="34" charset="0"/>
                <a:cs typeface="+mj-cs"/>
              </a:rPr>
              <a:t>Veterinary Care</a:t>
            </a:r>
            <a:endParaRPr lang="en-US" sz="2400" dirty="0">
              <a:solidFill>
                <a:schemeClr val="lt1"/>
              </a:solidFill>
              <a:latin typeface="+mn-lt"/>
              <a:ea typeface="+mn-ea"/>
              <a:cs typeface="+mn-cs"/>
            </a:endParaRPr>
          </a:p>
        </p:txBody>
      </p:sp>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664" y="2685014"/>
            <a:ext cx="4161450" cy="4172986"/>
          </a:xfrm>
          <a:prstGeom prst="rect">
            <a:avLst/>
          </a:prstGeom>
          <a:solidFill>
            <a:srgbClr val="FFFFFF">
              <a:shade val="85000"/>
            </a:srgbClr>
          </a:solidFill>
          <a:ln w="28575" cap="sq">
            <a:noFill/>
            <a:miter lim="800000"/>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7652655" y="648477"/>
            <a:ext cx="5187821" cy="3890866"/>
          </a:xfrm>
          <a:prstGeom prst="rect">
            <a:avLst/>
          </a:prstGeom>
          <a:solidFill>
            <a:srgbClr val="FFFFFF">
              <a:shade val="85000"/>
            </a:srgbClr>
          </a:solidFill>
          <a:ln w="28575" cap="sq">
            <a:noFill/>
            <a:miter lim="800000"/>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8685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4800" dirty="0" smtClean="0">
                <a:solidFill>
                  <a:schemeClr val="bg1"/>
                </a:solidFill>
              </a:rPr>
              <a:t>Other Farm Animals</a:t>
            </a:r>
            <a:endParaRPr lang="en-US" sz="4800" dirty="0">
              <a:solidFill>
                <a:schemeClr val="bg1"/>
              </a:solidFill>
            </a:endParaRPr>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222" y="1363290"/>
            <a:ext cx="3912938" cy="2665026"/>
          </a:xfrm>
          <a:prstGeom prst="rect">
            <a:avLst/>
          </a:prstGeom>
          <a:solidFill>
            <a:srgbClr val="FFFFFF">
              <a:shade val="85000"/>
            </a:srgbClr>
          </a:solidFill>
          <a:ln w="57150" cap="sq">
            <a:solidFill>
              <a:schemeClr val="bg1"/>
            </a:solidFill>
            <a:miter lim="800000"/>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64757" y="3633710"/>
            <a:ext cx="3621643" cy="2656732"/>
          </a:xfrm>
          <a:prstGeom prst="rect">
            <a:avLst/>
          </a:prstGeom>
          <a:solidFill>
            <a:srgbClr val="FFFFFF">
              <a:shade val="85000"/>
            </a:srgbClr>
          </a:solidFill>
          <a:ln w="57150" cap="sq">
            <a:solidFill>
              <a:schemeClr val="bg1"/>
            </a:solidFill>
            <a:miter lim="800000"/>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r="16" b="2323"/>
          <a:stretch/>
        </p:blipFill>
        <p:spPr>
          <a:xfrm>
            <a:off x="5777695" y="3633710"/>
            <a:ext cx="4063332" cy="2653309"/>
          </a:xfrm>
          <a:prstGeom prst="rect">
            <a:avLst/>
          </a:prstGeom>
          <a:solidFill>
            <a:srgbClr val="FFFFFF">
              <a:shade val="85000"/>
            </a:srgbClr>
          </a:solidFill>
          <a:ln w="57150" cap="sq">
            <a:solidFill>
              <a:schemeClr val="bg1"/>
            </a:solidFill>
            <a:miter lim="800000"/>
          </a:ln>
          <a:effectLst>
            <a:outerShdw blurRad="50800" dist="38100" dir="2700000" algn="tl" rotWithShape="0">
              <a:prstClr val="black">
                <a:alpha val="40000"/>
              </a:prstClr>
            </a:outerShdw>
          </a:effectLst>
        </p:spPr>
      </p:pic>
      <p:pic>
        <p:nvPicPr>
          <p:cNvPr id="6" name="Content Placeholder 5"/>
          <p:cNvPicPr>
            <a:picLocks noGrp="1" noChangeAspect="1"/>
          </p:cNvPicPr>
          <p:nvPr>
            <p:ph idx="4294967295"/>
          </p:nvPr>
        </p:nvPicPr>
        <p:blipFill>
          <a:blip r:embed="rId7" cstate="screen">
            <a:extLst>
              <a:ext uri="{28A0092B-C50C-407E-A947-70E740481C1C}">
                <a14:useLocalDpi xmlns:a14="http://schemas.microsoft.com/office/drawing/2010/main"/>
              </a:ext>
            </a:extLst>
          </a:blip>
          <a:stretch>
            <a:fillRect/>
          </a:stretch>
        </p:blipFill>
        <p:spPr>
          <a:xfrm>
            <a:off x="7866406" y="1363290"/>
            <a:ext cx="4005275" cy="2665026"/>
          </a:xfrm>
          <a:prstGeom prst="rect">
            <a:avLst/>
          </a:prstGeom>
          <a:solidFill>
            <a:srgbClr val="FFFFFF">
              <a:shade val="85000"/>
            </a:srgbClr>
          </a:solidFill>
          <a:ln w="57150" cap="sq">
            <a:solidFill>
              <a:schemeClr val="bg1"/>
            </a:solidFill>
            <a:miter lim="800000"/>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3056479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488" y="3564286"/>
            <a:ext cx="6382512" cy="2418504"/>
          </a:xfrm>
          <a:solidFill>
            <a:srgbClr val="FFCC00"/>
          </a:solidFill>
        </p:spPr>
        <p:txBody>
          <a:bodyPr>
            <a:normAutofit/>
          </a:bodyPr>
          <a:lstStyle/>
          <a:p>
            <a:pPr algn="ctr"/>
            <a:r>
              <a:rPr lang="en-US" sz="5400" dirty="0" smtClean="0"/>
              <a:t>Public Interaction with Animals</a:t>
            </a:r>
            <a:endParaRPr lang="en-US" sz="5400" dirty="0"/>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21229" y="218218"/>
            <a:ext cx="3888266" cy="32004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1"/>
          <a:stretch/>
        </p:blipFill>
        <p:spPr>
          <a:xfrm>
            <a:off x="216581" y="3583732"/>
            <a:ext cx="5103564" cy="3072384"/>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02322" y="218218"/>
            <a:ext cx="3851208" cy="319908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6581" y="203540"/>
            <a:ext cx="3658818" cy="32004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3876" y="6078025"/>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3242667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226432" y="3897787"/>
            <a:ext cx="4956048" cy="1215481"/>
          </a:xfrm>
          <a:solidFill>
            <a:srgbClr val="FEE6A4"/>
          </a:solidFill>
        </p:spPr>
        <p:txBody>
          <a:bodyPr>
            <a:normAutofit/>
          </a:bodyPr>
          <a:lstStyle/>
          <a:p>
            <a:pPr algn="ctr"/>
            <a:r>
              <a:rPr lang="en-US" sz="3600" dirty="0" smtClean="0"/>
              <a:t>Appropriate feed</a:t>
            </a:r>
            <a:endParaRPr lang="en-US" sz="360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881" y="313221"/>
            <a:ext cx="5970518" cy="4495800"/>
          </a:xfrm>
          <a:prstGeom prst="rect">
            <a:avLst/>
          </a:prstGeom>
        </p:spPr>
      </p:pic>
      <p:pic>
        <p:nvPicPr>
          <p:cNvPr id="14" name="Content Placeholder 13"/>
          <p:cNvPicPr>
            <a:picLocks noGrp="1" noChangeAspect="1"/>
          </p:cNvPicPr>
          <p:nvPr>
            <p:ph sz="quarter" idx="4294967295"/>
          </p:nvPr>
        </p:nvPicPr>
        <p:blipFill>
          <a:blip r:embed="rId5" cstate="screen">
            <a:extLst>
              <a:ext uri="{28A0092B-C50C-407E-A947-70E740481C1C}">
                <a14:useLocalDpi xmlns:a14="http://schemas.microsoft.com/office/drawing/2010/main"/>
              </a:ext>
            </a:extLst>
          </a:blip>
          <a:stretch>
            <a:fillRect/>
          </a:stretch>
        </p:blipFill>
        <p:spPr>
          <a:xfrm>
            <a:off x="6976537" y="313221"/>
            <a:ext cx="4906931" cy="3272358"/>
          </a:xfrm>
          <a:prstGeom prst="rect">
            <a:avLst/>
          </a:prstGeom>
          <a:ln w="38100">
            <a:solidFill>
              <a:schemeClr val="bg1"/>
            </a:solidFill>
          </a:ln>
        </p:spPr>
      </p:pic>
      <p:pic>
        <p:nvPicPr>
          <p:cNvPr id="3" name="Picture 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41815" y="2883549"/>
            <a:ext cx="2718313" cy="3850944"/>
          </a:xfrm>
          <a:prstGeom prst="rect">
            <a:avLst/>
          </a:prstGeom>
          <a:ln w="38100">
            <a:solidFill>
              <a:schemeClr val="bg1"/>
            </a:solidFill>
          </a:ln>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3916078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2245560" y="1423988"/>
            <a:ext cx="7680325" cy="4443412"/>
          </a:xfrm>
          <a:prstGeom prst="rect">
            <a:avLst/>
          </a:prstGeom>
          <a:solidFill>
            <a:srgbClr val="E2E9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3675898" y="1941513"/>
            <a:ext cx="4865687" cy="3617912"/>
          </a:xfrm>
          <a:custGeom>
            <a:avLst/>
            <a:gdLst>
              <a:gd name="T0" fmla="*/ 893 w 932"/>
              <a:gd name="T1" fmla="*/ 692 h 692"/>
              <a:gd name="T2" fmla="*/ 39 w 932"/>
              <a:gd name="T3" fmla="*/ 692 h 692"/>
              <a:gd name="T4" fmla="*/ 0 w 932"/>
              <a:gd name="T5" fmla="*/ 653 h 692"/>
              <a:gd name="T6" fmla="*/ 0 w 932"/>
              <a:gd name="T7" fmla="*/ 39 h 692"/>
              <a:gd name="T8" fmla="*/ 39 w 932"/>
              <a:gd name="T9" fmla="*/ 0 h 692"/>
              <a:gd name="T10" fmla="*/ 893 w 932"/>
              <a:gd name="T11" fmla="*/ 0 h 692"/>
              <a:gd name="T12" fmla="*/ 932 w 932"/>
              <a:gd name="T13" fmla="*/ 39 h 692"/>
              <a:gd name="T14" fmla="*/ 932 w 932"/>
              <a:gd name="T15" fmla="*/ 653 h 692"/>
              <a:gd name="T16" fmla="*/ 893 w 932"/>
              <a:gd name="T17"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2" h="692">
                <a:moveTo>
                  <a:pt x="893" y="692"/>
                </a:moveTo>
                <a:cubicBezTo>
                  <a:pt x="39" y="692"/>
                  <a:pt x="39" y="692"/>
                  <a:pt x="39" y="692"/>
                </a:cubicBezTo>
                <a:cubicBezTo>
                  <a:pt x="18" y="692"/>
                  <a:pt x="0" y="675"/>
                  <a:pt x="0" y="653"/>
                </a:cubicBezTo>
                <a:cubicBezTo>
                  <a:pt x="0" y="39"/>
                  <a:pt x="0" y="39"/>
                  <a:pt x="0" y="39"/>
                </a:cubicBezTo>
                <a:cubicBezTo>
                  <a:pt x="0" y="18"/>
                  <a:pt x="18" y="0"/>
                  <a:pt x="39" y="0"/>
                </a:cubicBezTo>
                <a:cubicBezTo>
                  <a:pt x="893" y="0"/>
                  <a:pt x="893" y="0"/>
                  <a:pt x="893" y="0"/>
                </a:cubicBezTo>
                <a:cubicBezTo>
                  <a:pt x="915" y="0"/>
                  <a:pt x="932" y="18"/>
                  <a:pt x="932" y="39"/>
                </a:cubicBezTo>
                <a:cubicBezTo>
                  <a:pt x="932" y="653"/>
                  <a:pt x="932" y="653"/>
                  <a:pt x="932" y="653"/>
                </a:cubicBezTo>
                <a:cubicBezTo>
                  <a:pt x="932" y="675"/>
                  <a:pt x="915" y="692"/>
                  <a:pt x="893" y="692"/>
                </a:cubicBezTo>
                <a:close/>
              </a:path>
            </a:pathLst>
          </a:custGeom>
          <a:solidFill>
            <a:srgbClr val="E7BBB4"/>
          </a:solidFill>
          <a:ln w="20638" cap="flat">
            <a:solidFill>
              <a:srgbClr val="CE696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002798" y="2401888"/>
            <a:ext cx="1320800" cy="2692400"/>
          </a:xfrm>
          <a:custGeom>
            <a:avLst/>
            <a:gdLst>
              <a:gd name="T0" fmla="*/ 222 w 253"/>
              <a:gd name="T1" fmla="*/ 515 h 515"/>
              <a:gd name="T2" fmla="*/ 31 w 253"/>
              <a:gd name="T3" fmla="*/ 515 h 515"/>
              <a:gd name="T4" fmla="*/ 0 w 253"/>
              <a:gd name="T5" fmla="*/ 484 h 515"/>
              <a:gd name="T6" fmla="*/ 0 w 253"/>
              <a:gd name="T7" fmla="*/ 32 h 515"/>
              <a:gd name="T8" fmla="*/ 31 w 253"/>
              <a:gd name="T9" fmla="*/ 0 h 515"/>
              <a:gd name="T10" fmla="*/ 222 w 253"/>
              <a:gd name="T11" fmla="*/ 0 h 515"/>
              <a:gd name="T12" fmla="*/ 253 w 253"/>
              <a:gd name="T13" fmla="*/ 32 h 515"/>
              <a:gd name="T14" fmla="*/ 253 w 253"/>
              <a:gd name="T15" fmla="*/ 484 h 515"/>
              <a:gd name="T16" fmla="*/ 222 w 253"/>
              <a:gd name="T17"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515">
                <a:moveTo>
                  <a:pt x="222" y="515"/>
                </a:moveTo>
                <a:cubicBezTo>
                  <a:pt x="31" y="515"/>
                  <a:pt x="31" y="515"/>
                  <a:pt x="31" y="515"/>
                </a:cubicBezTo>
                <a:cubicBezTo>
                  <a:pt x="14" y="515"/>
                  <a:pt x="0" y="501"/>
                  <a:pt x="0" y="484"/>
                </a:cubicBezTo>
                <a:cubicBezTo>
                  <a:pt x="0" y="32"/>
                  <a:pt x="0" y="32"/>
                  <a:pt x="0" y="32"/>
                </a:cubicBezTo>
                <a:cubicBezTo>
                  <a:pt x="0" y="15"/>
                  <a:pt x="14" y="0"/>
                  <a:pt x="31" y="0"/>
                </a:cubicBezTo>
                <a:cubicBezTo>
                  <a:pt x="222" y="0"/>
                  <a:pt x="222" y="0"/>
                  <a:pt x="222" y="0"/>
                </a:cubicBezTo>
                <a:cubicBezTo>
                  <a:pt x="239" y="0"/>
                  <a:pt x="253" y="15"/>
                  <a:pt x="253" y="32"/>
                </a:cubicBezTo>
                <a:cubicBezTo>
                  <a:pt x="253" y="484"/>
                  <a:pt x="253" y="484"/>
                  <a:pt x="253" y="484"/>
                </a:cubicBezTo>
                <a:cubicBezTo>
                  <a:pt x="253" y="501"/>
                  <a:pt x="239" y="515"/>
                  <a:pt x="222" y="515"/>
                </a:cubicBezTo>
                <a:close/>
              </a:path>
            </a:pathLst>
          </a:custGeom>
          <a:solidFill>
            <a:srgbClr val="F2C37F"/>
          </a:solidFill>
          <a:ln w="20638" cap="flat">
            <a:solidFill>
              <a:srgbClr val="ED9F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874335" y="4111625"/>
            <a:ext cx="804862" cy="365125"/>
          </a:xfrm>
          <a:custGeom>
            <a:avLst/>
            <a:gdLst>
              <a:gd name="T0" fmla="*/ 385 w 507"/>
              <a:gd name="T1" fmla="*/ 161 h 230"/>
              <a:gd name="T2" fmla="*/ 0 w 507"/>
              <a:gd name="T3" fmla="*/ 161 h 230"/>
              <a:gd name="T4" fmla="*/ 0 w 507"/>
              <a:gd name="T5" fmla="*/ 66 h 230"/>
              <a:gd name="T6" fmla="*/ 385 w 507"/>
              <a:gd name="T7" fmla="*/ 66 h 230"/>
              <a:gd name="T8" fmla="*/ 385 w 507"/>
              <a:gd name="T9" fmla="*/ 0 h 230"/>
              <a:gd name="T10" fmla="*/ 507 w 507"/>
              <a:gd name="T11" fmla="*/ 115 h 230"/>
              <a:gd name="T12" fmla="*/ 385 w 507"/>
              <a:gd name="T13" fmla="*/ 230 h 230"/>
              <a:gd name="T14" fmla="*/ 385 w 507"/>
              <a:gd name="T15" fmla="*/ 161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30">
                <a:moveTo>
                  <a:pt x="385" y="161"/>
                </a:moveTo>
                <a:lnTo>
                  <a:pt x="0" y="161"/>
                </a:lnTo>
                <a:lnTo>
                  <a:pt x="0" y="66"/>
                </a:lnTo>
                <a:lnTo>
                  <a:pt x="385" y="66"/>
                </a:lnTo>
                <a:lnTo>
                  <a:pt x="385" y="0"/>
                </a:lnTo>
                <a:lnTo>
                  <a:pt x="507" y="115"/>
                </a:lnTo>
                <a:lnTo>
                  <a:pt x="385" y="230"/>
                </a:lnTo>
                <a:lnTo>
                  <a:pt x="385" y="161"/>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874335" y="3024188"/>
            <a:ext cx="804862" cy="365125"/>
          </a:xfrm>
          <a:custGeom>
            <a:avLst/>
            <a:gdLst>
              <a:gd name="T0" fmla="*/ 385 w 507"/>
              <a:gd name="T1" fmla="*/ 165 h 230"/>
              <a:gd name="T2" fmla="*/ 0 w 507"/>
              <a:gd name="T3" fmla="*/ 165 h 230"/>
              <a:gd name="T4" fmla="*/ 0 w 507"/>
              <a:gd name="T5" fmla="*/ 66 h 230"/>
              <a:gd name="T6" fmla="*/ 385 w 507"/>
              <a:gd name="T7" fmla="*/ 66 h 230"/>
              <a:gd name="T8" fmla="*/ 385 w 507"/>
              <a:gd name="T9" fmla="*/ 0 h 230"/>
              <a:gd name="T10" fmla="*/ 507 w 507"/>
              <a:gd name="T11" fmla="*/ 115 h 230"/>
              <a:gd name="T12" fmla="*/ 385 w 507"/>
              <a:gd name="T13" fmla="*/ 230 h 230"/>
              <a:gd name="T14" fmla="*/ 385 w 507"/>
              <a:gd name="T15" fmla="*/ 165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30">
                <a:moveTo>
                  <a:pt x="385" y="165"/>
                </a:moveTo>
                <a:lnTo>
                  <a:pt x="0" y="165"/>
                </a:lnTo>
                <a:lnTo>
                  <a:pt x="0" y="66"/>
                </a:lnTo>
                <a:lnTo>
                  <a:pt x="385" y="66"/>
                </a:lnTo>
                <a:lnTo>
                  <a:pt x="385" y="0"/>
                </a:lnTo>
                <a:lnTo>
                  <a:pt x="507" y="115"/>
                </a:lnTo>
                <a:lnTo>
                  <a:pt x="385" y="230"/>
                </a:lnTo>
                <a:lnTo>
                  <a:pt x="385" y="165"/>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580523" y="4111625"/>
            <a:ext cx="808037" cy="365125"/>
          </a:xfrm>
          <a:custGeom>
            <a:avLst/>
            <a:gdLst>
              <a:gd name="T0" fmla="*/ 388 w 509"/>
              <a:gd name="T1" fmla="*/ 161 h 230"/>
              <a:gd name="T2" fmla="*/ 0 w 509"/>
              <a:gd name="T3" fmla="*/ 161 h 230"/>
              <a:gd name="T4" fmla="*/ 0 w 509"/>
              <a:gd name="T5" fmla="*/ 66 h 230"/>
              <a:gd name="T6" fmla="*/ 388 w 509"/>
              <a:gd name="T7" fmla="*/ 66 h 230"/>
              <a:gd name="T8" fmla="*/ 388 w 509"/>
              <a:gd name="T9" fmla="*/ 0 h 230"/>
              <a:gd name="T10" fmla="*/ 509 w 509"/>
              <a:gd name="T11" fmla="*/ 115 h 230"/>
              <a:gd name="T12" fmla="*/ 388 w 509"/>
              <a:gd name="T13" fmla="*/ 230 h 230"/>
              <a:gd name="T14" fmla="*/ 388 w 509"/>
              <a:gd name="T15" fmla="*/ 161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30">
                <a:moveTo>
                  <a:pt x="388" y="161"/>
                </a:moveTo>
                <a:lnTo>
                  <a:pt x="0" y="161"/>
                </a:lnTo>
                <a:lnTo>
                  <a:pt x="0" y="66"/>
                </a:lnTo>
                <a:lnTo>
                  <a:pt x="388" y="66"/>
                </a:lnTo>
                <a:lnTo>
                  <a:pt x="388" y="0"/>
                </a:lnTo>
                <a:lnTo>
                  <a:pt x="509" y="115"/>
                </a:lnTo>
                <a:lnTo>
                  <a:pt x="388" y="230"/>
                </a:lnTo>
                <a:lnTo>
                  <a:pt x="388" y="161"/>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580523" y="3024188"/>
            <a:ext cx="808037" cy="365125"/>
          </a:xfrm>
          <a:custGeom>
            <a:avLst/>
            <a:gdLst>
              <a:gd name="T0" fmla="*/ 388 w 509"/>
              <a:gd name="T1" fmla="*/ 165 h 230"/>
              <a:gd name="T2" fmla="*/ 0 w 509"/>
              <a:gd name="T3" fmla="*/ 165 h 230"/>
              <a:gd name="T4" fmla="*/ 0 w 509"/>
              <a:gd name="T5" fmla="*/ 66 h 230"/>
              <a:gd name="T6" fmla="*/ 388 w 509"/>
              <a:gd name="T7" fmla="*/ 66 h 230"/>
              <a:gd name="T8" fmla="*/ 388 w 509"/>
              <a:gd name="T9" fmla="*/ 0 h 230"/>
              <a:gd name="T10" fmla="*/ 509 w 509"/>
              <a:gd name="T11" fmla="*/ 115 h 230"/>
              <a:gd name="T12" fmla="*/ 388 w 509"/>
              <a:gd name="T13" fmla="*/ 230 h 230"/>
              <a:gd name="T14" fmla="*/ 388 w 509"/>
              <a:gd name="T15" fmla="*/ 165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30">
                <a:moveTo>
                  <a:pt x="388" y="165"/>
                </a:moveTo>
                <a:lnTo>
                  <a:pt x="0" y="165"/>
                </a:lnTo>
                <a:lnTo>
                  <a:pt x="0" y="66"/>
                </a:lnTo>
                <a:lnTo>
                  <a:pt x="388" y="66"/>
                </a:lnTo>
                <a:lnTo>
                  <a:pt x="388" y="0"/>
                </a:lnTo>
                <a:lnTo>
                  <a:pt x="509" y="115"/>
                </a:lnTo>
                <a:lnTo>
                  <a:pt x="388" y="230"/>
                </a:lnTo>
                <a:lnTo>
                  <a:pt x="388" y="165"/>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7916110" y="2401888"/>
            <a:ext cx="1319212" cy="2692400"/>
          </a:xfrm>
          <a:custGeom>
            <a:avLst/>
            <a:gdLst>
              <a:gd name="T0" fmla="*/ 222 w 253"/>
              <a:gd name="T1" fmla="*/ 515 h 515"/>
              <a:gd name="T2" fmla="*/ 31 w 253"/>
              <a:gd name="T3" fmla="*/ 515 h 515"/>
              <a:gd name="T4" fmla="*/ 0 w 253"/>
              <a:gd name="T5" fmla="*/ 484 h 515"/>
              <a:gd name="T6" fmla="*/ 0 w 253"/>
              <a:gd name="T7" fmla="*/ 32 h 515"/>
              <a:gd name="T8" fmla="*/ 31 w 253"/>
              <a:gd name="T9" fmla="*/ 0 h 515"/>
              <a:gd name="T10" fmla="*/ 222 w 253"/>
              <a:gd name="T11" fmla="*/ 0 h 515"/>
              <a:gd name="T12" fmla="*/ 253 w 253"/>
              <a:gd name="T13" fmla="*/ 32 h 515"/>
              <a:gd name="T14" fmla="*/ 253 w 253"/>
              <a:gd name="T15" fmla="*/ 484 h 515"/>
              <a:gd name="T16" fmla="*/ 222 w 253"/>
              <a:gd name="T17"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515">
                <a:moveTo>
                  <a:pt x="222" y="515"/>
                </a:moveTo>
                <a:cubicBezTo>
                  <a:pt x="31" y="515"/>
                  <a:pt x="31" y="515"/>
                  <a:pt x="31" y="515"/>
                </a:cubicBezTo>
                <a:cubicBezTo>
                  <a:pt x="14" y="515"/>
                  <a:pt x="0" y="501"/>
                  <a:pt x="0" y="484"/>
                </a:cubicBezTo>
                <a:cubicBezTo>
                  <a:pt x="0" y="32"/>
                  <a:pt x="0" y="32"/>
                  <a:pt x="0" y="32"/>
                </a:cubicBezTo>
                <a:cubicBezTo>
                  <a:pt x="0" y="15"/>
                  <a:pt x="14" y="0"/>
                  <a:pt x="31" y="0"/>
                </a:cubicBezTo>
                <a:cubicBezTo>
                  <a:pt x="222" y="0"/>
                  <a:pt x="222" y="0"/>
                  <a:pt x="222" y="0"/>
                </a:cubicBezTo>
                <a:cubicBezTo>
                  <a:pt x="239" y="0"/>
                  <a:pt x="253" y="15"/>
                  <a:pt x="253" y="32"/>
                </a:cubicBezTo>
                <a:cubicBezTo>
                  <a:pt x="253" y="484"/>
                  <a:pt x="253" y="484"/>
                  <a:pt x="253" y="484"/>
                </a:cubicBezTo>
                <a:cubicBezTo>
                  <a:pt x="253" y="501"/>
                  <a:pt x="239" y="515"/>
                  <a:pt x="222" y="515"/>
                </a:cubicBezTo>
                <a:close/>
              </a:path>
            </a:pathLst>
          </a:custGeom>
          <a:solidFill>
            <a:srgbClr val="F2C37F"/>
          </a:solidFill>
          <a:ln w="20638" cap="flat">
            <a:solidFill>
              <a:srgbClr val="ED9F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7492248" y="4111625"/>
            <a:ext cx="809625" cy="365125"/>
          </a:xfrm>
          <a:custGeom>
            <a:avLst/>
            <a:gdLst>
              <a:gd name="T0" fmla="*/ 388 w 510"/>
              <a:gd name="T1" fmla="*/ 161 h 230"/>
              <a:gd name="T2" fmla="*/ 0 w 510"/>
              <a:gd name="T3" fmla="*/ 161 h 230"/>
              <a:gd name="T4" fmla="*/ 0 w 510"/>
              <a:gd name="T5" fmla="*/ 66 h 230"/>
              <a:gd name="T6" fmla="*/ 388 w 510"/>
              <a:gd name="T7" fmla="*/ 66 h 230"/>
              <a:gd name="T8" fmla="*/ 388 w 510"/>
              <a:gd name="T9" fmla="*/ 0 h 230"/>
              <a:gd name="T10" fmla="*/ 510 w 510"/>
              <a:gd name="T11" fmla="*/ 115 h 230"/>
              <a:gd name="T12" fmla="*/ 388 w 510"/>
              <a:gd name="T13" fmla="*/ 230 h 230"/>
              <a:gd name="T14" fmla="*/ 388 w 510"/>
              <a:gd name="T15" fmla="*/ 161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230">
                <a:moveTo>
                  <a:pt x="388" y="161"/>
                </a:moveTo>
                <a:lnTo>
                  <a:pt x="0" y="161"/>
                </a:lnTo>
                <a:lnTo>
                  <a:pt x="0" y="66"/>
                </a:lnTo>
                <a:lnTo>
                  <a:pt x="388" y="66"/>
                </a:lnTo>
                <a:lnTo>
                  <a:pt x="388" y="0"/>
                </a:lnTo>
                <a:lnTo>
                  <a:pt x="510" y="115"/>
                </a:lnTo>
                <a:lnTo>
                  <a:pt x="388" y="230"/>
                </a:lnTo>
                <a:lnTo>
                  <a:pt x="388" y="161"/>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7492248" y="3024188"/>
            <a:ext cx="809625" cy="365125"/>
          </a:xfrm>
          <a:custGeom>
            <a:avLst/>
            <a:gdLst>
              <a:gd name="T0" fmla="*/ 388 w 510"/>
              <a:gd name="T1" fmla="*/ 165 h 230"/>
              <a:gd name="T2" fmla="*/ 0 w 510"/>
              <a:gd name="T3" fmla="*/ 165 h 230"/>
              <a:gd name="T4" fmla="*/ 0 w 510"/>
              <a:gd name="T5" fmla="*/ 66 h 230"/>
              <a:gd name="T6" fmla="*/ 388 w 510"/>
              <a:gd name="T7" fmla="*/ 66 h 230"/>
              <a:gd name="T8" fmla="*/ 388 w 510"/>
              <a:gd name="T9" fmla="*/ 0 h 230"/>
              <a:gd name="T10" fmla="*/ 510 w 510"/>
              <a:gd name="T11" fmla="*/ 115 h 230"/>
              <a:gd name="T12" fmla="*/ 388 w 510"/>
              <a:gd name="T13" fmla="*/ 230 h 230"/>
              <a:gd name="T14" fmla="*/ 388 w 510"/>
              <a:gd name="T15" fmla="*/ 165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230">
                <a:moveTo>
                  <a:pt x="388" y="165"/>
                </a:moveTo>
                <a:lnTo>
                  <a:pt x="0" y="165"/>
                </a:lnTo>
                <a:lnTo>
                  <a:pt x="0" y="66"/>
                </a:lnTo>
                <a:lnTo>
                  <a:pt x="388" y="66"/>
                </a:lnTo>
                <a:lnTo>
                  <a:pt x="388" y="0"/>
                </a:lnTo>
                <a:lnTo>
                  <a:pt x="510" y="115"/>
                </a:lnTo>
                <a:lnTo>
                  <a:pt x="388" y="230"/>
                </a:lnTo>
                <a:lnTo>
                  <a:pt x="388" y="165"/>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8787648" y="4111625"/>
            <a:ext cx="808037" cy="365125"/>
          </a:xfrm>
          <a:custGeom>
            <a:avLst/>
            <a:gdLst>
              <a:gd name="T0" fmla="*/ 384 w 509"/>
              <a:gd name="T1" fmla="*/ 161 h 230"/>
              <a:gd name="T2" fmla="*/ 0 w 509"/>
              <a:gd name="T3" fmla="*/ 161 h 230"/>
              <a:gd name="T4" fmla="*/ 0 w 509"/>
              <a:gd name="T5" fmla="*/ 66 h 230"/>
              <a:gd name="T6" fmla="*/ 384 w 509"/>
              <a:gd name="T7" fmla="*/ 66 h 230"/>
              <a:gd name="T8" fmla="*/ 384 w 509"/>
              <a:gd name="T9" fmla="*/ 0 h 230"/>
              <a:gd name="T10" fmla="*/ 509 w 509"/>
              <a:gd name="T11" fmla="*/ 115 h 230"/>
              <a:gd name="T12" fmla="*/ 384 w 509"/>
              <a:gd name="T13" fmla="*/ 230 h 230"/>
              <a:gd name="T14" fmla="*/ 384 w 509"/>
              <a:gd name="T15" fmla="*/ 161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30">
                <a:moveTo>
                  <a:pt x="384" y="161"/>
                </a:moveTo>
                <a:lnTo>
                  <a:pt x="0" y="161"/>
                </a:lnTo>
                <a:lnTo>
                  <a:pt x="0" y="66"/>
                </a:lnTo>
                <a:lnTo>
                  <a:pt x="384" y="66"/>
                </a:lnTo>
                <a:lnTo>
                  <a:pt x="384" y="0"/>
                </a:lnTo>
                <a:lnTo>
                  <a:pt x="509" y="115"/>
                </a:lnTo>
                <a:lnTo>
                  <a:pt x="384" y="230"/>
                </a:lnTo>
                <a:lnTo>
                  <a:pt x="384" y="161"/>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8787648" y="3024188"/>
            <a:ext cx="808037" cy="365125"/>
          </a:xfrm>
          <a:custGeom>
            <a:avLst/>
            <a:gdLst>
              <a:gd name="T0" fmla="*/ 384 w 509"/>
              <a:gd name="T1" fmla="*/ 165 h 230"/>
              <a:gd name="T2" fmla="*/ 0 w 509"/>
              <a:gd name="T3" fmla="*/ 165 h 230"/>
              <a:gd name="T4" fmla="*/ 0 w 509"/>
              <a:gd name="T5" fmla="*/ 66 h 230"/>
              <a:gd name="T6" fmla="*/ 384 w 509"/>
              <a:gd name="T7" fmla="*/ 66 h 230"/>
              <a:gd name="T8" fmla="*/ 384 w 509"/>
              <a:gd name="T9" fmla="*/ 0 h 230"/>
              <a:gd name="T10" fmla="*/ 509 w 509"/>
              <a:gd name="T11" fmla="*/ 115 h 230"/>
              <a:gd name="T12" fmla="*/ 384 w 509"/>
              <a:gd name="T13" fmla="*/ 230 h 230"/>
              <a:gd name="T14" fmla="*/ 384 w 509"/>
              <a:gd name="T15" fmla="*/ 165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9" h="230">
                <a:moveTo>
                  <a:pt x="384" y="165"/>
                </a:moveTo>
                <a:lnTo>
                  <a:pt x="0" y="165"/>
                </a:lnTo>
                <a:lnTo>
                  <a:pt x="0" y="66"/>
                </a:lnTo>
                <a:lnTo>
                  <a:pt x="384" y="66"/>
                </a:lnTo>
                <a:lnTo>
                  <a:pt x="384" y="0"/>
                </a:lnTo>
                <a:lnTo>
                  <a:pt x="509" y="115"/>
                </a:lnTo>
                <a:lnTo>
                  <a:pt x="384" y="230"/>
                </a:lnTo>
                <a:lnTo>
                  <a:pt x="384" y="165"/>
                </a:lnTo>
                <a:close/>
              </a:path>
            </a:pathLst>
          </a:custGeom>
          <a:solidFill>
            <a:srgbClr val="719F97"/>
          </a:solidFill>
          <a:ln w="15875" cap="flat">
            <a:solidFill>
              <a:srgbClr val="24544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8787648" y="4581525"/>
            <a:ext cx="328612" cy="387350"/>
          </a:xfrm>
          <a:custGeom>
            <a:avLst/>
            <a:gdLst>
              <a:gd name="T0" fmla="*/ 0 w 63"/>
              <a:gd name="T1" fmla="*/ 57 h 74"/>
              <a:gd name="T2" fmla="*/ 0 w 63"/>
              <a:gd name="T3" fmla="*/ 17 h 74"/>
              <a:gd name="T4" fmla="*/ 17 w 63"/>
              <a:gd name="T5" fmla="*/ 0 h 74"/>
              <a:gd name="T6" fmla="*/ 46 w 63"/>
              <a:gd name="T7" fmla="*/ 0 h 74"/>
              <a:gd name="T8" fmla="*/ 63 w 63"/>
              <a:gd name="T9" fmla="*/ 17 h 74"/>
              <a:gd name="T10" fmla="*/ 63 w 63"/>
              <a:gd name="T11" fmla="*/ 57 h 74"/>
              <a:gd name="T12" fmla="*/ 46 w 63"/>
              <a:gd name="T13" fmla="*/ 74 h 74"/>
              <a:gd name="T14" fmla="*/ 17 w 63"/>
              <a:gd name="T15" fmla="*/ 74 h 74"/>
              <a:gd name="T16" fmla="*/ 0 w 63"/>
              <a:gd name="T1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4">
                <a:moveTo>
                  <a:pt x="0" y="57"/>
                </a:moveTo>
                <a:cubicBezTo>
                  <a:pt x="0" y="17"/>
                  <a:pt x="0" y="17"/>
                  <a:pt x="0" y="17"/>
                </a:cubicBezTo>
                <a:cubicBezTo>
                  <a:pt x="0" y="8"/>
                  <a:pt x="7" y="0"/>
                  <a:pt x="17" y="0"/>
                </a:cubicBezTo>
                <a:cubicBezTo>
                  <a:pt x="46" y="0"/>
                  <a:pt x="46" y="0"/>
                  <a:pt x="46" y="0"/>
                </a:cubicBezTo>
                <a:cubicBezTo>
                  <a:pt x="55" y="0"/>
                  <a:pt x="63" y="8"/>
                  <a:pt x="63" y="17"/>
                </a:cubicBezTo>
                <a:cubicBezTo>
                  <a:pt x="63" y="57"/>
                  <a:pt x="63" y="57"/>
                  <a:pt x="63" y="57"/>
                </a:cubicBezTo>
                <a:cubicBezTo>
                  <a:pt x="63" y="67"/>
                  <a:pt x="55" y="74"/>
                  <a:pt x="46" y="74"/>
                </a:cubicBezTo>
                <a:cubicBezTo>
                  <a:pt x="17" y="74"/>
                  <a:pt x="17" y="74"/>
                  <a:pt x="17" y="74"/>
                </a:cubicBezTo>
                <a:cubicBezTo>
                  <a:pt x="7" y="74"/>
                  <a:pt x="0" y="67"/>
                  <a:pt x="0" y="57"/>
                </a:cubicBezTo>
                <a:close/>
              </a:path>
            </a:pathLst>
          </a:cu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1"/>
          <p:cNvSpPr>
            <a:spLocks noChangeArrowheads="1"/>
          </p:cNvSpPr>
          <p:nvPr/>
        </p:nvSpPr>
        <p:spPr bwMode="auto">
          <a:xfrm>
            <a:off x="8844798" y="4629150"/>
            <a:ext cx="214312" cy="292100"/>
          </a:xfrm>
          <a:prstGeom prst="ellipse">
            <a:avLst/>
          </a:pr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8787648" y="3598863"/>
            <a:ext cx="328612" cy="387350"/>
          </a:xfrm>
          <a:custGeom>
            <a:avLst/>
            <a:gdLst>
              <a:gd name="T0" fmla="*/ 0 w 63"/>
              <a:gd name="T1" fmla="*/ 57 h 74"/>
              <a:gd name="T2" fmla="*/ 0 w 63"/>
              <a:gd name="T3" fmla="*/ 17 h 74"/>
              <a:gd name="T4" fmla="*/ 17 w 63"/>
              <a:gd name="T5" fmla="*/ 0 h 74"/>
              <a:gd name="T6" fmla="*/ 46 w 63"/>
              <a:gd name="T7" fmla="*/ 0 h 74"/>
              <a:gd name="T8" fmla="*/ 63 w 63"/>
              <a:gd name="T9" fmla="*/ 17 h 74"/>
              <a:gd name="T10" fmla="*/ 63 w 63"/>
              <a:gd name="T11" fmla="*/ 57 h 74"/>
              <a:gd name="T12" fmla="*/ 46 w 63"/>
              <a:gd name="T13" fmla="*/ 74 h 74"/>
              <a:gd name="T14" fmla="*/ 17 w 63"/>
              <a:gd name="T15" fmla="*/ 74 h 74"/>
              <a:gd name="T16" fmla="*/ 0 w 63"/>
              <a:gd name="T1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4">
                <a:moveTo>
                  <a:pt x="0" y="57"/>
                </a:moveTo>
                <a:cubicBezTo>
                  <a:pt x="0" y="17"/>
                  <a:pt x="0" y="17"/>
                  <a:pt x="0" y="17"/>
                </a:cubicBezTo>
                <a:cubicBezTo>
                  <a:pt x="0" y="7"/>
                  <a:pt x="7" y="0"/>
                  <a:pt x="17" y="0"/>
                </a:cubicBezTo>
                <a:cubicBezTo>
                  <a:pt x="46" y="0"/>
                  <a:pt x="46" y="0"/>
                  <a:pt x="46" y="0"/>
                </a:cubicBezTo>
                <a:cubicBezTo>
                  <a:pt x="55" y="0"/>
                  <a:pt x="63" y="7"/>
                  <a:pt x="63" y="17"/>
                </a:cubicBezTo>
                <a:cubicBezTo>
                  <a:pt x="63" y="57"/>
                  <a:pt x="63" y="57"/>
                  <a:pt x="63" y="57"/>
                </a:cubicBezTo>
                <a:cubicBezTo>
                  <a:pt x="63" y="66"/>
                  <a:pt x="55" y="74"/>
                  <a:pt x="46" y="74"/>
                </a:cubicBezTo>
                <a:cubicBezTo>
                  <a:pt x="17" y="74"/>
                  <a:pt x="17" y="74"/>
                  <a:pt x="17" y="74"/>
                </a:cubicBezTo>
                <a:cubicBezTo>
                  <a:pt x="7" y="74"/>
                  <a:pt x="0" y="66"/>
                  <a:pt x="0" y="57"/>
                </a:cubicBezTo>
                <a:close/>
              </a:path>
            </a:pathLst>
          </a:cu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3"/>
          <p:cNvSpPr>
            <a:spLocks noChangeArrowheads="1"/>
          </p:cNvSpPr>
          <p:nvPr/>
        </p:nvSpPr>
        <p:spPr bwMode="auto">
          <a:xfrm>
            <a:off x="8844798" y="3646488"/>
            <a:ext cx="214312" cy="292100"/>
          </a:xfrm>
          <a:prstGeom prst="ellipse">
            <a:avLst/>
          </a:pr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8787648" y="2554288"/>
            <a:ext cx="328612" cy="385762"/>
          </a:xfrm>
          <a:custGeom>
            <a:avLst/>
            <a:gdLst>
              <a:gd name="T0" fmla="*/ 0 w 63"/>
              <a:gd name="T1" fmla="*/ 57 h 74"/>
              <a:gd name="T2" fmla="*/ 0 w 63"/>
              <a:gd name="T3" fmla="*/ 17 h 74"/>
              <a:gd name="T4" fmla="*/ 17 w 63"/>
              <a:gd name="T5" fmla="*/ 0 h 74"/>
              <a:gd name="T6" fmla="*/ 46 w 63"/>
              <a:gd name="T7" fmla="*/ 0 h 74"/>
              <a:gd name="T8" fmla="*/ 63 w 63"/>
              <a:gd name="T9" fmla="*/ 17 h 74"/>
              <a:gd name="T10" fmla="*/ 63 w 63"/>
              <a:gd name="T11" fmla="*/ 57 h 74"/>
              <a:gd name="T12" fmla="*/ 46 w 63"/>
              <a:gd name="T13" fmla="*/ 74 h 74"/>
              <a:gd name="T14" fmla="*/ 17 w 63"/>
              <a:gd name="T15" fmla="*/ 74 h 74"/>
              <a:gd name="T16" fmla="*/ 0 w 63"/>
              <a:gd name="T1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74">
                <a:moveTo>
                  <a:pt x="0" y="57"/>
                </a:moveTo>
                <a:cubicBezTo>
                  <a:pt x="0" y="17"/>
                  <a:pt x="0" y="17"/>
                  <a:pt x="0" y="17"/>
                </a:cubicBezTo>
                <a:cubicBezTo>
                  <a:pt x="0" y="7"/>
                  <a:pt x="7" y="0"/>
                  <a:pt x="17" y="0"/>
                </a:cubicBezTo>
                <a:cubicBezTo>
                  <a:pt x="46" y="0"/>
                  <a:pt x="46" y="0"/>
                  <a:pt x="46" y="0"/>
                </a:cubicBezTo>
                <a:cubicBezTo>
                  <a:pt x="55" y="0"/>
                  <a:pt x="63" y="7"/>
                  <a:pt x="63" y="17"/>
                </a:cubicBezTo>
                <a:cubicBezTo>
                  <a:pt x="63" y="57"/>
                  <a:pt x="63" y="57"/>
                  <a:pt x="63" y="57"/>
                </a:cubicBezTo>
                <a:cubicBezTo>
                  <a:pt x="63" y="67"/>
                  <a:pt x="55" y="74"/>
                  <a:pt x="46" y="74"/>
                </a:cubicBezTo>
                <a:cubicBezTo>
                  <a:pt x="17" y="74"/>
                  <a:pt x="17" y="74"/>
                  <a:pt x="17" y="74"/>
                </a:cubicBezTo>
                <a:cubicBezTo>
                  <a:pt x="7" y="74"/>
                  <a:pt x="0" y="67"/>
                  <a:pt x="0" y="57"/>
                </a:cubicBezTo>
                <a:close/>
              </a:path>
            </a:pathLst>
          </a:cu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5"/>
          <p:cNvSpPr>
            <a:spLocks noChangeArrowheads="1"/>
          </p:cNvSpPr>
          <p:nvPr/>
        </p:nvSpPr>
        <p:spPr bwMode="auto">
          <a:xfrm>
            <a:off x="8844798" y="2600325"/>
            <a:ext cx="214312" cy="293687"/>
          </a:xfrm>
          <a:prstGeom prst="ellipse">
            <a:avLst/>
          </a:prstGeom>
          <a:solidFill>
            <a:srgbClr val="6B96B4"/>
          </a:solidFill>
          <a:ln w="20638" cap="flat">
            <a:solidFill>
              <a:srgbClr val="35769A"/>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2861510" y="2559050"/>
            <a:ext cx="277812" cy="438150"/>
          </a:xfrm>
          <a:prstGeom prst="rect">
            <a:avLst/>
          </a:prstGeom>
          <a:solidFill>
            <a:srgbClr val="ED9F2E"/>
          </a:solidFill>
          <a:ln w="20638" cap="flat">
            <a:solidFill>
              <a:srgbClr val="E3864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2861510" y="4572000"/>
            <a:ext cx="277812" cy="433387"/>
          </a:xfrm>
          <a:prstGeom prst="rect">
            <a:avLst/>
          </a:prstGeom>
          <a:solidFill>
            <a:srgbClr val="ED9F2E"/>
          </a:solidFill>
          <a:ln w="20638" cap="flat">
            <a:solidFill>
              <a:srgbClr val="E3864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7774823" y="2559050"/>
            <a:ext cx="276225" cy="438150"/>
          </a:xfrm>
          <a:prstGeom prst="rect">
            <a:avLst/>
          </a:prstGeom>
          <a:solidFill>
            <a:srgbClr val="ED9F2E"/>
          </a:solidFill>
          <a:ln w="20638" cap="flat">
            <a:solidFill>
              <a:srgbClr val="E3864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7774823" y="4572000"/>
            <a:ext cx="276225" cy="433387"/>
          </a:xfrm>
          <a:prstGeom prst="rect">
            <a:avLst/>
          </a:prstGeom>
          <a:solidFill>
            <a:srgbClr val="ED9F2E"/>
          </a:solidFill>
          <a:ln w="20638" cap="flat">
            <a:solidFill>
              <a:srgbClr val="E3864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2464635" y="746125"/>
            <a:ext cx="7600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231F20"/>
                </a:solidFill>
                <a:effectLst/>
                <a:latin typeface="HelveticaNeueLT Pro 57 Cn" panose="020B0506030502020204" pitchFamily="34" charset="0"/>
              </a:rPr>
              <a:t>SAMPLE VISITOR MOVEMENT BETWEEN ANIMAL AND NON-ANIMAL AREAS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5450723" y="3619500"/>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5582485" y="3619500"/>
            <a:ext cx="6207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NIMA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6093660" y="3619500"/>
            <a:ext cx="219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6265110" y="3619500"/>
            <a:ext cx="376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6531810" y="3619500"/>
            <a:ext cx="223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6652460" y="3619500"/>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rot="5400000">
            <a:off x="3456823" y="2871788"/>
            <a:ext cx="223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58595B"/>
                </a:solidFill>
                <a:effectLst/>
                <a:latin typeface="HelveticaNeueLT Pro 57 Cn" panose="020B0506030502020204" pitchFamily="34" charset="0"/>
              </a:rPr>
              <a:t>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rot="5400000">
            <a:off x="3447298" y="2997200"/>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rot="5400000">
            <a:off x="3447298" y="3127375"/>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rot="5400000">
            <a:off x="3383798" y="3327400"/>
            <a:ext cx="369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rot="5400000">
            <a:off x="3483810" y="3487738"/>
            <a:ext cx="171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rot="5400000">
            <a:off x="3456823" y="3582988"/>
            <a:ext cx="223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58595B"/>
                </a:solidFill>
                <a:effectLst/>
                <a:latin typeface="HelveticaNeueLT Pro 57 Cn" panose="020B0506030502020204" pitchFamily="34" charset="0"/>
              </a:rPr>
              <a:t>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rot="5400000">
            <a:off x="3483810" y="3670300"/>
            <a:ext cx="171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rot="5400000">
            <a:off x="3159960" y="4057650"/>
            <a:ext cx="819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ON ARE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rot="5400000">
            <a:off x="3447298" y="4486275"/>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rot="5400000">
            <a:off x="8332035" y="2825750"/>
            <a:ext cx="223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rot="5400000">
            <a:off x="8322510" y="2949575"/>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rot="5400000">
            <a:off x="8322510" y="3079750"/>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rot="5400000">
            <a:off x="8259010" y="3279775"/>
            <a:ext cx="369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rot="5400000">
            <a:off x="8359023" y="3441700"/>
            <a:ext cx="171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rot="5400000">
            <a:off x="8332035" y="3530600"/>
            <a:ext cx="2238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rot="5400000">
            <a:off x="8359023" y="3624263"/>
            <a:ext cx="171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I</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rot="5400000">
            <a:off x="8035173" y="4010025"/>
            <a:ext cx="8191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ON ARE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rot="5400000">
            <a:off x="8322510" y="4438650"/>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5190373"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5325310"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O</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5461835"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5596773" y="1554163"/>
            <a:ext cx="3333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5822198" y="1554163"/>
            <a:ext cx="4857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NIM</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6198435"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6333373" y="1554163"/>
            <a:ext cx="2190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L</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6506410"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6641348" y="15541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6887410" y="1554163"/>
            <a:ext cx="2444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58595B"/>
                </a:solidFill>
                <a:effectLst/>
                <a:latin typeface="HelveticaNeueLT Pro 57 Cn" panose="020B0506030502020204" pitchFamily="34" charset="0"/>
              </a:rPr>
              <a: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 name="Rectangle 1"/>
          <p:cNvSpPr/>
          <p:nvPr/>
        </p:nvSpPr>
        <p:spPr>
          <a:xfrm>
            <a:off x="224672" y="6404229"/>
            <a:ext cx="6096000" cy="246221"/>
          </a:xfrm>
          <a:prstGeom prst="rect">
            <a:avLst/>
          </a:prstGeom>
        </p:spPr>
        <p:txBody>
          <a:bodyPr>
            <a:spAutoFit/>
          </a:bodyPr>
          <a:lstStyle/>
          <a:p>
            <a:r>
              <a:rPr lang="en-US" sz="1000" dirty="0"/>
              <a:t>Graphic by Dani Ausen/Center for Food Security and Public </a:t>
            </a:r>
            <a:r>
              <a:rPr lang="en-US" sz="1000" dirty="0" smtClean="0"/>
              <a:t>Health </a:t>
            </a:r>
            <a:endParaRPr lang="en-US" sz="1000" dirty="0"/>
          </a:p>
        </p:txBody>
      </p:sp>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28683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61685" y="1540603"/>
            <a:ext cx="2070109" cy="3757867"/>
          </a:xfrm>
          <a:noFill/>
          <a:ln w="38100">
            <a:solidFill>
              <a:srgbClr val="FFCC00"/>
            </a:solidFill>
          </a:ln>
        </p:spPr>
        <p:txBody>
          <a:bodyPr>
            <a:noAutofit/>
          </a:bodyPr>
          <a:lstStyle/>
          <a:p>
            <a:pPr algn="ctr"/>
            <a:r>
              <a:rPr lang="en-US" sz="4800" b="1" dirty="0" smtClean="0"/>
              <a:t>The Sale of Food</a:t>
            </a:r>
            <a:endParaRPr lang="en-US" sz="4800" b="1"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a:ext>
            </a:extLst>
          </a:blip>
          <a:srcRect/>
          <a:stretch/>
        </p:blipFill>
        <p:spPr>
          <a:xfrm>
            <a:off x="7679908" y="365124"/>
            <a:ext cx="4300470" cy="6108827"/>
          </a:xfrm>
          <a:prstGeom prst="rect">
            <a:avLst/>
          </a:prstGeom>
          <a:solidFill>
            <a:srgbClr val="FFFFFF">
              <a:shade val="85000"/>
            </a:srgbClr>
          </a:solidFill>
          <a:ln w="28575" cap="sq">
            <a:noFill/>
            <a:miter lim="800000"/>
          </a:ln>
          <a:effectLst>
            <a:outerShdw blurRad="50800" dist="38100" dir="2700000" algn="tl" rotWithShape="0">
              <a:prstClr val="black">
                <a:alpha val="40000"/>
              </a:prstClr>
            </a:outerShdw>
          </a:effectLst>
        </p:spPr>
      </p:pic>
      <p:pic>
        <p:nvPicPr>
          <p:cNvPr id="2" name="Content Placeholder 1">
            <a:extLst>
              <a:ext uri="{FF2B5EF4-FFF2-40B4-BE49-F238E27FC236}">
                <a16:creationId xmlns:a16="http://schemas.microsoft.com/office/drawing/2014/main" id="{2106DFC4-628D-4C6F-B5AE-2F03704C2048}"/>
              </a:ext>
            </a:extLst>
          </p:cNvPr>
          <p:cNvPicPr>
            <a:picLocks noGrp="1" noChangeAspect="1"/>
          </p:cNvPicPr>
          <p:nvPr>
            <p:ph sz="half" idx="2"/>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285701" y="365125"/>
            <a:ext cx="4227870" cy="6108827"/>
          </a:xfrm>
          <a:prstGeom prst="rect">
            <a:avLst/>
          </a:prstGeom>
          <a:solidFill>
            <a:srgbClr val="FFFFFF">
              <a:shade val="85000"/>
            </a:srgbClr>
          </a:solidFill>
          <a:ln w="28575" cap="sq">
            <a:noFill/>
            <a:miter lim="800000"/>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69395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ASSESSMENT CHECKLIST</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219456" y="2199658"/>
            <a:ext cx="11847366" cy="299579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50105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569168" y="2125715"/>
            <a:ext cx="5141168" cy="3715533"/>
          </a:xfrm>
          <a:prstGeom prst="rect">
            <a:avLst/>
          </a:prstGeom>
          <a:solidFill>
            <a:srgbClr val="FEE6A4"/>
          </a:solidFill>
          <a:effectLst>
            <a:outerShdw blurRad="50800" dist="38100" dir="5400000" algn="t" rotWithShape="0">
              <a:prstClr val="black">
                <a:alpha val="40000"/>
              </a:prstClr>
            </a:outerShdw>
          </a:effectLst>
        </p:spPr>
        <p:txBody>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1pPr>
            <a:lvl2pPr marL="342900" indent="0" algn="l" defTabSz="914400" rtl="0" eaLnBrk="1" latinLnBrk="0" hangingPunct="1">
              <a:lnSpc>
                <a:spcPct val="120000"/>
              </a:lnSpc>
              <a:spcBef>
                <a:spcPts val="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2pPr>
            <a:lvl3pPr marL="685800" indent="0" algn="l" defTabSz="914400" rtl="0" eaLnBrk="1" latinLnBrk="0" hangingPunct="1">
              <a:lnSpc>
                <a:spcPct val="1200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3pPr>
            <a:lvl4pPr marL="10287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4pPr>
            <a:lvl5pPr marL="13716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dirty="0" smtClean="0"/>
          </a:p>
        </p:txBody>
      </p:sp>
      <p:sp>
        <p:nvSpPr>
          <p:cNvPr id="5" name="Title 4"/>
          <p:cNvSpPr>
            <a:spLocks noGrp="1"/>
          </p:cNvSpPr>
          <p:nvPr>
            <p:ph type="title"/>
          </p:nvPr>
        </p:nvSpPr>
        <p:spPr/>
        <p:txBody>
          <a:bodyPr>
            <a:normAutofit/>
          </a:bodyPr>
          <a:lstStyle/>
          <a:p>
            <a:r>
              <a:rPr lang="en-US" sz="4800" b="1" dirty="0"/>
              <a:t>Agritourism</a:t>
            </a:r>
          </a:p>
        </p:txBody>
      </p:sp>
      <p:sp>
        <p:nvSpPr>
          <p:cNvPr id="13" name="Text Placeholder 12"/>
          <p:cNvSpPr>
            <a:spLocks noGrp="1"/>
          </p:cNvSpPr>
          <p:nvPr>
            <p:ph sz="half" idx="1"/>
          </p:nvPr>
        </p:nvSpPr>
        <p:spPr>
          <a:xfrm>
            <a:off x="838200" y="2385189"/>
            <a:ext cx="5181600" cy="3264990"/>
          </a:xfrm>
        </p:spPr>
        <p:txBody>
          <a:bodyPr/>
          <a:lstStyle/>
          <a:p>
            <a:r>
              <a:rPr lang="en-US" dirty="0"/>
              <a:t>Health Risks to Animals</a:t>
            </a:r>
          </a:p>
          <a:p>
            <a:r>
              <a:rPr lang="en-US" dirty="0"/>
              <a:t>Health Risks to People</a:t>
            </a:r>
          </a:p>
          <a:p>
            <a:r>
              <a:rPr lang="en-US" dirty="0"/>
              <a:t>Public Interaction with Animals</a:t>
            </a:r>
          </a:p>
          <a:p>
            <a:r>
              <a:rPr lang="en-US" dirty="0"/>
              <a:t>Hand Washing Stations</a:t>
            </a:r>
          </a:p>
          <a:p>
            <a:r>
              <a:rPr lang="en-US" dirty="0" smtClean="0"/>
              <a:t>Food </a:t>
            </a:r>
            <a:r>
              <a:rPr lang="en-US" dirty="0"/>
              <a:t>Sales</a:t>
            </a:r>
          </a:p>
        </p:txBody>
      </p:sp>
      <p:pic>
        <p:nvPicPr>
          <p:cNvPr id="4" name="Picture 3"/>
          <p:cNvPicPr>
            <a:picLocks noChangeAspect="1"/>
          </p:cNvPicPr>
          <p:nvPr/>
        </p:nvPicPr>
        <p:blipFill>
          <a:blip r:embed="rId4"/>
          <a:stretch>
            <a:fillRect/>
          </a:stretch>
        </p:blipFill>
        <p:spPr>
          <a:xfrm>
            <a:off x="6493536" y="522201"/>
            <a:ext cx="4452052" cy="5943600"/>
          </a:xfrm>
          <a:prstGeom prst="rect">
            <a:avLst/>
          </a:prstGeom>
          <a:ln>
            <a:solidFill>
              <a:schemeClr val="accent1">
                <a:lumMod val="50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31545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sz="half" idx="1"/>
          </p:nvPr>
        </p:nvSpPr>
        <p:spPr>
          <a:xfrm>
            <a:off x="838201" y="1635890"/>
            <a:ext cx="5507736" cy="4680452"/>
          </a:xfrm>
          <a:ln>
            <a:noFill/>
          </a:ln>
        </p:spPr>
        <p:txBody>
          <a:bodyPr>
            <a:noAutofit/>
          </a:bodyPr>
          <a:lstStyle/>
          <a:p>
            <a:pPr marL="0" indent="0">
              <a:buNone/>
            </a:pPr>
            <a:r>
              <a:rPr lang="en-US" sz="1500" dirty="0">
                <a:solidFill>
                  <a:schemeClr val="accent6">
                    <a:lumMod val="75000"/>
                  </a:schemeClr>
                </a:solidFill>
              </a:rPr>
              <a:t>Development of this material was made possible through a grant provided to the </a:t>
            </a:r>
            <a:r>
              <a:rPr lang="en-US" sz="1500" b="1" dirty="0">
                <a:solidFill>
                  <a:schemeClr val="accent6">
                    <a:lumMod val="75000"/>
                  </a:schemeClr>
                </a:solidFill>
              </a:rPr>
              <a:t>Center for Food Security and Public Health</a:t>
            </a:r>
            <a:r>
              <a:rPr lang="en-US" sz="1500" dirty="0">
                <a:solidFill>
                  <a:schemeClr val="accent6">
                    <a:lumMod val="75000"/>
                  </a:schemeClr>
                </a:solidFill>
              </a:rPr>
              <a:t> at Iowa State University, College of Veterinary Medicine from the </a:t>
            </a:r>
            <a:r>
              <a:rPr lang="en-US" sz="1500" b="1" dirty="0">
                <a:solidFill>
                  <a:schemeClr val="accent6">
                    <a:lumMod val="75000"/>
                  </a:schemeClr>
                </a:solidFill>
              </a:rPr>
              <a:t>North Central </a:t>
            </a:r>
            <a:r>
              <a:rPr lang="en-US" sz="1500" b="1" dirty="0" smtClean="0">
                <a:solidFill>
                  <a:schemeClr val="accent6">
                    <a:lumMod val="75000"/>
                  </a:schemeClr>
                </a:solidFill>
              </a:rPr>
              <a:t>Region </a:t>
            </a:r>
            <a:r>
              <a:rPr lang="en-US" sz="1500" b="1" dirty="0" smtClean="0">
                <a:solidFill>
                  <a:schemeClr val="accent6">
                    <a:lumMod val="75000"/>
                  </a:schemeClr>
                </a:solidFill>
              </a:rPr>
              <a:t>Sustainable Agriculture Research and Education, or SARE </a:t>
            </a:r>
            <a:r>
              <a:rPr lang="en-US" sz="1500" dirty="0" smtClean="0">
                <a:solidFill>
                  <a:schemeClr val="accent6">
                    <a:lumMod val="75000"/>
                  </a:schemeClr>
                </a:solidFill>
              </a:rPr>
              <a:t>program of the USDA National </a:t>
            </a:r>
            <a:r>
              <a:rPr lang="en-US" sz="1500" dirty="0">
                <a:solidFill>
                  <a:schemeClr val="accent6">
                    <a:lumMod val="75000"/>
                  </a:schemeClr>
                </a:solidFill>
              </a:rPr>
              <a:t>Institute of Food and Agriculture, </a:t>
            </a:r>
            <a:r>
              <a:rPr lang="en-US" sz="1500" dirty="0" smtClean="0">
                <a:solidFill>
                  <a:schemeClr val="accent6">
                    <a:lumMod val="75000"/>
                  </a:schemeClr>
                </a:solidFill>
              </a:rPr>
              <a:t>under </a:t>
            </a:r>
            <a:r>
              <a:rPr lang="en-US" sz="1500" dirty="0">
                <a:solidFill>
                  <a:schemeClr val="accent6">
                    <a:lumMod val="75000"/>
                  </a:schemeClr>
                </a:solidFill>
              </a:rPr>
              <a:t>award number AWD-021794-00001 </a:t>
            </a:r>
            <a:r>
              <a:rPr lang="en-US" sz="1500" dirty="0" smtClean="0">
                <a:solidFill>
                  <a:schemeClr val="accent6">
                    <a:lumMod val="75000"/>
                  </a:schemeClr>
                </a:solidFill>
              </a:rPr>
              <a:t>and project </a:t>
            </a:r>
            <a:r>
              <a:rPr lang="en-US" sz="1500" dirty="0">
                <a:solidFill>
                  <a:schemeClr val="accent6">
                    <a:lumMod val="75000"/>
                  </a:schemeClr>
                </a:solidFill>
              </a:rPr>
              <a:t>number ENC19-176. USDA is an equal opportunity employer and service provider. Any opinions, findings, conclusions, or recommendations expressed in this publication are those of the author(s) and do not necessarily reflect the view of the USDA. Iowa State University is an equal opportunity provider. For the full non-discrimination statement or accommodation inquiries, go to </a:t>
            </a:r>
            <a:r>
              <a:rPr lang="en-US" sz="1500" dirty="0">
                <a:solidFill>
                  <a:schemeClr val="accent6">
                    <a:lumMod val="75000"/>
                  </a:schemeClr>
                </a:solidFill>
                <a:hlinkClick r:id="rId4"/>
              </a:rPr>
              <a:t>www.extension.iastate.edu/diversity/ext</a:t>
            </a:r>
            <a:r>
              <a:rPr lang="en-US" sz="1500" dirty="0">
                <a:solidFill>
                  <a:schemeClr val="accent6">
                    <a:lumMod val="75000"/>
                  </a:schemeClr>
                </a:solidFill>
              </a:rPr>
              <a:t>.</a:t>
            </a:r>
          </a:p>
          <a:p>
            <a:pPr marL="0" indent="0">
              <a:buNone/>
            </a:pPr>
            <a:endParaRPr lang="en-US" sz="1500" dirty="0">
              <a:solidFill>
                <a:schemeClr val="accent6">
                  <a:lumMod val="75000"/>
                </a:schemeClr>
              </a:solidFill>
            </a:endParaRPr>
          </a:p>
          <a:p>
            <a:pPr marL="0" indent="0">
              <a:buNone/>
            </a:pPr>
            <a:endParaRPr lang="en-US" altLang="en-US" sz="1500" dirty="0">
              <a:solidFill>
                <a:schemeClr val="accent6">
                  <a:lumMod val="75000"/>
                </a:schemeClr>
              </a:solidFill>
            </a:endParaRPr>
          </a:p>
        </p:txBody>
      </p:sp>
      <p:sp>
        <p:nvSpPr>
          <p:cNvPr id="2" name="Content Placeholder 1"/>
          <p:cNvSpPr>
            <a:spLocks noGrp="1"/>
          </p:cNvSpPr>
          <p:nvPr>
            <p:ph sz="half" idx="2"/>
          </p:nvPr>
        </p:nvSpPr>
        <p:spPr>
          <a:xfrm>
            <a:off x="7193398" y="5240745"/>
            <a:ext cx="3774829" cy="1236794"/>
          </a:xfrm>
          <a:ln>
            <a:noFill/>
          </a:ln>
        </p:spPr>
        <p:txBody>
          <a:bodyPr/>
          <a:lstStyle/>
          <a:p>
            <a:pPr marL="0" indent="0">
              <a:lnSpc>
                <a:spcPct val="100000"/>
              </a:lnSpc>
              <a:buNone/>
            </a:pPr>
            <a:r>
              <a:rPr lang="en-US" sz="1300" dirty="0"/>
              <a:t>Content was developed and reviewed by </a:t>
            </a:r>
            <a:r>
              <a:rPr lang="en-US" sz="1300" dirty="0" smtClean="0"/>
              <a:t>veterinarians </a:t>
            </a:r>
            <a:r>
              <a:rPr lang="en-US" sz="1300" dirty="0"/>
              <a:t>at CFSPH:</a:t>
            </a:r>
          </a:p>
          <a:p>
            <a:pPr marL="254794" lvl="1">
              <a:lnSpc>
                <a:spcPct val="100000"/>
              </a:lnSpc>
            </a:pPr>
            <a:r>
              <a:rPr lang="en-US" sz="1300" dirty="0"/>
              <a:t>Glenda Dvorak, DVM, MPH, DACVPM</a:t>
            </a:r>
          </a:p>
          <a:p>
            <a:pPr marL="254794" lvl="1">
              <a:lnSpc>
                <a:spcPct val="100000"/>
              </a:lnSpc>
            </a:pPr>
            <a:r>
              <a:rPr lang="en-US" sz="1300" dirty="0"/>
              <a:t>Renée </a:t>
            </a:r>
            <a:r>
              <a:rPr lang="en-US" sz="1300" dirty="0" err="1"/>
              <a:t>Dewell</a:t>
            </a:r>
            <a:r>
              <a:rPr lang="en-US" sz="1300" dirty="0"/>
              <a:t>, DVM, MS</a:t>
            </a:r>
          </a:p>
          <a:p>
            <a:pPr marL="254794" lvl="1">
              <a:lnSpc>
                <a:spcPct val="100000"/>
              </a:lnSpc>
            </a:pPr>
            <a:r>
              <a:rPr lang="en-US" sz="1300" dirty="0"/>
              <a:t>Brandy R. Sobczak, DVM, MPH</a:t>
            </a:r>
          </a:p>
        </p:txBody>
      </p:sp>
      <p:sp>
        <p:nvSpPr>
          <p:cNvPr id="69634" name="Rectangle 2"/>
          <p:cNvSpPr>
            <a:spLocks noGrp="1" noChangeArrowheads="1"/>
          </p:cNvSpPr>
          <p:nvPr>
            <p:ph type="title"/>
          </p:nvPr>
        </p:nvSpPr>
        <p:spPr>
          <a:xfrm>
            <a:off x="838200" y="365126"/>
            <a:ext cx="10515600" cy="863048"/>
          </a:xfrm>
          <a:solidFill>
            <a:srgbClr val="FFC000"/>
          </a:solidFill>
        </p:spPr>
        <p:txBody>
          <a:bodyPr/>
          <a:lstStyle/>
          <a:p>
            <a:pPr eaLnBrk="1" hangingPunct="1"/>
            <a:r>
              <a:rPr lang="en-US" altLang="en-US" dirty="0"/>
              <a:t>Acknowledgments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567" y="1355694"/>
            <a:ext cx="3410489" cy="209342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698" y="3548507"/>
            <a:ext cx="2690226" cy="1539860"/>
          </a:xfrm>
          <a:prstGeom prst="rect">
            <a:avLst/>
          </a:prstGeom>
        </p:spPr>
      </p:pic>
    </p:spTree>
    <p:custDataLst>
      <p:tags r:id="rId1"/>
    </p:custDataLst>
    <p:extLst>
      <p:ext uri="{BB962C8B-B14F-4D97-AF65-F5344CB8AC3E}">
        <p14:creationId xmlns:p14="http://schemas.microsoft.com/office/powerpoint/2010/main" val="28904160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9339" y="2001594"/>
            <a:ext cx="7186246" cy="2387600"/>
          </a:xfrm>
        </p:spPr>
        <p:txBody>
          <a:bodyPr/>
          <a:lstStyle/>
          <a:p>
            <a:pPr algn="l">
              <a:lnSpc>
                <a:spcPct val="120000"/>
              </a:lnSpc>
              <a:spcBef>
                <a:spcPts val="600"/>
              </a:spcBef>
              <a:spcAft>
                <a:spcPts val="600"/>
              </a:spcAft>
            </a:pPr>
            <a:r>
              <a:rPr lang="en-US" b="1" dirty="0"/>
              <a:t>Health Risks</a:t>
            </a:r>
            <a:br>
              <a:rPr lang="en-US" b="1" dirty="0"/>
            </a:br>
            <a:r>
              <a:rPr lang="en-US" b="1" dirty="0"/>
              <a:t>to Animals</a:t>
            </a:r>
          </a:p>
        </p:txBody>
      </p:sp>
    </p:spTree>
    <p:custDataLst>
      <p:tags r:id="rId1"/>
    </p:custDataLst>
    <p:extLst>
      <p:ext uri="{BB962C8B-B14F-4D97-AF65-F5344CB8AC3E}">
        <p14:creationId xmlns:p14="http://schemas.microsoft.com/office/powerpoint/2010/main" val="3830528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3816"/>
            <a:ext cx="8387862"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pic>
        <p:nvPicPr>
          <p:cNvPr id="9" name="Content Placeholder 8"/>
          <p:cNvPicPr>
            <a:picLocks noGrp="1" noChangeAspect="1"/>
          </p:cNvPicPr>
          <p:nvPr>
            <p:ph idx="1"/>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1146" b="5730"/>
          <a:stretch/>
        </p:blipFill>
        <p:spPr>
          <a:xfrm>
            <a:off x="7201713" y="949569"/>
            <a:ext cx="3953601" cy="5592756"/>
          </a:xfrm>
          <a:ln w="76200">
            <a:solidFill>
              <a:srgbClr val="FFCC00"/>
            </a:solidFill>
          </a:ln>
        </p:spPr>
      </p:pic>
      <p:sp>
        <p:nvSpPr>
          <p:cNvPr id="7" name="Title 6"/>
          <p:cNvSpPr>
            <a:spLocks noGrp="1"/>
          </p:cNvSpPr>
          <p:nvPr>
            <p:ph type="title"/>
          </p:nvPr>
        </p:nvSpPr>
        <p:spPr>
          <a:xfrm>
            <a:off x="634024" y="526696"/>
            <a:ext cx="7507654" cy="731520"/>
          </a:xfrm>
        </p:spPr>
        <p:txBody>
          <a:bodyPr/>
          <a:lstStyle/>
          <a:p>
            <a:r>
              <a:rPr lang="en-US" b="1" smtClean="0">
                <a:solidFill>
                  <a:schemeClr val="bg1"/>
                </a:solidFill>
              </a:rPr>
              <a:t>People Who Visit</a:t>
            </a:r>
            <a:endParaRPr lang="en-US" b="1" dirty="0">
              <a:solidFill>
                <a:schemeClr val="bg1"/>
              </a:solidFill>
            </a:endParaRPr>
          </a:p>
        </p:txBody>
      </p:sp>
      <p:sp>
        <p:nvSpPr>
          <p:cNvPr id="10" name="Content Placeholder 21"/>
          <p:cNvSpPr txBox="1">
            <a:spLocks/>
          </p:cNvSpPr>
          <p:nvPr/>
        </p:nvSpPr>
        <p:spPr bwMode="auto">
          <a:xfrm>
            <a:off x="634024" y="1899137"/>
            <a:ext cx="7191130" cy="429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320" indent="-27432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3200">
                <a:solidFill>
                  <a:schemeClr val="tx1"/>
                </a:solidFill>
                <a:latin typeface="Verdana" panose="020B0604030504040204" pitchFamily="34" charset="0"/>
                <a:ea typeface="Verdana" pitchFamily="34" charset="0"/>
                <a:cs typeface="Verdana" panose="020B0604030504040204" pitchFamily="34" charset="0"/>
              </a:defRPr>
            </a:lvl1pPr>
            <a:lvl2pPr marL="574675"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800">
                <a:solidFill>
                  <a:schemeClr val="tx1"/>
                </a:solidFill>
                <a:latin typeface="Verdana" panose="020B0604030504040204" pitchFamily="34" charset="0"/>
                <a:ea typeface="Verdana" pitchFamily="34" charset="0"/>
                <a:cs typeface="Verdana" panose="020B0604030504040204" pitchFamily="34" charset="0"/>
              </a:defRPr>
            </a:lvl2pPr>
            <a:lvl3pPr marL="862013" indent="-2730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2400">
                <a:solidFill>
                  <a:schemeClr val="tx1"/>
                </a:solidFill>
                <a:latin typeface="Verdana" panose="020B0604030504040204" pitchFamily="34" charset="0"/>
                <a:ea typeface="Verdana" pitchFamily="34" charset="0"/>
                <a:cs typeface="Verdana" panose="020B0604030504040204" pitchFamily="34" charset="0"/>
              </a:defRPr>
            </a:lvl3pPr>
            <a:lvl4pPr marL="1003679"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800">
                <a:solidFill>
                  <a:schemeClr val="tx1"/>
                </a:solidFill>
                <a:latin typeface="Verdana" panose="020B0604030504040204" pitchFamily="34" charset="0"/>
                <a:ea typeface="Verdana" pitchFamily="34" charset="0"/>
                <a:cs typeface="Verdana" panose="020B0604030504040204" pitchFamily="34" charset="0"/>
              </a:defRPr>
            </a:lvl4pPr>
            <a:lvl5pPr marL="1108451" indent="-285750" algn="l" rtl="0" eaLnBrk="1" fontAlgn="base" hangingPunct="1">
              <a:lnSpc>
                <a:spcPct val="110000"/>
              </a:lnSpc>
              <a:spcBef>
                <a:spcPts val="0"/>
              </a:spcBef>
              <a:spcAft>
                <a:spcPts val="600"/>
              </a:spcAft>
              <a:buClr>
                <a:schemeClr val="tx1"/>
              </a:buClr>
              <a:buSzPct val="125000"/>
              <a:buFont typeface="Wingdings" panose="05000000000000000000" pitchFamily="2" charset="2"/>
              <a:buChar char="§"/>
              <a:defRPr sz="1500">
                <a:solidFill>
                  <a:schemeClr val="tx1"/>
                </a:solidFill>
                <a:latin typeface="Verdana" panose="020B0604030504040204" pitchFamily="34" charset="0"/>
                <a:ea typeface="Verdana" pitchFamily="34" charset="0"/>
                <a:cs typeface="Verdana" panose="020B0604030504040204" pitchFamily="34" charset="0"/>
              </a:defRPr>
            </a:lvl5pPr>
            <a:lvl6pPr marL="1165831" indent="-137156" algn="l" defTabSz="685783"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66" indent="-137156" algn="l" defTabSz="685783"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300" indent="-137156" algn="l" defTabSz="685783"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3036" indent="-137156" algn="l" defTabSz="685783"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r>
              <a:rPr lang="en-US" sz="3600" kern="0" dirty="0"/>
              <a:t>Lower risk</a:t>
            </a:r>
          </a:p>
          <a:p>
            <a:pPr lvl="1"/>
            <a:r>
              <a:rPr lang="en-US" kern="0" dirty="0"/>
              <a:t>Healthy </a:t>
            </a:r>
            <a:r>
              <a:rPr lang="en-US" kern="0" dirty="0" smtClean="0"/>
              <a:t>individuals </a:t>
            </a:r>
            <a:r>
              <a:rPr lang="en-US" kern="0" dirty="0"/>
              <a:t>with no </a:t>
            </a:r>
            <a:r>
              <a:rPr lang="en-US" kern="0" dirty="0" smtClean="0"/>
              <a:t>livestock or poultry</a:t>
            </a:r>
            <a:endParaRPr lang="en-US" kern="0" dirty="0"/>
          </a:p>
          <a:p>
            <a:pPr>
              <a:spcBef>
                <a:spcPts val="1200"/>
              </a:spcBef>
            </a:pPr>
            <a:r>
              <a:rPr lang="en-US" sz="3600" kern="0" dirty="0"/>
              <a:t>Higher </a:t>
            </a:r>
            <a:r>
              <a:rPr lang="en-US" sz="3600" kern="0" dirty="0" smtClean="0"/>
              <a:t>risk</a:t>
            </a:r>
            <a:endParaRPr lang="en-US" sz="3600" kern="0" dirty="0"/>
          </a:p>
          <a:p>
            <a:pPr lvl="1"/>
            <a:r>
              <a:rPr lang="en-US" kern="0" dirty="0" smtClean="0"/>
              <a:t>Have livestock or poultry</a:t>
            </a:r>
            <a:endParaRPr lang="en-US" strike="sngStrike" kern="0" dirty="0"/>
          </a:p>
          <a:p>
            <a:pPr lvl="1"/>
            <a:r>
              <a:rPr lang="en-US" kern="0" dirty="0" smtClean="0"/>
              <a:t>Have travelled </a:t>
            </a:r>
            <a:r>
              <a:rPr lang="en-US" kern="0" dirty="0"/>
              <a:t>internationally </a:t>
            </a:r>
          </a:p>
          <a:p>
            <a:pPr lvl="1"/>
            <a:r>
              <a:rPr lang="en-US" kern="0" dirty="0" smtClean="0"/>
              <a:t>Have health issues</a:t>
            </a:r>
            <a:endParaRPr lang="en-US" kern="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416072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7516" y="1424550"/>
            <a:ext cx="3390539" cy="4754880"/>
          </a:xfrm>
          <a:prstGeom prst="rect">
            <a:avLst/>
          </a:prstGeom>
          <a:ln w="76200">
            <a:solidFill>
              <a:srgbClr val="FFCC00"/>
            </a:solidFill>
          </a:ln>
        </p:spPr>
      </p:pic>
      <p:sp>
        <p:nvSpPr>
          <p:cNvPr id="2" name="Title 1"/>
          <p:cNvSpPr>
            <a:spLocks noGrp="1"/>
          </p:cNvSpPr>
          <p:nvPr>
            <p:ph type="title"/>
          </p:nvPr>
        </p:nvSpPr>
        <p:spPr/>
        <p:txBody>
          <a:bodyPr/>
          <a:lstStyle/>
          <a:p>
            <a:pPr algn="ctr"/>
            <a:r>
              <a:rPr lang="en-US" b="1" dirty="0" smtClean="0">
                <a:solidFill>
                  <a:schemeClr val="bg1"/>
                </a:solidFill>
              </a:rPr>
              <a:t>Prevent Health Risks to Animals</a:t>
            </a:r>
            <a:endParaRPr lang="en-US" b="1" dirty="0">
              <a:solidFill>
                <a:schemeClr val="bg1"/>
              </a:solidFill>
            </a:endParaRPr>
          </a:p>
        </p:txBody>
      </p:sp>
      <p:sp>
        <p:nvSpPr>
          <p:cNvPr id="48" name="Text Placeholder 47">
            <a:extLst>
              <a:ext uri="{FF2B5EF4-FFF2-40B4-BE49-F238E27FC236}">
                <a16:creationId xmlns:a16="http://schemas.microsoft.com/office/drawing/2014/main" id="{8B01D3CC-AC17-41F7-A49A-046D77BEEC67}"/>
              </a:ext>
            </a:extLst>
          </p:cNvPr>
          <p:cNvSpPr>
            <a:spLocks noGrp="1"/>
          </p:cNvSpPr>
          <p:nvPr>
            <p:ph type="body" idx="4294967295"/>
          </p:nvPr>
        </p:nvSpPr>
        <p:spPr>
          <a:xfrm>
            <a:off x="2428070" y="1484452"/>
            <a:ext cx="3373223" cy="754345"/>
          </a:xfrm>
          <a:solidFill>
            <a:srgbClr val="FEE6A4"/>
          </a:solidFill>
        </p:spPr>
        <p:txBody>
          <a:bodyPr/>
          <a:lstStyle/>
          <a:p>
            <a:pPr marL="0" indent="0">
              <a:buNone/>
            </a:pPr>
            <a:r>
              <a:rPr lang="en-US" sz="3200" dirty="0"/>
              <a:t>Hand sanitizers</a:t>
            </a:r>
          </a:p>
        </p:txBody>
      </p:sp>
      <p:grpSp>
        <p:nvGrpSpPr>
          <p:cNvPr id="13" name="Group 12"/>
          <p:cNvGrpSpPr/>
          <p:nvPr/>
        </p:nvGrpSpPr>
        <p:grpSpPr>
          <a:xfrm>
            <a:off x="6527732" y="1804556"/>
            <a:ext cx="5289631" cy="3961349"/>
            <a:chOff x="4272952" y="2763613"/>
            <a:chExt cx="4490048" cy="3362550"/>
          </a:xfrm>
        </p:grpSpPr>
        <p:pic>
          <p:nvPicPr>
            <p:cNvPr id="11" name="Picture 10"/>
            <p:cNvPicPr>
              <a:picLocks noChangeAspect="1"/>
            </p:cNvPicPr>
            <p:nvPr/>
          </p:nvPicPr>
          <p:blipFill>
            <a:blip r:embed="rId5"/>
            <a:stretch>
              <a:fillRect/>
            </a:stretch>
          </p:blipFill>
          <p:spPr>
            <a:xfrm>
              <a:off x="4272952" y="2763616"/>
              <a:ext cx="4490048" cy="3362547"/>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7740520" y="2763613"/>
              <a:ext cx="946281" cy="342948"/>
            </a:xfrm>
            <a:prstGeom prst="rect">
              <a:avLst/>
            </a:prstGeom>
            <a:ln>
              <a:noFill/>
            </a:ln>
          </p:spPr>
        </p:pic>
      </p:grpSp>
      <p:sp>
        <p:nvSpPr>
          <p:cNvPr id="50" name="Text Placeholder 49">
            <a:extLst>
              <a:ext uri="{FF2B5EF4-FFF2-40B4-BE49-F238E27FC236}">
                <a16:creationId xmlns:a16="http://schemas.microsoft.com/office/drawing/2014/main" id="{CA139426-F1EA-4DDC-AABA-7FCFBFDC3206}"/>
              </a:ext>
            </a:extLst>
          </p:cNvPr>
          <p:cNvSpPr>
            <a:spLocks noGrp="1"/>
          </p:cNvSpPr>
          <p:nvPr>
            <p:ph type="body" sz="quarter" idx="4294967295"/>
          </p:nvPr>
        </p:nvSpPr>
        <p:spPr>
          <a:xfrm>
            <a:off x="4859249" y="5447185"/>
            <a:ext cx="3143220" cy="637440"/>
          </a:xfrm>
          <a:solidFill>
            <a:srgbClr val="FEE6A4"/>
          </a:solidFill>
        </p:spPr>
        <p:txBody>
          <a:bodyPr vert="horz" lIns="91440" tIns="45720" rIns="91440" bIns="45720" rtlCol="0">
            <a:normAutofit/>
          </a:bodyPr>
          <a:lstStyle/>
          <a:p>
            <a:pPr marL="0" indent="0">
              <a:buNone/>
            </a:pPr>
            <a:r>
              <a:rPr lang="en-US" sz="3200" dirty="0"/>
              <a:t>Guest sign-in</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29663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animBg="1"/>
      <p:bldP spid="50"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a:xfrm>
            <a:off x="0" y="0"/>
            <a:ext cx="3481754" cy="6857999"/>
          </a:xfrm>
          <a:prstGeom prst="rect">
            <a:avLst/>
          </a:prstGeom>
          <a:solidFill>
            <a:srgbClr val="72A098"/>
          </a:solidFill>
          <a:effectLst>
            <a:outerShdw blurRad="50800" dist="38100" dir="5400000" algn="t" rotWithShape="0">
              <a:prstClr val="black">
                <a:alpha val="40000"/>
              </a:prstClr>
            </a:outerShdw>
          </a:effectLst>
        </p:spPr>
        <p:txBody>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1pPr>
            <a:lvl2pPr marL="342900" indent="0" algn="l" defTabSz="914400" rtl="0" eaLnBrk="1" latinLnBrk="0" hangingPunct="1">
              <a:lnSpc>
                <a:spcPct val="120000"/>
              </a:lnSpc>
              <a:spcBef>
                <a:spcPts val="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2pPr>
            <a:lvl3pPr marL="685800" indent="0" algn="l" defTabSz="914400" rtl="0" eaLnBrk="1" latinLnBrk="0" hangingPunct="1">
              <a:lnSpc>
                <a:spcPct val="1200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3pPr>
            <a:lvl4pPr marL="10287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4pPr>
            <a:lvl5pPr marL="13716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endParaRPr lang="en-US" b="1" dirty="0" smtClean="0"/>
          </a:p>
        </p:txBody>
      </p:sp>
      <p:sp>
        <p:nvSpPr>
          <p:cNvPr id="9" name="Title 8"/>
          <p:cNvSpPr>
            <a:spLocks noGrp="1"/>
          </p:cNvSpPr>
          <p:nvPr>
            <p:ph type="title"/>
          </p:nvPr>
        </p:nvSpPr>
        <p:spPr>
          <a:xfrm>
            <a:off x="765310" y="1285485"/>
            <a:ext cx="1951133" cy="3334230"/>
          </a:xfrm>
        </p:spPr>
        <p:txBody>
          <a:bodyPr/>
          <a:lstStyle/>
          <a:p>
            <a:r>
              <a:rPr lang="en-US" b="1" dirty="0" smtClean="0"/>
              <a:t>Post Signs</a:t>
            </a:r>
            <a:br>
              <a:rPr lang="en-US" b="1" dirty="0" smtClean="0"/>
            </a:br>
            <a:r>
              <a:rPr lang="en-US" b="1" dirty="0" smtClean="0"/>
              <a:t/>
            </a:r>
            <a:br>
              <a:rPr lang="en-US" b="1" dirty="0" smtClean="0"/>
            </a:br>
            <a:r>
              <a:rPr lang="en-US" sz="2800" b="1" dirty="0" smtClean="0"/>
              <a:t>at the entrance and in visiting areas</a:t>
            </a:r>
            <a:endParaRPr lang="en-US" sz="2800" b="1" dirty="0"/>
          </a:p>
        </p:txBody>
      </p:sp>
      <p:pic>
        <p:nvPicPr>
          <p:cNvPr id="2" name="Picture 1"/>
          <p:cNvPicPr>
            <a:picLocks noChangeAspect="1"/>
          </p:cNvPicPr>
          <p:nvPr/>
        </p:nvPicPr>
        <p:blipFill rotWithShape="1">
          <a:blip r:embed="rId4"/>
          <a:srcRect t="1963"/>
          <a:stretch/>
        </p:blipFill>
        <p:spPr>
          <a:xfrm>
            <a:off x="3748616" y="283780"/>
            <a:ext cx="5174940" cy="3531475"/>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7026309" y="3476714"/>
            <a:ext cx="4079631" cy="3099861"/>
          </a:xfrm>
          <a:prstGeom prst="rect">
            <a:avLst/>
          </a:prstGeom>
          <a:ln>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27417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55817" y="225426"/>
            <a:ext cx="4050323" cy="1304437"/>
          </a:xfrm>
        </p:spPr>
        <p:txBody>
          <a:bodyPr/>
          <a:lstStyle/>
          <a:p>
            <a:pPr marL="0" indent="0" algn="ctr">
              <a:buNone/>
            </a:pPr>
            <a:r>
              <a:rPr lang="en-US" sz="3200" dirty="0"/>
              <a:t>Mark tour routes </a:t>
            </a:r>
            <a:br>
              <a:rPr lang="en-US" sz="3200" dirty="0"/>
            </a:br>
            <a:r>
              <a:rPr lang="en-US" sz="3200" dirty="0"/>
              <a:t>or have guides</a:t>
            </a:r>
          </a:p>
          <a:p>
            <a:endParaRPr lang="en-US" dirty="0"/>
          </a:p>
        </p:txBody>
      </p:sp>
      <p:sp>
        <p:nvSpPr>
          <p:cNvPr id="3" name="Content Placeholder 2"/>
          <p:cNvSpPr>
            <a:spLocks noGrp="1"/>
          </p:cNvSpPr>
          <p:nvPr>
            <p:ph sz="half" idx="2"/>
          </p:nvPr>
        </p:nvSpPr>
        <p:spPr>
          <a:xfrm>
            <a:off x="7392810" y="5434577"/>
            <a:ext cx="4114800" cy="797919"/>
          </a:xfrm>
        </p:spPr>
        <p:txBody>
          <a:bodyPr/>
          <a:lstStyle/>
          <a:p>
            <a:pPr marL="0" indent="0" algn="ctr">
              <a:buNone/>
            </a:pPr>
            <a:r>
              <a:rPr lang="en-US" sz="3200" dirty="0"/>
              <a:t>Keep pets at home</a:t>
            </a:r>
          </a:p>
          <a:p>
            <a:endParaRPr lang="en-US" dirty="0"/>
          </a:p>
        </p:txBody>
      </p:sp>
      <p:pic>
        <p:nvPicPr>
          <p:cNvPr id="6" name="Content Placeholder 57">
            <a:extLst>
              <a:ext uri="{FF2B5EF4-FFF2-40B4-BE49-F238E27FC236}">
                <a16:creationId xmlns:a16="http://schemas.microsoft.com/office/drawing/2014/main" id="{5CADC37C-3863-4AC2-8F0A-6202012A66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368884" y="550792"/>
            <a:ext cx="4129542" cy="4713540"/>
          </a:xfrm>
          <a:prstGeom prst="rect">
            <a:avLst/>
          </a:prstGeom>
          <a:ln w="76200">
            <a:solidFill>
              <a:srgbClr val="FFCC00"/>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82860"/>
            <a:ext cx="6253681" cy="4177686"/>
          </a:xfrm>
          <a:prstGeom prst="rect">
            <a:avLst/>
          </a:prstGeom>
          <a:ln w="76200">
            <a:solidFill>
              <a:srgbClr val="FFCC00"/>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281933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249"/>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9339" y="2001594"/>
            <a:ext cx="7186246" cy="2387600"/>
          </a:xfrm>
        </p:spPr>
        <p:txBody>
          <a:bodyPr/>
          <a:lstStyle/>
          <a:p>
            <a:pPr algn="l">
              <a:lnSpc>
                <a:spcPct val="120000"/>
              </a:lnSpc>
              <a:spcBef>
                <a:spcPts val="600"/>
              </a:spcBef>
              <a:spcAft>
                <a:spcPts val="600"/>
              </a:spcAft>
            </a:pPr>
            <a:r>
              <a:rPr lang="en-US" b="1" dirty="0"/>
              <a:t>Health Risks</a:t>
            </a:r>
            <a:br>
              <a:rPr lang="en-US" b="1" dirty="0"/>
            </a:br>
            <a:r>
              <a:rPr lang="en-US" b="1" dirty="0"/>
              <a:t>to </a:t>
            </a:r>
            <a:r>
              <a:rPr lang="en-US" b="1" dirty="0" smtClean="0"/>
              <a:t>People</a:t>
            </a:r>
            <a:endParaRPr lang="en-US" b="1" dirty="0"/>
          </a:p>
        </p:txBody>
      </p:sp>
    </p:spTree>
    <p:custDataLst>
      <p:tags r:id="rId1"/>
    </p:custDataLst>
    <p:extLst>
      <p:ext uri="{BB962C8B-B14F-4D97-AF65-F5344CB8AC3E}">
        <p14:creationId xmlns:p14="http://schemas.microsoft.com/office/powerpoint/2010/main" val="113942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solidFill>
                  <a:schemeClr val="bg1"/>
                </a:solidFill>
              </a:rPr>
              <a:t>Zoonotic Diseases</a:t>
            </a:r>
          </a:p>
        </p:txBody>
      </p:sp>
      <p:sp>
        <p:nvSpPr>
          <p:cNvPr id="10" name="Content Placeholder 9"/>
          <p:cNvSpPr>
            <a:spLocks noGrp="1"/>
          </p:cNvSpPr>
          <p:nvPr>
            <p:ph idx="4294967295"/>
          </p:nvPr>
        </p:nvSpPr>
        <p:spPr>
          <a:xfrm>
            <a:off x="329183" y="1795609"/>
            <a:ext cx="7969105" cy="4129703"/>
          </a:xfrm>
        </p:spPr>
        <p:txBody>
          <a:bodyPr/>
          <a:lstStyle/>
          <a:p>
            <a:r>
              <a:rPr lang="en-US" altLang="en-US" sz="4000" dirty="0"/>
              <a:t>Diseases that spread between animals and people</a:t>
            </a:r>
          </a:p>
          <a:p>
            <a:pPr marL="0" indent="0">
              <a:buNone/>
            </a:pPr>
            <a:endParaRPr lang="en-US" altLang="en-US" dirty="0"/>
          </a:p>
          <a:p>
            <a:pPr marL="0" indent="0">
              <a:buNone/>
            </a:pPr>
            <a:endParaRPr lang="en-US" altLang="en-US" dirty="0"/>
          </a:p>
          <a:p>
            <a:r>
              <a:rPr lang="en-US" sz="4000" dirty="0"/>
              <a:t>Caused by bacteria, viruses, parasites, and fungi </a:t>
            </a:r>
          </a:p>
          <a:p>
            <a:endParaRPr lang="en-US" altLang="en-US" sz="320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6042" y="1420516"/>
            <a:ext cx="3353540" cy="2236140"/>
          </a:xfrm>
          <a:prstGeom prst="rect">
            <a:avLst/>
          </a:prstGeom>
          <a:ln w="38100">
            <a:no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6042" y="3780629"/>
            <a:ext cx="3361260" cy="2240280"/>
          </a:xfrm>
          <a:prstGeom prst="rect">
            <a:avLst/>
          </a:prstGeom>
          <a:ln>
            <a:no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3876" y="6064962"/>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5233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hrGmkCtB"/>
  <p:tag name="ARTICULATE_DESIGN_ID_1_OFFICE THEME" val="tl4keA7B"/>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ARE BTTT">
      <a:dk1>
        <a:srgbClr val="000000"/>
      </a:dk1>
      <a:lt1>
        <a:sysClr val="window" lastClr="FFFFFF"/>
      </a:lt1>
      <a:dk2>
        <a:srgbClr val="5E5E5E"/>
      </a:dk2>
      <a:lt2>
        <a:srgbClr val="DDDDDD"/>
      </a:lt2>
      <a:accent1>
        <a:srgbClr val="307668"/>
      </a:accent1>
      <a:accent2>
        <a:srgbClr val="EE9F2E"/>
      </a:accent2>
      <a:accent3>
        <a:srgbClr val="C5444E"/>
      </a:accent3>
      <a:accent4>
        <a:srgbClr val="4983A9"/>
      </a:accent4>
      <a:accent5>
        <a:srgbClr val="E0843F"/>
      </a:accent5>
      <a:accent6>
        <a:srgbClr val="25544C"/>
      </a:accent6>
      <a:hlink>
        <a:srgbClr val="A1672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ARE BTTT">
      <a:dk1>
        <a:srgbClr val="000000"/>
      </a:dk1>
      <a:lt1>
        <a:sysClr val="window" lastClr="FFFFFF"/>
      </a:lt1>
      <a:dk2>
        <a:srgbClr val="5E5E5E"/>
      </a:dk2>
      <a:lt2>
        <a:srgbClr val="DDDDDD"/>
      </a:lt2>
      <a:accent1>
        <a:srgbClr val="307668"/>
      </a:accent1>
      <a:accent2>
        <a:srgbClr val="EE9F2E"/>
      </a:accent2>
      <a:accent3>
        <a:srgbClr val="C5444E"/>
      </a:accent3>
      <a:accent4>
        <a:srgbClr val="4983A9"/>
      </a:accent4>
      <a:accent5>
        <a:srgbClr val="E0843F"/>
      </a:accent5>
      <a:accent6>
        <a:srgbClr val="25544C"/>
      </a:accent6>
      <a:hlink>
        <a:srgbClr val="A1672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2003</Words>
  <Application>Microsoft Office PowerPoint</Application>
  <PresentationFormat>Widescreen</PresentationFormat>
  <Paragraphs>178</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HelveticaNeueLT Pro 57 Cn</vt:lpstr>
      <vt:lpstr>HelveticaNeueLT Std Cn</vt:lpstr>
      <vt:lpstr>Times New Roman</vt:lpstr>
      <vt:lpstr>Verdana</vt:lpstr>
      <vt:lpstr>Wingdings</vt:lpstr>
      <vt:lpstr>Office Theme</vt:lpstr>
      <vt:lpstr>1_Office Theme</vt:lpstr>
      <vt:lpstr>Agritourism</vt:lpstr>
      <vt:lpstr>Agritourism</vt:lpstr>
      <vt:lpstr>Health Risks to Animals</vt:lpstr>
      <vt:lpstr>People Who Visit</vt:lpstr>
      <vt:lpstr>Prevent Health Risks to Animals</vt:lpstr>
      <vt:lpstr>Post Signs  at the entrance and in visiting areas</vt:lpstr>
      <vt:lpstr>PowerPoint Presentation</vt:lpstr>
      <vt:lpstr>Health Risks to People</vt:lpstr>
      <vt:lpstr>Zoonotic Diseases</vt:lpstr>
      <vt:lpstr>Immunocompromised at greater risk for zoonotic disease</vt:lpstr>
      <vt:lpstr>PowerPoint Presentation</vt:lpstr>
      <vt:lpstr>PowerPoint Presentation</vt:lpstr>
      <vt:lpstr>Veterinary Care</vt:lpstr>
      <vt:lpstr>Other Farm Animals</vt:lpstr>
      <vt:lpstr>Public Interaction with Animals</vt:lpstr>
      <vt:lpstr>Appropriate feed</vt:lpstr>
      <vt:lpstr>PowerPoint Presentation</vt:lpstr>
      <vt:lpstr>The Sale of Food</vt:lpstr>
      <vt:lpstr>ASSESSMENT CHECKLIST</vt:lpstr>
      <vt:lpstr>Acknowledgments</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 Basics: Agritourism</dc:title>
  <dc:creator>Dvorak, Glenda D [CFSPH]</dc:creator>
  <cp:lastModifiedBy>Dvorak, Glenda D [CFSPH]</cp:lastModifiedBy>
  <cp:revision>92</cp:revision>
  <dcterms:created xsi:type="dcterms:W3CDTF">2021-05-05T23:05:40Z</dcterms:created>
  <dcterms:modified xsi:type="dcterms:W3CDTF">2021-06-14T22:26:50Z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DADC426E-AE5E-48F0-9031-D907DF40F289</vt:lpwstr>
  </property>
  <property fmtid="{D5CDD505-2E9C-101B-9397-08002B2CF9AE}" pid="3" name="ArticulatePath">
    <vt:lpwstr>Presentation6</vt:lpwstr>
  </property>
</Properties>
</file>