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6" r:id="rId1"/>
  </p:sldMasterIdLst>
  <p:notesMasterIdLst>
    <p:notesMasterId r:id="rId23"/>
  </p:notesMasterIdLst>
  <p:sldIdLst>
    <p:sldId id="256" r:id="rId2"/>
    <p:sldId id="258" r:id="rId3"/>
    <p:sldId id="257" r:id="rId4"/>
    <p:sldId id="259" r:id="rId5"/>
    <p:sldId id="260" r:id="rId6"/>
    <p:sldId id="261" r:id="rId7"/>
    <p:sldId id="262" r:id="rId8"/>
    <p:sldId id="264" r:id="rId9"/>
    <p:sldId id="277" r:id="rId10"/>
    <p:sldId id="269" r:id="rId11"/>
    <p:sldId id="265" r:id="rId12"/>
    <p:sldId id="266" r:id="rId13"/>
    <p:sldId id="267" r:id="rId14"/>
    <p:sldId id="263" r:id="rId15"/>
    <p:sldId id="268" r:id="rId16"/>
    <p:sldId id="270" r:id="rId17"/>
    <p:sldId id="271" r:id="rId18"/>
    <p:sldId id="272" r:id="rId19"/>
    <p:sldId id="273" r:id="rId20"/>
    <p:sldId id="274" r:id="rId21"/>
    <p:sldId id="275"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utoma, Patricia J" initials="PJF" lastIdx="3" clrIdx="0"/>
  <p:cmAuthor id="1" name="Eia, Cheryl L [CFSPH]" initials="CLE" lastIdx="3" clrIdx="1"/>
  <p:cmAuthor id="2" name="Futoma, Patricia J" initials="FPJ"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375E"/>
    <a:srgbClr val="17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26" autoAdjust="0"/>
    <p:restoredTop sz="73285" autoAdjust="0"/>
  </p:normalViewPr>
  <p:slideViewPr>
    <p:cSldViewPr>
      <p:cViewPr>
        <p:scale>
          <a:sx n="56" d="100"/>
          <a:sy n="56" d="100"/>
        </p:scale>
        <p:origin x="-1764" y="-114"/>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EBBD39-362B-4120-8FAC-5CA1E2647EE5}" type="datetimeFigureOut">
              <a:rPr lang="en-US" smtClean="0"/>
              <a:t>11/26/2013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0158A3-7B24-449B-A6B1-0BA64E0DE10C}" type="slidenum">
              <a:rPr lang="en-US" smtClean="0"/>
              <a:t>‹#›</a:t>
            </a:fld>
            <a:endParaRPr lang="en-US"/>
          </a:p>
        </p:txBody>
      </p:sp>
    </p:spTree>
    <p:extLst>
      <p:ext uri="{BB962C8B-B14F-4D97-AF65-F5344CB8AC3E}">
        <p14:creationId xmlns:p14="http://schemas.microsoft.com/office/powerpoint/2010/main" val="2962287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control of a foreign animal disease outbreak may require large-scale vaccination of food animals to minimize the impact on animal and public health, ensure continuity of the U.S. food supply, and minimize the economic impact on food producers. The principles discussed in this presentation are intended to provide general information to conduct large-scale vaccination of a variety of domestic animal species as may be required in an animal health emergency. Decisions regarding the choice of vaccine and the selection of animals to vaccinate will vary with the disease involved, species affected and the stage of the outbreak, and may change as the situation evolves. As always, it is important to evaluate each situation and adjust procedures to the risks present in the situation. [This information was derived from the Foreign Animal Disease Preparedness and Response (FAD </a:t>
            </a:r>
            <a:r>
              <a:rPr lang="en-US" sz="1200" b="0" i="0" u="none" strike="noStrike" kern="1200" baseline="0" dirty="0" err="1" smtClean="0">
                <a:solidFill>
                  <a:schemeClr val="tx1"/>
                </a:solidFill>
                <a:latin typeface="+mn-lt"/>
                <a:ea typeface="+mn-ea"/>
                <a:cs typeface="+mn-cs"/>
              </a:rPr>
              <a:t>PReP</a:t>
            </a:r>
            <a:r>
              <a:rPr lang="en-US" sz="1200" b="0" i="0" u="none" strike="noStrike" kern="1200" baseline="0" dirty="0" smtClean="0">
                <a:solidFill>
                  <a:schemeClr val="tx1"/>
                </a:solidFill>
                <a:latin typeface="+mn-lt"/>
                <a:ea typeface="+mn-ea"/>
                <a:cs typeface="+mn-cs"/>
              </a:rPr>
              <a:t>)/National Animal Health Emergency Management System (NAHEMS) Guidelines: Vaccination of Contagious Diseases (2011)].</a:t>
            </a:r>
            <a:endParaRPr lang="en-US" dirty="0">
              <a:latin typeface="+mn-lt"/>
            </a:endParaRPr>
          </a:p>
        </p:txBody>
      </p:sp>
      <p:sp>
        <p:nvSpPr>
          <p:cNvPr id="4" name="Slide Number Placeholder 3"/>
          <p:cNvSpPr>
            <a:spLocks noGrp="1"/>
          </p:cNvSpPr>
          <p:nvPr>
            <p:ph type="sldNum" sz="quarter" idx="10"/>
          </p:nvPr>
        </p:nvSpPr>
        <p:spPr/>
        <p:txBody>
          <a:bodyPr/>
          <a:lstStyle/>
          <a:p>
            <a:fld id="{020158A3-7B24-449B-A6B1-0BA64E0DE10C}" type="slidenum">
              <a:rPr lang="en-US" smtClean="0"/>
              <a:t>1</a:t>
            </a:fld>
            <a:endParaRPr lang="en-US"/>
          </a:p>
        </p:txBody>
      </p:sp>
    </p:spTree>
    <p:extLst>
      <p:ext uri="{BB962C8B-B14F-4D97-AF65-F5344CB8AC3E}">
        <p14:creationId xmlns:p14="http://schemas.microsoft.com/office/powerpoint/2010/main" val="967857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tattoo is a permanent mark made by the injection of colored ink</a:t>
            </a:r>
            <a:r>
              <a:rPr lang="en-US" baseline="0" dirty="0" smtClean="0"/>
              <a:t> under the skin. Tattoos comprised of numbers are commonly used to identify livestock. The tattooed number may be unique to that individual animal, or registered and assigned to a particular farm where the identical tattoo is applied to all animals produced by that farm. Tattoo locations vary with species. Horses may be individually identified by a tattoo inside the upper lip. Pigs produced by a particular farm may be tattooed on the outside of the ear. Tattoos are commonly used in horses, swine, sheep and goats. </a:t>
            </a:r>
            <a:endParaRPr lang="en-US" dirty="0"/>
          </a:p>
        </p:txBody>
      </p:sp>
      <p:sp>
        <p:nvSpPr>
          <p:cNvPr id="4" name="Slide Number Placeholder 3"/>
          <p:cNvSpPr>
            <a:spLocks noGrp="1"/>
          </p:cNvSpPr>
          <p:nvPr>
            <p:ph type="sldNum" sz="quarter" idx="10"/>
          </p:nvPr>
        </p:nvSpPr>
        <p:spPr/>
        <p:txBody>
          <a:bodyPr/>
          <a:lstStyle/>
          <a:p>
            <a:fld id="{020158A3-7B24-449B-A6B1-0BA64E0DE10C}" type="slidenum">
              <a:rPr lang="en-US" smtClean="0"/>
              <a:t>10</a:t>
            </a:fld>
            <a:endParaRPr lang="en-US"/>
          </a:p>
        </p:txBody>
      </p:sp>
    </p:spTree>
    <p:extLst>
      <p:ext uri="{BB962C8B-B14F-4D97-AF65-F5344CB8AC3E}">
        <p14:creationId xmlns:p14="http://schemas.microsoft.com/office/powerpoint/2010/main" val="2769281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brand is a permanent mark created on the hide by the application of a hot or cold device, and usually identifies</a:t>
            </a:r>
            <a:r>
              <a:rPr lang="en-US" baseline="0" dirty="0" smtClean="0"/>
              <a:t> the owner of the animal. The brand is often registered with an official brand inspection agency and accompanied by an official brand inspection certificate. When recording identifying brands, note both the brand and the location of the brand, as the brand location will also be part of the registered information. Brands are commonly used in horses, cattle, and goats. </a:t>
            </a:r>
            <a:r>
              <a:rPr lang="en-US" i="1" baseline="0" dirty="0" smtClean="0"/>
              <a:t>[This photo shows a</a:t>
            </a:r>
            <a:r>
              <a:rPr lang="en-US" sz="1200" b="0" i="1" u="none" strike="noStrike" kern="1200" baseline="0" dirty="0" smtClean="0">
                <a:solidFill>
                  <a:schemeClr val="tx1"/>
                </a:solidFill>
                <a:latin typeface="+mn-lt"/>
                <a:ea typeface="+mn-ea"/>
                <a:cs typeface="+mn-cs"/>
              </a:rPr>
              <a:t> cow with an identifying brand on its right hip. Photo source: Beth Carlson, North Dakota]</a:t>
            </a:r>
            <a:endParaRPr lang="en-US" i="1" dirty="0"/>
          </a:p>
        </p:txBody>
      </p:sp>
      <p:sp>
        <p:nvSpPr>
          <p:cNvPr id="4" name="Slide Number Placeholder 3"/>
          <p:cNvSpPr>
            <a:spLocks noGrp="1"/>
          </p:cNvSpPr>
          <p:nvPr>
            <p:ph type="sldNum" sz="quarter" idx="10"/>
          </p:nvPr>
        </p:nvSpPr>
        <p:spPr/>
        <p:txBody>
          <a:bodyPr/>
          <a:lstStyle/>
          <a:p>
            <a:fld id="{020158A3-7B24-449B-A6B1-0BA64E0DE10C}" type="slidenum">
              <a:rPr lang="en-US" smtClean="0"/>
              <a:t>11</a:t>
            </a:fld>
            <a:endParaRPr lang="en-US"/>
          </a:p>
        </p:txBody>
      </p:sp>
    </p:spTree>
    <p:extLst>
      <p:ext uri="{BB962C8B-B14F-4D97-AF65-F5344CB8AC3E}">
        <p14:creationId xmlns:p14="http://schemas.microsoft.com/office/powerpoint/2010/main" val="491907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Ear notches are a form of on-farm animal identification</a:t>
            </a:r>
            <a:r>
              <a:rPr lang="en-US" baseline="0" dirty="0" smtClean="0"/>
              <a:t> where small “V” shaped sections are removed from the edge of the ear using a special instrument. When pigs, sheep or goats are born their ears may be surgically notched for animal health management and husbandry purposes. Ear notching is commonly used in the swine industry, providing identification of the animal as an individual or member of a group. </a:t>
            </a:r>
            <a:r>
              <a:rPr lang="en-US" i="1" baseline="0" dirty="0" smtClean="0"/>
              <a:t>[This photo shows a</a:t>
            </a:r>
            <a:r>
              <a:rPr lang="en-US" sz="1200" b="0" i="1" u="none" strike="noStrike" kern="1200" baseline="0" dirty="0" smtClean="0">
                <a:solidFill>
                  <a:schemeClr val="tx1"/>
                </a:solidFill>
                <a:latin typeface="+mn-lt"/>
                <a:ea typeface="+mn-ea"/>
                <a:cs typeface="+mn-cs"/>
              </a:rPr>
              <a:t> pig with identifying ear notches. Photo source: </a:t>
            </a:r>
            <a:r>
              <a:rPr lang="en-US" sz="1200" b="0" i="1" u="none" strike="noStrike" kern="1200" baseline="0" dirty="0" err="1" smtClean="0">
                <a:solidFill>
                  <a:schemeClr val="tx1"/>
                </a:solidFill>
                <a:latin typeface="+mn-lt"/>
                <a:ea typeface="+mn-ea"/>
                <a:cs typeface="+mn-cs"/>
              </a:rPr>
              <a:t>Danelle</a:t>
            </a:r>
            <a:r>
              <a:rPr lang="en-US" sz="1200" b="0" i="1" u="none" strike="noStrike" kern="1200" baseline="0" dirty="0" smtClean="0">
                <a:solidFill>
                  <a:schemeClr val="tx1"/>
                </a:solidFill>
                <a:latin typeface="+mn-lt"/>
                <a:ea typeface="+mn-ea"/>
                <a:cs typeface="+mn-cs"/>
              </a:rPr>
              <a:t> </a:t>
            </a:r>
            <a:r>
              <a:rPr lang="en-US" sz="1200" b="0" i="1" u="none" strike="noStrike" kern="1200" baseline="0" dirty="0" err="1" smtClean="0">
                <a:solidFill>
                  <a:schemeClr val="tx1"/>
                </a:solidFill>
                <a:latin typeface="+mn-lt"/>
                <a:ea typeface="+mn-ea"/>
                <a:cs typeface="+mn-cs"/>
              </a:rPr>
              <a:t>Bickett</a:t>
            </a:r>
            <a:r>
              <a:rPr lang="en-US" sz="1200" b="0" i="1" u="none" strike="noStrike" kern="1200" baseline="0" dirty="0" smtClean="0">
                <a:solidFill>
                  <a:schemeClr val="tx1"/>
                </a:solidFill>
                <a:latin typeface="+mn-lt"/>
                <a:ea typeface="+mn-ea"/>
                <a:cs typeface="+mn-cs"/>
              </a:rPr>
              <a:t>-Weddle, Iowa State University]</a:t>
            </a:r>
            <a:endParaRPr lang="en-US" i="1" dirty="0"/>
          </a:p>
        </p:txBody>
      </p:sp>
      <p:sp>
        <p:nvSpPr>
          <p:cNvPr id="4" name="Slide Number Placeholder 3"/>
          <p:cNvSpPr>
            <a:spLocks noGrp="1"/>
          </p:cNvSpPr>
          <p:nvPr>
            <p:ph type="sldNum" sz="quarter" idx="10"/>
          </p:nvPr>
        </p:nvSpPr>
        <p:spPr/>
        <p:txBody>
          <a:bodyPr/>
          <a:lstStyle/>
          <a:p>
            <a:fld id="{020158A3-7B24-449B-A6B1-0BA64E0DE10C}" type="slidenum">
              <a:rPr lang="en-US" smtClean="0"/>
              <a:t>12</a:t>
            </a:fld>
            <a:endParaRPr lang="en-US"/>
          </a:p>
        </p:txBody>
      </p:sp>
    </p:spTree>
    <p:extLst>
      <p:ext uri="{BB962C8B-B14F-4D97-AF65-F5344CB8AC3E}">
        <p14:creationId xmlns:p14="http://schemas.microsoft.com/office/powerpoint/2010/main" val="3489717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Ear tags often take</a:t>
            </a:r>
            <a:r>
              <a:rPr lang="en-US" baseline="0" dirty="0" smtClean="0"/>
              <a:t> the form of plastic hang tags and come in a variety of shapes, sizes, and colors. The tags can be purchased either blank or pre-numbered. Each herd has its own numbering system. The shape, color, size and numbering system. The shape, color, size, and numbering system of these tags will vary by facility. Often, animals will have an identical tag in each ear, so that the animal can still be identified should one of its ear tags be lost. In cattle, metal tags (orange brucellosis ear tags and bright ear tags) may also be used. For cattle herds that are vaccinated for brucellosis, metal brucellosis vaccination tags are placed in the right ear. In herds that do not vaccinate calves for brucellosis, a metal ‘bright’ tag can be placed in the right ear and serves as an official form of identification of cattle. Licensed veterinarians can obtain these tags from their State. Ear tags are commonly used in cattle, pigs, sheep and goats. </a:t>
            </a:r>
            <a:r>
              <a:rPr lang="en-US" i="1" baseline="0" dirty="0" smtClean="0"/>
              <a:t>[</a:t>
            </a:r>
            <a:r>
              <a:rPr lang="en-US" sz="1200" b="0" i="1" u="none" strike="noStrike" kern="1200" baseline="0" dirty="0" smtClean="0">
                <a:solidFill>
                  <a:schemeClr val="tx1"/>
                </a:solidFill>
                <a:latin typeface="+mn-lt"/>
                <a:ea typeface="+mn-ea"/>
                <a:cs typeface="+mn-cs"/>
              </a:rPr>
              <a:t>This photo shows a Holstein calf with matching ear tags in each ear. Photo source: Vicky Olson, Quality Milk Production Services]</a:t>
            </a:r>
            <a:endParaRPr lang="en-US" i="1" dirty="0"/>
          </a:p>
        </p:txBody>
      </p:sp>
      <p:sp>
        <p:nvSpPr>
          <p:cNvPr id="4" name="Slide Number Placeholder 3"/>
          <p:cNvSpPr>
            <a:spLocks noGrp="1"/>
          </p:cNvSpPr>
          <p:nvPr>
            <p:ph type="sldNum" sz="quarter" idx="10"/>
          </p:nvPr>
        </p:nvSpPr>
        <p:spPr/>
        <p:txBody>
          <a:bodyPr/>
          <a:lstStyle/>
          <a:p>
            <a:fld id="{020158A3-7B24-449B-A6B1-0BA64E0DE10C}" type="slidenum">
              <a:rPr lang="en-US" smtClean="0"/>
              <a:t>13</a:t>
            </a:fld>
            <a:endParaRPr lang="en-US"/>
          </a:p>
        </p:txBody>
      </p:sp>
    </p:spTree>
    <p:extLst>
      <p:ext uri="{BB962C8B-B14F-4D97-AF65-F5344CB8AC3E}">
        <p14:creationId xmlns:p14="http://schemas.microsoft.com/office/powerpoint/2010/main" val="3900620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several </a:t>
            </a:r>
            <a:r>
              <a:rPr lang="en-US" baseline="0" dirty="0" smtClean="0"/>
              <a:t>types of temporary identification that can be used in various species. A few common methods of temporary identification are temporary marks made on the hide, stall cards, USDA back tags, and collars. </a:t>
            </a:r>
            <a:endParaRPr lang="en-US" i="1" dirty="0"/>
          </a:p>
        </p:txBody>
      </p:sp>
      <p:sp>
        <p:nvSpPr>
          <p:cNvPr id="4" name="Slide Number Placeholder 3"/>
          <p:cNvSpPr>
            <a:spLocks noGrp="1"/>
          </p:cNvSpPr>
          <p:nvPr>
            <p:ph type="sldNum" sz="quarter" idx="10"/>
          </p:nvPr>
        </p:nvSpPr>
        <p:spPr/>
        <p:txBody>
          <a:bodyPr/>
          <a:lstStyle/>
          <a:p>
            <a:fld id="{020158A3-7B24-449B-A6B1-0BA64E0DE10C}" type="slidenum">
              <a:rPr lang="en-US" smtClean="0"/>
              <a:t>14</a:t>
            </a:fld>
            <a:endParaRPr lang="en-US"/>
          </a:p>
        </p:txBody>
      </p:sp>
    </p:spTree>
    <p:extLst>
      <p:ext uri="{BB962C8B-B14F-4D97-AF65-F5344CB8AC3E}">
        <p14:creationId xmlns:p14="http://schemas.microsoft.com/office/powerpoint/2010/main" val="1454159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Temporary markings can be made on the</a:t>
            </a:r>
            <a:r>
              <a:rPr lang="en-US" baseline="0" dirty="0" smtClean="0"/>
              <a:t> hide with chalk, wax pen, permanent marker, or a paint brand. This method of identification is frequently used during medical and health care procedures such as vaccination to identify the animals that have completed the process. Temporary marks on the hide are commonly used in cattle, swine, and small ruminants. </a:t>
            </a:r>
            <a:r>
              <a:rPr lang="en-US" i="1" baseline="0" dirty="0" smtClean="0"/>
              <a:t>[This photo depicts temporary blue marks made down the backs of a group of pigs. Photo source: </a:t>
            </a:r>
            <a:r>
              <a:rPr lang="en-US" i="1" dirty="0" smtClean="0"/>
              <a:t>Lowell Anderson, USDA APHIS]</a:t>
            </a:r>
            <a:endParaRPr lang="en-US" baseline="0" dirty="0" smtClean="0"/>
          </a:p>
        </p:txBody>
      </p:sp>
      <p:sp>
        <p:nvSpPr>
          <p:cNvPr id="4" name="Slide Number Placeholder 3"/>
          <p:cNvSpPr>
            <a:spLocks noGrp="1"/>
          </p:cNvSpPr>
          <p:nvPr>
            <p:ph type="sldNum" sz="quarter" idx="10"/>
          </p:nvPr>
        </p:nvSpPr>
        <p:spPr/>
        <p:txBody>
          <a:bodyPr/>
          <a:lstStyle/>
          <a:p>
            <a:fld id="{020158A3-7B24-449B-A6B1-0BA64E0DE10C}" type="slidenum">
              <a:rPr lang="en-US" smtClean="0"/>
              <a:t>15</a:t>
            </a:fld>
            <a:endParaRPr lang="en-US"/>
          </a:p>
        </p:txBody>
      </p:sp>
    </p:spTree>
    <p:extLst>
      <p:ext uri="{BB962C8B-B14F-4D97-AF65-F5344CB8AC3E}">
        <p14:creationId xmlns:p14="http://schemas.microsoft.com/office/powerpoint/2010/main" val="2853125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Stall cards</a:t>
            </a:r>
            <a:r>
              <a:rPr lang="en-US" baseline="0" dirty="0" smtClean="0"/>
              <a:t> are a simple document attached to a stall, animal enclosure, or pen with animal information. Ideally the stall card should contain a complete physical description such as color, markings, such as leg and face markings, gender, RFID number, brand, or tattoo. Photos could also be used on the stall card to help identify the animal. Equine facilities often use stall cards as an additional form of identification for horses, but are also used for other species. </a:t>
            </a:r>
            <a:endParaRPr lang="en-US" dirty="0"/>
          </a:p>
        </p:txBody>
      </p:sp>
      <p:sp>
        <p:nvSpPr>
          <p:cNvPr id="4" name="Slide Number Placeholder 3"/>
          <p:cNvSpPr>
            <a:spLocks noGrp="1"/>
          </p:cNvSpPr>
          <p:nvPr>
            <p:ph type="sldNum" sz="quarter" idx="10"/>
          </p:nvPr>
        </p:nvSpPr>
        <p:spPr/>
        <p:txBody>
          <a:bodyPr/>
          <a:lstStyle/>
          <a:p>
            <a:fld id="{020158A3-7B24-449B-A6B1-0BA64E0DE10C}" type="slidenum">
              <a:rPr lang="en-US" smtClean="0"/>
              <a:t>16</a:t>
            </a:fld>
            <a:endParaRPr lang="en-US"/>
          </a:p>
        </p:txBody>
      </p:sp>
    </p:spTree>
    <p:extLst>
      <p:ext uri="{BB962C8B-B14F-4D97-AF65-F5344CB8AC3E}">
        <p14:creationId xmlns:p14="http://schemas.microsoft.com/office/powerpoint/2010/main" val="1862653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back tag is often referred</a:t>
            </a:r>
            <a:r>
              <a:rPr lang="en-US" baseline="0" dirty="0" smtClean="0"/>
              <a:t> to as an auction or hip tag. It is a sticky tag placed on the animal’s back, usually with a visible number. Back tags may be placed on livestock when they are received at an auction market. Because they are so temporary, they are usually used with other forms of identification. Commonly used in swine, cattle, and goats. </a:t>
            </a:r>
            <a:r>
              <a:rPr lang="en-US" i="1" baseline="0" dirty="0" smtClean="0"/>
              <a:t>[This photo illustrates a </a:t>
            </a:r>
            <a:r>
              <a:rPr lang="en-US" i="1" dirty="0" smtClean="0"/>
              <a:t>USDA </a:t>
            </a:r>
            <a:r>
              <a:rPr lang="en-US" i="1" dirty="0" err="1" smtClean="0"/>
              <a:t>backtag</a:t>
            </a:r>
            <a:r>
              <a:rPr lang="en-US" i="1" dirty="0" smtClean="0"/>
              <a:t> on</a:t>
            </a:r>
            <a:r>
              <a:rPr lang="en-US" i="1" baseline="0" dirty="0" smtClean="0"/>
              <a:t> a </a:t>
            </a:r>
            <a:r>
              <a:rPr lang="en-US" i="1" dirty="0" smtClean="0"/>
              <a:t>pig.</a:t>
            </a:r>
            <a:r>
              <a:rPr lang="en-US" i="1" baseline="0" dirty="0" smtClean="0"/>
              <a:t> Photo source: </a:t>
            </a:r>
            <a:r>
              <a:rPr lang="en-US" i="1" dirty="0" smtClean="0"/>
              <a:t>Stephen Lewis, USDA Food</a:t>
            </a:r>
            <a:r>
              <a:rPr lang="en-US" i="1" baseline="0" dirty="0" smtClean="0"/>
              <a:t> Safety Inspection Service</a:t>
            </a:r>
            <a:r>
              <a:rPr lang="en-US" i="1" dirty="0" smtClean="0"/>
              <a:t>]</a:t>
            </a:r>
            <a:endParaRPr lang="en-US" i="1" baseline="0" dirty="0" smtClean="0"/>
          </a:p>
        </p:txBody>
      </p:sp>
      <p:sp>
        <p:nvSpPr>
          <p:cNvPr id="4" name="Slide Number Placeholder 3"/>
          <p:cNvSpPr>
            <a:spLocks noGrp="1"/>
          </p:cNvSpPr>
          <p:nvPr>
            <p:ph type="sldNum" sz="quarter" idx="10"/>
          </p:nvPr>
        </p:nvSpPr>
        <p:spPr/>
        <p:txBody>
          <a:bodyPr/>
          <a:lstStyle/>
          <a:p>
            <a:fld id="{020158A3-7B24-449B-A6B1-0BA64E0DE10C}" type="slidenum">
              <a:rPr lang="en-US" smtClean="0"/>
              <a:t>17</a:t>
            </a:fld>
            <a:endParaRPr lang="en-US"/>
          </a:p>
        </p:txBody>
      </p:sp>
    </p:spTree>
    <p:extLst>
      <p:ext uri="{BB962C8B-B14F-4D97-AF65-F5344CB8AC3E}">
        <p14:creationId xmlns:p14="http://schemas.microsoft.com/office/powerpoint/2010/main" val="101909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Collars or neck</a:t>
            </a:r>
            <a:r>
              <a:rPr lang="en-US" baseline="0" dirty="0" smtClean="0"/>
              <a:t> straps are similar to dog collars, but are larger and carry a form of identification. Some operations use neck collars with a visually identifiable number and/or a radio-frequency device that can be scanned with a specialized reader. Collars are commonly used on dairy cows and dairy goats, and frequently used in dairy animals or for judging contests. </a:t>
            </a:r>
            <a:r>
              <a:rPr lang="en-US" i="1" baseline="0" dirty="0" smtClean="0"/>
              <a:t>[This is a photo of a</a:t>
            </a:r>
            <a:r>
              <a:rPr lang="en-US" sz="1200" b="0" i="1" u="none" strike="noStrike" kern="1200" baseline="0" dirty="0" smtClean="0">
                <a:solidFill>
                  <a:schemeClr val="tx1"/>
                </a:solidFill>
                <a:latin typeface="+mn-lt"/>
                <a:ea typeface="+mn-ea"/>
                <a:cs typeface="+mn-cs"/>
              </a:rPr>
              <a:t> dairy cow wearing an identification collar. Photo source: </a:t>
            </a:r>
            <a:r>
              <a:rPr lang="en-US" sz="1200" b="0" i="1" u="none" strike="noStrike" kern="1200" baseline="0" dirty="0" err="1" smtClean="0">
                <a:solidFill>
                  <a:schemeClr val="tx1"/>
                </a:solidFill>
                <a:latin typeface="+mn-lt"/>
                <a:ea typeface="+mn-ea"/>
                <a:cs typeface="+mn-cs"/>
              </a:rPr>
              <a:t>Danelle</a:t>
            </a:r>
            <a:r>
              <a:rPr lang="en-US" sz="1200" b="0" i="1" u="none" strike="noStrike" kern="1200" baseline="0" dirty="0" smtClean="0">
                <a:solidFill>
                  <a:schemeClr val="tx1"/>
                </a:solidFill>
                <a:latin typeface="+mn-lt"/>
                <a:ea typeface="+mn-ea"/>
                <a:cs typeface="+mn-cs"/>
              </a:rPr>
              <a:t> </a:t>
            </a:r>
            <a:r>
              <a:rPr lang="en-US" sz="1200" b="0" i="1" u="none" strike="noStrike" kern="1200" baseline="0" dirty="0" err="1" smtClean="0">
                <a:solidFill>
                  <a:schemeClr val="tx1"/>
                </a:solidFill>
                <a:latin typeface="+mn-lt"/>
                <a:ea typeface="+mn-ea"/>
                <a:cs typeface="+mn-cs"/>
              </a:rPr>
              <a:t>Bickett</a:t>
            </a:r>
            <a:r>
              <a:rPr lang="en-US" sz="1200" b="0" i="1" u="none" strike="noStrike" kern="1200" baseline="0" dirty="0" smtClean="0">
                <a:solidFill>
                  <a:schemeClr val="tx1"/>
                </a:solidFill>
                <a:latin typeface="+mn-lt"/>
                <a:ea typeface="+mn-ea"/>
                <a:cs typeface="+mn-cs"/>
              </a:rPr>
              <a:t>-Weddle, Iowa State University]</a:t>
            </a:r>
            <a:endParaRPr lang="en-US" i="1" dirty="0" smtClean="0"/>
          </a:p>
          <a:p>
            <a:endParaRPr lang="en-US" dirty="0"/>
          </a:p>
        </p:txBody>
      </p:sp>
      <p:sp>
        <p:nvSpPr>
          <p:cNvPr id="4" name="Slide Number Placeholder 3"/>
          <p:cNvSpPr>
            <a:spLocks noGrp="1"/>
          </p:cNvSpPr>
          <p:nvPr>
            <p:ph type="sldNum" sz="quarter" idx="10"/>
          </p:nvPr>
        </p:nvSpPr>
        <p:spPr/>
        <p:txBody>
          <a:bodyPr/>
          <a:lstStyle/>
          <a:p>
            <a:fld id="{020158A3-7B24-449B-A6B1-0BA64E0DE10C}" type="slidenum">
              <a:rPr lang="en-US" smtClean="0"/>
              <a:t>18</a:t>
            </a:fld>
            <a:endParaRPr lang="en-US"/>
          </a:p>
        </p:txBody>
      </p:sp>
    </p:spTree>
    <p:extLst>
      <p:ext uri="{BB962C8B-B14F-4D97-AF65-F5344CB8AC3E}">
        <p14:creationId xmlns:p14="http://schemas.microsoft.com/office/powerpoint/2010/main" val="29993155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p:spPr>
      </p:sp>
      <p:sp>
        <p:nvSpPr>
          <p:cNvPr id="409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ea typeface="ＭＳ Ｐゴシック" charset="-128"/>
                <a:cs typeface="ＭＳ Ｐゴシック" charset="-128"/>
              </a:rPr>
              <a:t>More details can be obtained from the sources listed on the slide, available on the USDA website (http://www.aphis.usda.gov/animal_health/emergency_management/)</a:t>
            </a:r>
            <a:r>
              <a:rPr lang="en-US" baseline="0" dirty="0" smtClean="0">
                <a:ea typeface="ＭＳ Ｐゴシック" charset="-128"/>
                <a:cs typeface="ＭＳ Ｐゴシック" charset="-128"/>
              </a:rPr>
              <a:t> and the NAHERC Training Site </a:t>
            </a:r>
            <a:r>
              <a:rPr lang="en-US" baseline="0" smtClean="0">
                <a:ea typeface="ＭＳ Ｐゴシック" charset="-128"/>
                <a:cs typeface="ＭＳ Ｐゴシック" charset="-128"/>
              </a:rPr>
              <a:t>(http://naherc.sws.iastate.edu/).</a:t>
            </a:r>
            <a:endParaRPr lang="en-US" dirty="0" smtClean="0">
              <a:ea typeface="ＭＳ Ｐゴシック" charset="-128"/>
              <a:cs typeface="ＭＳ Ｐゴシック" charset="-128"/>
            </a:endParaRPr>
          </a:p>
          <a:p>
            <a:pPr eaLnBrk="1" hangingPunct="1">
              <a:spcBef>
                <a:spcPct val="0"/>
              </a:spcBef>
            </a:pPr>
            <a:endParaRPr lang="en-US" dirty="0" smtClean="0">
              <a:ea typeface="ＭＳ Ｐゴシック" charset="-128"/>
              <a:cs typeface="ＭＳ Ｐゴシック" charset="-128"/>
            </a:endParaRPr>
          </a:p>
        </p:txBody>
      </p:sp>
      <p:sp>
        <p:nvSpPr>
          <p:cNvPr id="614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8130914-6BCB-49E6-B547-ED2337D30D7A}" type="slidenum">
              <a:rPr lang="en-US">
                <a:ea typeface="ＭＳ Ｐゴシック" pitchFamily="5" charset="-128"/>
                <a:cs typeface="ＭＳ Ｐゴシック" pitchFamily="5" charset="-128"/>
              </a:rPr>
              <a:pPr fontAlgn="base">
                <a:spcBef>
                  <a:spcPct val="0"/>
                </a:spcBef>
                <a:spcAft>
                  <a:spcPct val="0"/>
                </a:spcAft>
                <a:defRPr/>
              </a:pPr>
              <a:t>19</a:t>
            </a:fld>
            <a:endParaRPr lang="en-US">
              <a:ea typeface="ＭＳ Ｐゴシック" pitchFamily="5" charset="-128"/>
              <a:cs typeface="ＭＳ Ｐゴシック" pitchFamily="5" charset="-128"/>
            </a:endParaRPr>
          </a:p>
        </p:txBody>
      </p:sp>
      <p:sp>
        <p:nvSpPr>
          <p:cNvPr id="2" name="Header Placeholder 1"/>
          <p:cNvSpPr>
            <a:spLocks noGrp="1"/>
          </p:cNvSpPr>
          <p:nvPr>
            <p:ph type="hdr" sz="quarter" idx="10"/>
          </p:nvPr>
        </p:nvSpPr>
        <p:spPr/>
        <p:txBody>
          <a:bodyPr/>
          <a:lstStyle/>
          <a:p>
            <a:r>
              <a:rPr lang="en-US" smtClean="0"/>
              <a:t>Test Template HANDS 2011-03</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Selecting the appropriate instrument to deliver a vaccine is critical to the success of a vaccination program. Always consult the vaccine insert for the appropriate dose and route of delivery for a particular vaccine. When selecting a vaccination method, be sure to consider the number of animals being vaccinated, vaccine manufacturer recommendations, efficiency and risks involved. </a:t>
            </a:r>
            <a:endParaRPr lang="en-US" dirty="0"/>
          </a:p>
        </p:txBody>
      </p:sp>
      <p:sp>
        <p:nvSpPr>
          <p:cNvPr id="4" name="Slide Number Placeholder 3"/>
          <p:cNvSpPr>
            <a:spLocks noGrp="1"/>
          </p:cNvSpPr>
          <p:nvPr>
            <p:ph type="sldNum" sz="quarter" idx="10"/>
          </p:nvPr>
        </p:nvSpPr>
        <p:spPr/>
        <p:txBody>
          <a:bodyPr/>
          <a:lstStyle/>
          <a:p>
            <a:fld id="{020158A3-7B24-449B-A6B1-0BA64E0DE10C}" type="slidenum">
              <a:rPr lang="en-US" smtClean="0"/>
              <a:t>2</a:t>
            </a:fld>
            <a:endParaRPr lang="en-US"/>
          </a:p>
        </p:txBody>
      </p:sp>
    </p:spTree>
    <p:extLst>
      <p:ext uri="{BB962C8B-B14F-4D97-AF65-F5344CB8AC3E}">
        <p14:creationId xmlns:p14="http://schemas.microsoft.com/office/powerpoint/2010/main" val="3601894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p:spPr>
      </p:sp>
      <p:sp>
        <p:nvSpPr>
          <p:cNvPr id="409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ea typeface="ＭＳ Ｐゴシック" charset="-128"/>
                <a:cs typeface="ＭＳ Ｐゴシック" charset="-128"/>
              </a:rPr>
              <a:t>This slide acknowledges the authors and reviewers of the Guidelines document.  </a:t>
            </a:r>
          </a:p>
        </p:txBody>
      </p:sp>
      <p:sp>
        <p:nvSpPr>
          <p:cNvPr id="614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8130914-6BCB-49E6-B547-ED2337D30D7A}" type="slidenum">
              <a:rPr lang="en-US">
                <a:ea typeface="ＭＳ Ｐゴシック" pitchFamily="5" charset="-128"/>
                <a:cs typeface="ＭＳ Ｐゴシック" pitchFamily="5" charset="-128"/>
              </a:rPr>
              <a:pPr fontAlgn="base">
                <a:spcBef>
                  <a:spcPct val="0"/>
                </a:spcBef>
                <a:spcAft>
                  <a:spcPct val="0"/>
                </a:spcAft>
                <a:defRPr/>
              </a:pPr>
              <a:t>20</a:t>
            </a:fld>
            <a:endParaRPr lang="en-US">
              <a:ea typeface="ＭＳ Ｐゴシック" pitchFamily="5" charset="-128"/>
              <a:cs typeface="ＭＳ Ｐゴシック" pitchFamily="5" charset="-128"/>
            </a:endParaRPr>
          </a:p>
        </p:txBody>
      </p:sp>
      <p:sp>
        <p:nvSpPr>
          <p:cNvPr id="2" name="Header Placeholder 1"/>
          <p:cNvSpPr>
            <a:spLocks noGrp="1"/>
          </p:cNvSpPr>
          <p:nvPr>
            <p:ph type="hdr" sz="quarter" idx="10"/>
          </p:nvPr>
        </p:nvSpPr>
        <p:spPr/>
        <p:txBody>
          <a:bodyPr/>
          <a:lstStyle/>
          <a:p>
            <a:r>
              <a:rPr lang="en-US" smtClean="0"/>
              <a:t>Test Template HANDS 2011-03</a:t>
            </a: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C75019-516D-422A-9311-C1B1C76B6E53}" type="slidenum">
              <a:rPr lang="en-US">
                <a:solidFill>
                  <a:prstClr val="black"/>
                </a:solidFill>
              </a:rPr>
              <a:pPr/>
              <a:t>21</a:t>
            </a:fld>
            <a:endParaRPr lang="en-US">
              <a:solidFill>
                <a:prstClr val="black"/>
              </a:solidFill>
            </a:endParaRPr>
          </a:p>
        </p:txBody>
      </p:sp>
      <p:sp>
        <p:nvSpPr>
          <p:cNvPr id="884738" name="Rectangle 2"/>
          <p:cNvSpPr>
            <a:spLocks noGrp="1" noRot="1" noChangeAspect="1" noChangeArrowheads="1" noTextEdit="1"/>
          </p:cNvSpPr>
          <p:nvPr>
            <p:ph type="sldImg"/>
          </p:nvPr>
        </p:nvSpPr>
        <p:spPr>
          <a:ln/>
        </p:spPr>
      </p:sp>
      <p:sp>
        <p:nvSpPr>
          <p:cNvPr id="884739" name="Rectangle 3"/>
          <p:cNvSpPr>
            <a:spLocks noGrp="1" noChangeArrowheads="1"/>
          </p:cNvSpPr>
          <p:nvPr>
            <p:ph type="body" idx="1"/>
          </p:nvPr>
        </p:nvSpPr>
        <p:spPr/>
        <p:txBody>
          <a:bodyPr/>
          <a:lstStyle/>
          <a:p>
            <a:pPr defTabSz="897169">
              <a:defRPr/>
            </a:pPr>
            <a:r>
              <a:rPr lang="en-US" dirty="0" smtClean="0"/>
              <a:t>Information</a:t>
            </a:r>
            <a:r>
              <a:rPr lang="en-US" baseline="0" dirty="0" smtClean="0"/>
              <a:t> provided in this presentation was developed by the Center for Food Security and Public Health at Iowa State University College of Veterinary Medicine, through funding from the US Department of Agriculture, Animal and Plant Health Inspection Service, Veterinary Services.</a:t>
            </a:r>
            <a:endParaRPr lang="en-US" dirty="0" smtClean="0"/>
          </a:p>
        </p:txBody>
      </p:sp>
      <p:sp>
        <p:nvSpPr>
          <p:cNvPr id="5" name="Footer Placeholder 4"/>
          <p:cNvSpPr>
            <a:spLocks noGrp="1"/>
          </p:cNvSpPr>
          <p:nvPr>
            <p:ph type="ftr" sz="quarter" idx="10"/>
          </p:nvPr>
        </p:nvSpPr>
        <p:spPr/>
        <p:txBody>
          <a:bodyPr/>
          <a:lstStyle/>
          <a:p>
            <a:r>
              <a:rPr lang="en-US" smtClean="0">
                <a:solidFill>
                  <a:prstClr val="black"/>
                </a:solidFill>
              </a:rPr>
              <a:t>MSP, CFSPH - 2010</a:t>
            </a:r>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Single-use disposable syringes come in a variety of sizes, from 1cc to 60cc. They are relatively inexpensive and meant to be discarded after a single use. Single-use syringes are appropriate for parenteral vaccination of small numbers of animals and for vaccines that come in single-dose vials. Automatic multi-dose syringes usually hold a maximum of 50cc of vaccine. They can be adjusted to deliver a dose of 1cc to 5cc. They are efficient for vaccinating multiple animals. These syringes require cleaning and maintenance. Remember to thoroughly rinse away any detergents or disinfectants after cleaning to prevent deactivation of vaccines. Like automatic multi-dose syringes, bottle-mount or draw-off multi-dose syringes are convenient for vaccinating large numbers of livestock. This type of syringe attaches directly to the vaccine vial via a length of flexible tubing, making repeated punctures of the vaccine vial unnecessary. </a:t>
            </a:r>
            <a:r>
              <a:rPr lang="en-US" sz="1200" b="0" i="1" u="none" strike="noStrike" kern="1200" baseline="0" dirty="0" smtClean="0">
                <a:solidFill>
                  <a:schemeClr val="tx1"/>
                </a:solidFill>
                <a:latin typeface="+mn-lt"/>
                <a:ea typeface="+mn-ea"/>
                <a:cs typeface="+mn-cs"/>
              </a:rPr>
              <a:t>[This photo shows an automatic multi-dose syringe taken apart for cleaning. Photo source: </a:t>
            </a:r>
            <a:r>
              <a:rPr lang="en-US" sz="1200" b="0" i="1" u="none" strike="noStrike" kern="1200" baseline="0" dirty="0" err="1" smtClean="0">
                <a:solidFill>
                  <a:schemeClr val="tx1"/>
                </a:solidFill>
                <a:latin typeface="+mn-lt"/>
                <a:ea typeface="+mn-ea"/>
                <a:cs typeface="+mn-cs"/>
              </a:rPr>
              <a:t>Danelle</a:t>
            </a:r>
            <a:r>
              <a:rPr lang="en-US" sz="1200" b="0" i="1" u="none" strike="noStrike" kern="1200" baseline="0" dirty="0" smtClean="0">
                <a:solidFill>
                  <a:schemeClr val="tx1"/>
                </a:solidFill>
                <a:latin typeface="+mn-lt"/>
                <a:ea typeface="+mn-ea"/>
                <a:cs typeface="+mn-cs"/>
              </a:rPr>
              <a:t> </a:t>
            </a:r>
            <a:r>
              <a:rPr lang="en-US" sz="1200" b="0" i="1" u="none" strike="noStrike" kern="1200" baseline="0" dirty="0" err="1" smtClean="0">
                <a:solidFill>
                  <a:schemeClr val="tx1"/>
                </a:solidFill>
                <a:latin typeface="+mn-lt"/>
                <a:ea typeface="+mn-ea"/>
                <a:cs typeface="+mn-cs"/>
              </a:rPr>
              <a:t>Bickett</a:t>
            </a:r>
            <a:r>
              <a:rPr lang="en-US" sz="1200" b="0" i="1" u="none" strike="noStrike" kern="1200" baseline="0" dirty="0" smtClean="0">
                <a:solidFill>
                  <a:schemeClr val="tx1"/>
                </a:solidFill>
                <a:latin typeface="+mn-lt"/>
                <a:ea typeface="+mn-ea"/>
                <a:cs typeface="+mn-cs"/>
              </a:rPr>
              <a:t>-Weddle, Iowa State University]</a:t>
            </a:r>
          </a:p>
        </p:txBody>
      </p:sp>
      <p:sp>
        <p:nvSpPr>
          <p:cNvPr id="4" name="Slide Number Placeholder 3"/>
          <p:cNvSpPr>
            <a:spLocks noGrp="1"/>
          </p:cNvSpPr>
          <p:nvPr>
            <p:ph type="sldNum" sz="quarter" idx="10"/>
          </p:nvPr>
        </p:nvSpPr>
        <p:spPr/>
        <p:txBody>
          <a:bodyPr/>
          <a:lstStyle/>
          <a:p>
            <a:fld id="{020158A3-7B24-449B-A6B1-0BA64E0DE10C}" type="slidenum">
              <a:rPr lang="en-US" smtClean="0"/>
              <a:t>3</a:t>
            </a:fld>
            <a:endParaRPr lang="en-US"/>
          </a:p>
        </p:txBody>
      </p:sp>
    </p:spTree>
    <p:extLst>
      <p:ext uri="{BB962C8B-B14F-4D97-AF65-F5344CB8AC3E}">
        <p14:creationId xmlns:p14="http://schemas.microsoft.com/office/powerpoint/2010/main" val="3827076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Needle-free injection systems are available from the vaccine manufacturer for some vaccines. This device uses compressed air or gas and a pressure amplifier to inject the vaccine into the skin of the animal without using a needle. The advantage to this type of system is that bodily fluids are less likely to contaminate the delivery device. These devices are relatively expensive to purchase and are difficult to maintain. Needle-free injection is not yet licensed for the majority of parenteral vaccines. </a:t>
            </a:r>
            <a:r>
              <a:rPr lang="en-US" sz="1200" b="0" i="1" u="none" strike="noStrike" kern="1200" baseline="0" dirty="0" smtClean="0">
                <a:solidFill>
                  <a:schemeClr val="tx1"/>
                </a:solidFill>
                <a:latin typeface="+mn-lt"/>
                <a:ea typeface="+mn-ea"/>
                <a:cs typeface="+mn-cs"/>
              </a:rPr>
              <a:t>[This photo is an example of a needle-free injection system for vaccine delivery. Photo source: Michael </a:t>
            </a:r>
            <a:r>
              <a:rPr lang="en-US" sz="1200" b="0" i="1" u="none" strike="noStrike" kern="1200" baseline="0" dirty="0" err="1" smtClean="0">
                <a:solidFill>
                  <a:schemeClr val="tx1"/>
                </a:solidFill>
                <a:latin typeface="+mn-lt"/>
                <a:ea typeface="+mn-ea"/>
                <a:cs typeface="+mn-cs"/>
              </a:rPr>
              <a:t>Dutcher</a:t>
            </a:r>
            <a:r>
              <a:rPr lang="en-US" sz="1200" b="0" i="1" u="none" strike="noStrike" kern="1200" baseline="0" dirty="0" smtClean="0">
                <a:solidFill>
                  <a:schemeClr val="tx1"/>
                </a:solidFill>
                <a:latin typeface="+mn-lt"/>
                <a:ea typeface="+mn-ea"/>
                <a:cs typeface="+mn-cs"/>
              </a:rPr>
              <a:t>, Pulse Needle Free Systems]</a:t>
            </a:r>
            <a:endParaRPr lang="en-US" i="1" dirty="0"/>
          </a:p>
        </p:txBody>
      </p:sp>
      <p:sp>
        <p:nvSpPr>
          <p:cNvPr id="4" name="Slide Number Placeholder 3"/>
          <p:cNvSpPr>
            <a:spLocks noGrp="1"/>
          </p:cNvSpPr>
          <p:nvPr>
            <p:ph type="sldNum" sz="quarter" idx="10"/>
          </p:nvPr>
        </p:nvSpPr>
        <p:spPr/>
        <p:txBody>
          <a:bodyPr/>
          <a:lstStyle/>
          <a:p>
            <a:fld id="{020158A3-7B24-449B-A6B1-0BA64E0DE10C}" type="slidenum">
              <a:rPr lang="en-US" smtClean="0"/>
              <a:t>4</a:t>
            </a:fld>
            <a:endParaRPr lang="en-US"/>
          </a:p>
        </p:txBody>
      </p:sp>
    </p:spTree>
    <p:extLst>
      <p:ext uri="{BB962C8B-B14F-4D97-AF65-F5344CB8AC3E}">
        <p14:creationId xmlns:p14="http://schemas.microsoft.com/office/powerpoint/2010/main" val="2190645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Other types of delivery devices include intranasal pipettes, ocular drop bulbs or dropper bottles, and spray vaccine delivery systems. Intranasal delivery devices are meant for a single use and are usually supplied by the manufacturer with the vaccine. There may be stand-alone squeeze pipettes or plastic tubes that can attach to a disposable syringe. Ocular vaccine delivery devices are usually supplied by the manufacturer with the vaccine. The dropper bulb or bottle makes it easy to deliver a single drop to the eye. This type of delivery device is most commonly used for fowl. Spray vaccines are sometimes used to inoculate birds in one of two ways: either by inhalation of small particles or by ingestion and mucous membrane contact. </a:t>
            </a:r>
            <a:endParaRPr lang="en-US" dirty="0"/>
          </a:p>
        </p:txBody>
      </p:sp>
      <p:sp>
        <p:nvSpPr>
          <p:cNvPr id="4" name="Slide Number Placeholder 3"/>
          <p:cNvSpPr>
            <a:spLocks noGrp="1"/>
          </p:cNvSpPr>
          <p:nvPr>
            <p:ph type="sldNum" sz="quarter" idx="10"/>
          </p:nvPr>
        </p:nvSpPr>
        <p:spPr/>
        <p:txBody>
          <a:bodyPr/>
          <a:lstStyle/>
          <a:p>
            <a:fld id="{020158A3-7B24-449B-A6B1-0BA64E0DE10C}" type="slidenum">
              <a:rPr lang="en-US" smtClean="0"/>
              <a:t>5</a:t>
            </a:fld>
            <a:endParaRPr lang="en-US"/>
          </a:p>
        </p:txBody>
      </p:sp>
    </p:spTree>
    <p:extLst>
      <p:ext uri="{BB962C8B-B14F-4D97-AF65-F5344CB8AC3E}">
        <p14:creationId xmlns:p14="http://schemas.microsoft.com/office/powerpoint/2010/main" val="3819933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Regardless of the nature of the emergency requiring mass vaccination, identifying individual animals or groups/herds/flocks of animals with nationally unique numbers and associating them with a standardized location identifier at a point in time is critical for traceability purposes. It is essential to have accurate information and to keep accurate records on which animals have been vaccinated in order to manage a disease outbreak. In the case of livestock, uniquely identifying individuals, pens, or groups/herds/flocks of animals is necessary to track vaccination records, testing results, or other information for the emergency response. </a:t>
            </a:r>
            <a:endParaRPr lang="en-US" dirty="0"/>
          </a:p>
        </p:txBody>
      </p:sp>
      <p:sp>
        <p:nvSpPr>
          <p:cNvPr id="4" name="Slide Number Placeholder 3"/>
          <p:cNvSpPr>
            <a:spLocks noGrp="1"/>
          </p:cNvSpPr>
          <p:nvPr>
            <p:ph type="sldNum" sz="quarter" idx="10"/>
          </p:nvPr>
        </p:nvSpPr>
        <p:spPr/>
        <p:txBody>
          <a:bodyPr/>
          <a:lstStyle/>
          <a:p>
            <a:fld id="{020158A3-7B24-449B-A6B1-0BA64E0DE10C}" type="slidenum">
              <a:rPr lang="en-US" smtClean="0"/>
              <a:t>6</a:t>
            </a:fld>
            <a:endParaRPr lang="en-US"/>
          </a:p>
        </p:txBody>
      </p:sp>
    </p:spTree>
    <p:extLst>
      <p:ext uri="{BB962C8B-B14F-4D97-AF65-F5344CB8AC3E}">
        <p14:creationId xmlns:p14="http://schemas.microsoft.com/office/powerpoint/2010/main" val="3703920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multiple animal identification technologies available for livestock traceability. A</a:t>
            </a:r>
            <a:r>
              <a:rPr lang="en-US" baseline="0" dirty="0" smtClean="0"/>
              <a:t> variety of devices are available for different species. Animals that arrive with permanent or semi-permanent identification should be recorded on entry. This slide lists types of permanent or semi-permanent identification methods - Radio frequency identification (RFID), tattoos, brands, ear notches, ear tags, and microchips.</a:t>
            </a:r>
          </a:p>
          <a:p>
            <a:endParaRPr lang="en-US" baseline="0" dirty="0" smtClean="0"/>
          </a:p>
        </p:txBody>
      </p:sp>
      <p:sp>
        <p:nvSpPr>
          <p:cNvPr id="4" name="Slide Number Placeholder 3"/>
          <p:cNvSpPr>
            <a:spLocks noGrp="1"/>
          </p:cNvSpPr>
          <p:nvPr>
            <p:ph type="sldNum" sz="quarter" idx="10"/>
          </p:nvPr>
        </p:nvSpPr>
        <p:spPr/>
        <p:txBody>
          <a:bodyPr/>
          <a:lstStyle/>
          <a:p>
            <a:fld id="{020158A3-7B24-449B-A6B1-0BA64E0DE10C}" type="slidenum">
              <a:rPr lang="en-US" smtClean="0"/>
              <a:t>7</a:t>
            </a:fld>
            <a:endParaRPr lang="en-US"/>
          </a:p>
        </p:txBody>
      </p:sp>
    </p:spTree>
    <p:extLst>
      <p:ext uri="{BB962C8B-B14F-4D97-AF65-F5344CB8AC3E}">
        <p14:creationId xmlns:p14="http://schemas.microsoft.com/office/powerpoint/2010/main" val="887142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Radio</a:t>
            </a:r>
            <a:r>
              <a:rPr lang="en-US" baseline="0" dirty="0" smtClean="0"/>
              <a:t> frequency identification (RFID) is utilized in a variety of permanently attached animal identification devices. These devices contain transponders that use radio waves to transmit the identity in the form of a unique serial number assigned to that individual animal. The number is detected with a reader device (scanner) and the data can be transferred to a computer. Livestock producers in the U.S. are moving toward this form of identification due to advantages of automated data capture systems for eradicating diseases. RFID devices can be used in all livestock as long-term method of unique identification. A variety of identification devices incorporating RFID technology are available for different species, including ear tags and ear buttons, and microchips. RFID devices are commonly used in cattle and sheep as RFID devices placed in ear buttons. </a:t>
            </a:r>
            <a:endParaRPr lang="en-US" i="1" dirty="0"/>
          </a:p>
        </p:txBody>
      </p:sp>
      <p:sp>
        <p:nvSpPr>
          <p:cNvPr id="4" name="Slide Number Placeholder 3"/>
          <p:cNvSpPr>
            <a:spLocks noGrp="1"/>
          </p:cNvSpPr>
          <p:nvPr>
            <p:ph type="sldNum" sz="quarter" idx="10"/>
          </p:nvPr>
        </p:nvSpPr>
        <p:spPr/>
        <p:txBody>
          <a:bodyPr/>
          <a:lstStyle/>
          <a:p>
            <a:fld id="{020158A3-7B24-449B-A6B1-0BA64E0DE10C}" type="slidenum">
              <a:rPr lang="en-US" smtClean="0"/>
              <a:t>8</a:t>
            </a:fld>
            <a:endParaRPr lang="en-US"/>
          </a:p>
        </p:txBody>
      </p:sp>
    </p:spTree>
    <p:extLst>
      <p:ext uri="{BB962C8B-B14F-4D97-AF65-F5344CB8AC3E}">
        <p14:creationId xmlns:p14="http://schemas.microsoft.com/office/powerpoint/2010/main" val="2338126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Radio Frequency Identification (RFID) such as a microchip is a long-term method of identifying horses and companion animals. Microchips are small transponders, about the size of a grain of rice, injected under the skin. In horses the microchip is commonly implanted in the nuchal ligament from the left side, in the middle third of the neck, halfway between the ears and withers. In dogs and cats, microchips are regularly placed between the shoulder blades, although some chips may migrate beneath the skin as far as the ventral chest. Most microchips are read by hand held scanners. M</a:t>
            </a:r>
            <a:r>
              <a:rPr lang="en-US" i="0" baseline="0" dirty="0" smtClean="0"/>
              <a:t>any scanners are brand-specific, and are not capable of reading the codes from other brands of microchips, even if they emit at the same frequency. Universal scanners capable of reading any brand of microchip are ideal for emergency situations. </a:t>
            </a:r>
            <a:r>
              <a:rPr lang="en-US" i="1" baseline="0" dirty="0" smtClean="0"/>
              <a:t>[This photo depicts a</a:t>
            </a:r>
            <a:r>
              <a:rPr lang="en-US" sz="1200" b="0" i="1" u="none" strike="noStrike" kern="1200" baseline="0" dirty="0" smtClean="0">
                <a:solidFill>
                  <a:schemeClr val="tx1"/>
                </a:solidFill>
                <a:latin typeface="+mn-lt"/>
                <a:ea typeface="+mn-ea"/>
                <a:cs typeface="+mn-cs"/>
              </a:rPr>
              <a:t> microchip with a U.S. penny for size comparison. Photo source: USDA]</a:t>
            </a:r>
            <a:endParaRPr lang="en-US" i="1" dirty="0"/>
          </a:p>
        </p:txBody>
      </p:sp>
      <p:sp>
        <p:nvSpPr>
          <p:cNvPr id="4" name="Slide Number Placeholder 3"/>
          <p:cNvSpPr>
            <a:spLocks noGrp="1"/>
          </p:cNvSpPr>
          <p:nvPr>
            <p:ph type="sldNum" sz="quarter" idx="10"/>
          </p:nvPr>
        </p:nvSpPr>
        <p:spPr/>
        <p:txBody>
          <a:bodyPr/>
          <a:lstStyle/>
          <a:p>
            <a:fld id="{020158A3-7B24-449B-A6B1-0BA64E0DE10C}" type="slidenum">
              <a:rPr lang="en-US" smtClean="0"/>
              <a:t>9</a:t>
            </a:fld>
            <a:endParaRPr lang="en-US"/>
          </a:p>
        </p:txBody>
      </p:sp>
    </p:spTree>
    <p:extLst>
      <p:ext uri="{BB962C8B-B14F-4D97-AF65-F5344CB8AC3E}">
        <p14:creationId xmlns:p14="http://schemas.microsoft.com/office/powerpoint/2010/main" val="23381260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026" name="Picture 2" descr="C:\Users\gdvorak\Desktop\PReP Powerpoint Title Page 2013 Log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27385"/>
            <a:ext cx="9200071" cy="689332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590800" y="2130425"/>
            <a:ext cx="5867400" cy="1470025"/>
          </a:xfrm>
        </p:spPr>
        <p:txBody>
          <a:bodyPr>
            <a:noAutofit/>
          </a:bodyPr>
          <a:lstStyle>
            <a:lvl1pPr>
              <a:defRPr sz="4800" b="1">
                <a:solidFill>
                  <a:srgbClr val="083984"/>
                </a:solidFill>
                <a:latin typeface="Verdana" pitchFamily="34" charset="0"/>
                <a:ea typeface="Verdana" pitchFamily="34" charset="0"/>
                <a:cs typeface="Verdana"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2590800" y="4419600"/>
            <a:ext cx="5867400" cy="1219200"/>
          </a:xfrm>
        </p:spPr>
        <p:txBody>
          <a:bodyPr/>
          <a:lstStyle>
            <a:lvl1pPr marL="0" indent="0" algn="l">
              <a:buNone/>
              <a:defRPr i="1">
                <a:solidFill>
                  <a:srgbClr val="083984"/>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57200" y="6356350"/>
            <a:ext cx="2133600" cy="365125"/>
          </a:xfrm>
        </p:spPr>
        <p:txBody>
          <a:bodyPr/>
          <a:lstStyle>
            <a:lvl1pPr algn="l">
              <a:defRPr>
                <a:solidFill>
                  <a:schemeClr val="tx2">
                    <a:lumMod val="50000"/>
                  </a:schemeClr>
                </a:solidFill>
              </a:defRPr>
            </a:lvl1pPr>
          </a:lstStyle>
          <a:p>
            <a:r>
              <a:rPr lang="en-US" smtClean="0"/>
              <a:t>USDA APHIS and CFSPH</a:t>
            </a:r>
            <a:endParaRPr lang="en-US"/>
          </a:p>
        </p:txBody>
      </p:sp>
      <p:sp>
        <p:nvSpPr>
          <p:cNvPr id="5" name="Footer Placeholder 4"/>
          <p:cNvSpPr>
            <a:spLocks noGrp="1"/>
          </p:cNvSpPr>
          <p:nvPr>
            <p:ph type="ftr" sz="quarter" idx="11"/>
          </p:nvPr>
        </p:nvSpPr>
        <p:spPr>
          <a:xfrm>
            <a:off x="2590800" y="6356350"/>
            <a:ext cx="3886200" cy="365125"/>
          </a:xfrm>
        </p:spPr>
        <p:txBody>
          <a:bodyPr/>
          <a:lstStyle>
            <a:lvl1pPr>
              <a:defRPr>
                <a:solidFill>
                  <a:schemeClr val="tx2">
                    <a:lumMod val="50000"/>
                  </a:schemeClr>
                </a:solidFill>
              </a:defRPr>
            </a:lvl1pPr>
          </a:lstStyle>
          <a:p>
            <a:r>
              <a:rPr lang="en-US" smtClean="0"/>
              <a:t>FAD PReP/NAHEMS Guidelines: Vaccination of Contagious Disease - Delivery/Trace</a:t>
            </a:r>
            <a:endParaRPr lang="en-US"/>
          </a:p>
        </p:txBody>
      </p:sp>
      <p:sp>
        <p:nvSpPr>
          <p:cNvPr id="6" name="Slide Number Placeholder 5"/>
          <p:cNvSpPr>
            <a:spLocks noGrp="1"/>
          </p:cNvSpPr>
          <p:nvPr>
            <p:ph type="sldNum" sz="quarter" idx="12"/>
          </p:nvPr>
        </p:nvSpPr>
        <p:spPr>
          <a:xfrm>
            <a:off x="6400800" y="6356350"/>
            <a:ext cx="2133600" cy="365125"/>
          </a:xfrm>
        </p:spPr>
        <p:txBody>
          <a:bodyPr/>
          <a:lstStyle>
            <a:lvl1pPr algn="r">
              <a:defRPr>
                <a:solidFill>
                  <a:schemeClr val="tx2">
                    <a:lumMod val="50000"/>
                  </a:schemeClr>
                </a:solidFill>
              </a:defRPr>
            </a:lvl1pPr>
          </a:lstStyle>
          <a:p>
            <a:fld id="{145D393E-7FF9-4585-96CC-21B8B28FF538}" type="slidenum">
              <a:rPr lang="en-US" smtClean="0"/>
              <a:t>‹#›</a:t>
            </a:fld>
            <a:endParaRPr lang="en-US"/>
          </a:p>
        </p:txBody>
      </p:sp>
    </p:spTree>
    <p:extLst>
      <p:ext uri="{BB962C8B-B14F-4D97-AF65-F5344CB8AC3E}">
        <p14:creationId xmlns:p14="http://schemas.microsoft.com/office/powerpoint/2010/main" val="3104756007"/>
      </p:ext>
    </p:extLst>
  </p:cSld>
  <p:clrMapOvr>
    <a:masterClrMapping/>
  </p:clrMapOvr>
  <p:hf sldNum="0" hdr="0"/>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2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2743200"/>
            <a:ext cx="7772400" cy="2644775"/>
          </a:xfrm>
        </p:spPr>
        <p:txBody>
          <a:bodyPr anchor="t">
            <a:noAutofit/>
          </a:bodyPr>
          <a:lstStyle>
            <a:lvl1pPr marL="0" marR="0" indent="0" algn="ctr" defTabSz="914400" rtl="0" eaLnBrk="1" fontAlgn="auto" latinLnBrk="0" hangingPunct="1">
              <a:lnSpc>
                <a:spcPct val="100000"/>
              </a:lnSpc>
              <a:spcBef>
                <a:spcPct val="20000"/>
              </a:spcBef>
              <a:spcAft>
                <a:spcPts val="0"/>
              </a:spcAft>
              <a:buClrTx/>
              <a:buSzTx/>
              <a:buFontTx/>
              <a:buNone/>
              <a:tabLst/>
              <a:defRPr sz="4400" b="0" i="1" cap="none" baseline="0">
                <a:solidFill>
                  <a:srgbClr val="083984"/>
                </a:solidFill>
                <a:latin typeface="Verdana" pitchFamily="34" charset="0"/>
                <a:ea typeface="Verdana" pitchFamily="34" charset="0"/>
                <a:cs typeface="Verdana" pitchFamily="34" charset="0"/>
              </a:defRPr>
            </a:lvl1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2">
                    <a:lumMod val="50000"/>
                  </a:schemeClr>
                </a:solidFill>
              </a:defRPr>
            </a:lvl1pPr>
          </a:lstStyle>
          <a:p>
            <a:r>
              <a:rPr lang="en-US" smtClean="0"/>
              <a:t>USDA APHIS and CFSPH</a:t>
            </a:r>
            <a:endParaRPr lang="en-US"/>
          </a:p>
        </p:txBody>
      </p:sp>
      <p:sp>
        <p:nvSpPr>
          <p:cNvPr id="5" name="Footer Placeholder 4"/>
          <p:cNvSpPr>
            <a:spLocks noGrp="1"/>
          </p:cNvSpPr>
          <p:nvPr>
            <p:ph type="ftr" sz="quarter" idx="11"/>
          </p:nvPr>
        </p:nvSpPr>
        <p:spPr/>
        <p:txBody>
          <a:bodyPr/>
          <a:lstStyle>
            <a:lvl1pPr>
              <a:defRPr>
                <a:solidFill>
                  <a:schemeClr val="tx2">
                    <a:lumMod val="50000"/>
                  </a:schemeClr>
                </a:solidFill>
              </a:defRPr>
            </a:lvl1pPr>
          </a:lstStyle>
          <a:p>
            <a:r>
              <a:rPr lang="en-US" smtClean="0"/>
              <a:t>FAD PReP/NAHEMS Guidelines: Vaccination of Contagious Disease - Delivery/Trace</a:t>
            </a:r>
            <a:endParaRPr lang="en-US"/>
          </a:p>
        </p:txBody>
      </p:sp>
      <p:sp>
        <p:nvSpPr>
          <p:cNvPr id="6" name="Slide Number Placeholder 5"/>
          <p:cNvSpPr>
            <a:spLocks noGrp="1"/>
          </p:cNvSpPr>
          <p:nvPr>
            <p:ph type="sldNum" sz="quarter" idx="12"/>
          </p:nvPr>
        </p:nvSpPr>
        <p:spPr/>
        <p:txBody>
          <a:bodyPr/>
          <a:lstStyle>
            <a:lvl1pPr>
              <a:defRPr>
                <a:solidFill>
                  <a:schemeClr val="tx2">
                    <a:lumMod val="50000"/>
                  </a:schemeClr>
                </a:solidFill>
              </a:defRPr>
            </a:lvl1pPr>
          </a:lstStyle>
          <a:p>
            <a:fld id="{145D393E-7FF9-4585-96CC-21B8B28FF538}" type="slidenum">
              <a:rPr lang="en-US" smtClean="0"/>
              <a:t>‹#›</a:t>
            </a:fld>
            <a:endParaRPr lang="en-US"/>
          </a:p>
        </p:txBody>
      </p:sp>
    </p:spTree>
    <p:extLst>
      <p:ext uri="{BB962C8B-B14F-4D97-AF65-F5344CB8AC3E}">
        <p14:creationId xmlns:p14="http://schemas.microsoft.com/office/powerpoint/2010/main" val="1982417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2"/>
          </p:nvPr>
        </p:nvSpPr>
        <p:spPr>
          <a:xfrm>
            <a:off x="6553200" y="6356350"/>
            <a:ext cx="2133600" cy="365125"/>
          </a:xfrm>
          <a:prstGeom prst="rect">
            <a:avLst/>
          </a:prstGeom>
        </p:spPr>
        <p:txBody>
          <a:bodyPr vert="horz" lIns="91440" tIns="45720" rIns="91440" bIns="45720" rtlCol="0" anchor="b"/>
          <a:lstStyle>
            <a:lvl1pPr algn="ctr">
              <a:defRPr sz="1000">
                <a:solidFill>
                  <a:schemeClr val="tx1">
                    <a:tint val="75000"/>
                  </a:schemeClr>
                </a:solidFill>
              </a:defRPr>
            </a:lvl1pPr>
          </a:lstStyle>
          <a:p>
            <a:r>
              <a:rPr lang="en-US" smtClean="0"/>
              <a:t>USDA APHIS and CFSPH</a:t>
            </a:r>
            <a:endParaRPr lang="en-US"/>
          </a:p>
        </p:txBody>
      </p:sp>
      <p:sp>
        <p:nvSpPr>
          <p:cNvPr id="8" name="Footer Placeholder 4"/>
          <p:cNvSpPr>
            <a:spLocks noGrp="1"/>
          </p:cNvSpPr>
          <p:nvPr>
            <p:ph type="ftr" sz="quarter" idx="3"/>
          </p:nvPr>
        </p:nvSpPr>
        <p:spPr>
          <a:xfrm>
            <a:off x="457200" y="6356350"/>
            <a:ext cx="4572000" cy="365125"/>
          </a:xfrm>
          <a:prstGeom prst="rect">
            <a:avLst/>
          </a:prstGeom>
        </p:spPr>
        <p:txBody>
          <a:bodyPr vert="horz" lIns="91440" tIns="45720" rIns="91440" bIns="45720" rtlCol="0" anchor="b"/>
          <a:lstStyle>
            <a:lvl1pPr algn="ctr">
              <a:defRPr sz="1000">
                <a:solidFill>
                  <a:schemeClr val="tx1">
                    <a:tint val="75000"/>
                  </a:schemeClr>
                </a:solidFill>
              </a:defRPr>
            </a:lvl1pPr>
          </a:lstStyle>
          <a:p>
            <a:r>
              <a:rPr lang="en-US" smtClean="0"/>
              <a:t>FAD PReP/NAHEMS Guidelines: Vaccination of Contagious Disease - Delivery/Trace</a:t>
            </a:r>
            <a:endParaRPr lang="en-US"/>
          </a:p>
        </p:txBody>
      </p:sp>
      <p:sp>
        <p:nvSpPr>
          <p:cNvPr id="9" name="Slide Number Placeholder 5"/>
          <p:cNvSpPr>
            <a:spLocks noGrp="1"/>
          </p:cNvSpPr>
          <p:nvPr>
            <p:ph type="sldNum" sz="quarter" idx="4"/>
          </p:nvPr>
        </p:nvSpPr>
        <p:spPr>
          <a:xfrm>
            <a:off x="3657600" y="6356350"/>
            <a:ext cx="2133600" cy="365125"/>
          </a:xfrm>
          <a:prstGeom prst="rect">
            <a:avLst/>
          </a:prstGeom>
        </p:spPr>
        <p:txBody>
          <a:bodyPr vert="horz" lIns="91440" tIns="45720" rIns="91440" bIns="45720" rtlCol="0" anchor="b"/>
          <a:lstStyle>
            <a:lvl1pPr algn="ctr">
              <a:defRPr sz="1000">
                <a:solidFill>
                  <a:schemeClr val="tx1">
                    <a:tint val="75000"/>
                  </a:schemeClr>
                </a:solidFill>
              </a:defRPr>
            </a:lvl1pPr>
          </a:lstStyle>
          <a:p>
            <a:fld id="{145D393E-7FF9-4585-96CC-21B8B28FF538}" type="slidenum">
              <a:rPr lang="en-US" smtClean="0"/>
              <a:t>‹#›</a:t>
            </a:fld>
            <a:endParaRPr lang="en-US"/>
          </a:p>
        </p:txBody>
      </p:sp>
      <p:sp>
        <p:nvSpPr>
          <p:cNvPr id="10" name="Title Placeholder 1"/>
          <p:cNvSpPr>
            <a:spLocks noGrp="1"/>
          </p:cNvSpPr>
          <p:nvPr>
            <p:ph type="title"/>
          </p:nvPr>
        </p:nvSpPr>
        <p:spPr>
          <a:xfrm>
            <a:off x="457200" y="152400"/>
            <a:ext cx="8229600" cy="838200"/>
          </a:xfrm>
          <a:prstGeom prst="rect">
            <a:avLst/>
          </a:prstGeom>
        </p:spPr>
        <p:txBody>
          <a:bodyPr vert="horz" lIns="91440" tIns="45720" rIns="91440" bIns="45720" rtlCol="0" anchor="b">
            <a:normAutofit/>
          </a:bodyPr>
          <a:lstStyle/>
          <a:p>
            <a:r>
              <a:rPr lang="en-US" smtClean="0"/>
              <a:t>Click to edit Master title style</a:t>
            </a:r>
            <a:endParaRPr lang="en-US" dirty="0"/>
          </a:p>
        </p:txBody>
      </p:sp>
    </p:spTree>
    <p:extLst>
      <p:ext uri="{BB962C8B-B14F-4D97-AF65-F5344CB8AC3E}">
        <p14:creationId xmlns:p14="http://schemas.microsoft.com/office/powerpoint/2010/main" val="4135893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7" name="Picture 2" descr="H:\CFSPH\NAHEMS\NAHEMS_PPT\FAD PReP PPT Background\Test PPTs 2011-03\PReP Powerpoint Title PageNoLogo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64638" cy="68667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CFSPH\NAHEMS\NAHEMS_PPT\FAD PReP PPT Background\Test PPTs 2011-03\PReP Powerpoint Title PageNoLogo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64638" cy="68667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CFSPH\NAHEMS\NAHEMS_PPT\FAD PReP PPT Background\Test PPTs 2011-03\PReP Powerpoint Title PageNoLogo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64638" cy="6867525"/>
          </a:xfrm>
          <a:prstGeom prst="rect">
            <a:avLst/>
          </a:prstGeom>
          <a:noFill/>
          <a:ln w="9525">
            <a:noFill/>
            <a:miter lim="800000"/>
            <a:headEnd/>
            <a:tailEnd/>
          </a:ln>
        </p:spPr>
      </p:pic>
      <p:pic>
        <p:nvPicPr>
          <p:cNvPr id="1026" name="Picture 2" descr="H:\CFSPH\NAHEMS\NAHEMS_PPT\FAD PReP PPT Background\Test PPTs 2011-03\PReP Powerpoint Title PageNoLogo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64638" cy="686677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hasCustomPrompt="1"/>
          </p:nvPr>
        </p:nvSpPr>
        <p:spPr>
          <a:xfrm>
            <a:off x="722313" y="2743200"/>
            <a:ext cx="7772400" cy="2644775"/>
          </a:xfrm>
        </p:spPr>
        <p:txBody>
          <a:bodyPr anchor="t">
            <a:noAutofit/>
          </a:bodyPr>
          <a:lstStyle>
            <a:lvl1pPr marL="0" marR="0" indent="0" algn="ctr" defTabSz="914400" rtl="0" eaLnBrk="1" fontAlgn="auto" latinLnBrk="0" hangingPunct="1">
              <a:lnSpc>
                <a:spcPct val="100000"/>
              </a:lnSpc>
              <a:spcBef>
                <a:spcPct val="20000"/>
              </a:spcBef>
              <a:spcAft>
                <a:spcPts val="0"/>
              </a:spcAft>
              <a:buClrTx/>
              <a:buSzTx/>
              <a:buFontTx/>
              <a:buNone/>
              <a:tabLst/>
              <a:defRPr sz="4400" b="0" i="1" cap="none" baseline="0">
                <a:solidFill>
                  <a:srgbClr val="083984"/>
                </a:solidFill>
                <a:latin typeface="Verdana" pitchFamily="34" charset="0"/>
                <a:ea typeface="Verdana" pitchFamily="34" charset="0"/>
                <a:cs typeface="Verdana" pitchFamily="34" charset="0"/>
              </a:defRPr>
            </a:lvl1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2">
                    <a:lumMod val="50000"/>
                  </a:schemeClr>
                </a:solidFill>
              </a:defRPr>
            </a:lvl1pPr>
          </a:lstStyle>
          <a:p>
            <a:r>
              <a:rPr lang="en-US" smtClean="0"/>
              <a:t>USDA APHIS and CFSPH</a:t>
            </a:r>
            <a:endParaRPr lang="en-US"/>
          </a:p>
        </p:txBody>
      </p:sp>
      <p:sp>
        <p:nvSpPr>
          <p:cNvPr id="5" name="Footer Placeholder 4"/>
          <p:cNvSpPr>
            <a:spLocks noGrp="1"/>
          </p:cNvSpPr>
          <p:nvPr>
            <p:ph type="ftr" sz="quarter" idx="11"/>
          </p:nvPr>
        </p:nvSpPr>
        <p:spPr/>
        <p:txBody>
          <a:bodyPr/>
          <a:lstStyle>
            <a:lvl1pPr>
              <a:defRPr>
                <a:solidFill>
                  <a:schemeClr val="tx2">
                    <a:lumMod val="50000"/>
                  </a:schemeClr>
                </a:solidFill>
              </a:defRPr>
            </a:lvl1pPr>
          </a:lstStyle>
          <a:p>
            <a:r>
              <a:rPr lang="en-US" smtClean="0"/>
              <a:t>FAD PReP/NAHEMS Guidelines: Vaccination of Contagious Disease - Delivery/Trace</a:t>
            </a:r>
            <a:endParaRPr lang="en-US"/>
          </a:p>
        </p:txBody>
      </p:sp>
      <p:sp>
        <p:nvSpPr>
          <p:cNvPr id="6" name="Slide Number Placeholder 5"/>
          <p:cNvSpPr>
            <a:spLocks noGrp="1"/>
          </p:cNvSpPr>
          <p:nvPr>
            <p:ph type="sldNum" sz="quarter" idx="12"/>
          </p:nvPr>
        </p:nvSpPr>
        <p:spPr/>
        <p:txBody>
          <a:bodyPr/>
          <a:lstStyle>
            <a:lvl1pPr>
              <a:defRPr>
                <a:solidFill>
                  <a:schemeClr val="tx2">
                    <a:lumMod val="50000"/>
                  </a:schemeClr>
                </a:solidFill>
              </a:defRPr>
            </a:lvl1pPr>
          </a:lstStyle>
          <a:p>
            <a:fld id="{145D393E-7FF9-4585-96CC-21B8B28FF538}" type="slidenum">
              <a:rPr lang="en-US" smtClean="0"/>
              <a:t>‹#›</a:t>
            </a:fld>
            <a:endParaRPr lang="en-US"/>
          </a:p>
        </p:txBody>
      </p:sp>
    </p:spTree>
    <p:extLst>
      <p:ext uri="{BB962C8B-B14F-4D97-AF65-F5344CB8AC3E}">
        <p14:creationId xmlns:p14="http://schemas.microsoft.com/office/powerpoint/2010/main" val="1982417230"/>
      </p:ext>
    </p:extLst>
  </p:cSld>
  <p:clrMapOvr>
    <a:masterClrMapping/>
  </p:clrMapOvr>
  <p:hf sldNum="0"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0"/>
            <a:ext cx="4038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295400"/>
            <a:ext cx="4038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USDA APHIS and CFSPH</a:t>
            </a:r>
            <a:endParaRPr lang="en-US"/>
          </a:p>
        </p:txBody>
      </p:sp>
      <p:sp>
        <p:nvSpPr>
          <p:cNvPr id="6" name="Footer Placeholder 5"/>
          <p:cNvSpPr>
            <a:spLocks noGrp="1"/>
          </p:cNvSpPr>
          <p:nvPr>
            <p:ph type="ftr" sz="quarter" idx="11"/>
          </p:nvPr>
        </p:nvSpPr>
        <p:spPr/>
        <p:txBody>
          <a:bodyPr/>
          <a:lstStyle/>
          <a:p>
            <a:r>
              <a:rPr lang="en-US" smtClean="0"/>
              <a:t>FAD PReP/NAHEMS Guidelines: Vaccination of Contagious Disease - Delivery/Trace</a:t>
            </a:r>
            <a:endParaRPr lang="en-US"/>
          </a:p>
        </p:txBody>
      </p:sp>
      <p:sp>
        <p:nvSpPr>
          <p:cNvPr id="7" name="Slide Number Placeholder 6"/>
          <p:cNvSpPr>
            <a:spLocks noGrp="1"/>
          </p:cNvSpPr>
          <p:nvPr>
            <p:ph type="sldNum" sz="quarter" idx="12"/>
          </p:nvPr>
        </p:nvSpPr>
        <p:spPr/>
        <p:txBody>
          <a:bodyPr/>
          <a:lstStyle/>
          <a:p>
            <a:fld id="{145D393E-7FF9-4585-96CC-21B8B28FF538}" type="slidenum">
              <a:rPr lang="en-US" smtClean="0"/>
              <a:t>‹#›</a:t>
            </a:fld>
            <a:endParaRPr lang="en-US"/>
          </a:p>
        </p:txBody>
      </p:sp>
    </p:spTree>
    <p:extLst>
      <p:ext uri="{BB962C8B-B14F-4D97-AF65-F5344CB8AC3E}">
        <p14:creationId xmlns:p14="http://schemas.microsoft.com/office/powerpoint/2010/main" val="382857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Verdana" pitchFamily="34" charset="0"/>
                <a:ea typeface="Verdana" pitchFamily="34" charset="0"/>
                <a:cs typeface="Verdana" pitchFamily="34" charset="0"/>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95400"/>
            <a:ext cx="4040188" cy="879475"/>
          </a:xfrm>
        </p:spPr>
        <p:txBody>
          <a:bodyPr anchor="b"/>
          <a:lstStyle>
            <a:lvl1pPr marL="0" indent="0">
              <a:buNone/>
              <a:defRPr sz="2400" b="1">
                <a:latin typeface="Verdana" pitchFamily="34" charset="0"/>
                <a:ea typeface="Verdana" pitchFamily="34" charset="0"/>
                <a:cs typeface="Verdana"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Verdana" pitchFamily="34" charset="0"/>
                <a:ea typeface="Verdana" pitchFamily="34" charset="0"/>
                <a:cs typeface="Verdana" pitchFamily="34" charset="0"/>
              </a:defRPr>
            </a:lvl1pPr>
            <a:lvl2pPr>
              <a:defRPr sz="2000">
                <a:latin typeface="Verdana" pitchFamily="34" charset="0"/>
                <a:ea typeface="Verdana" pitchFamily="34" charset="0"/>
                <a:cs typeface="Verdana" pitchFamily="34" charset="0"/>
              </a:defRPr>
            </a:lvl2pPr>
            <a:lvl3pPr>
              <a:defRPr sz="1800">
                <a:latin typeface="Verdana" pitchFamily="34" charset="0"/>
                <a:ea typeface="Verdana" pitchFamily="34" charset="0"/>
                <a:cs typeface="Verdana" pitchFamily="34" charset="0"/>
              </a:defRPr>
            </a:lvl3pPr>
            <a:lvl4pPr>
              <a:defRPr sz="1600">
                <a:latin typeface="Verdana" pitchFamily="34" charset="0"/>
                <a:ea typeface="Verdana" pitchFamily="34" charset="0"/>
                <a:cs typeface="Verdana" pitchFamily="34" charset="0"/>
              </a:defRPr>
            </a:lvl4pPr>
            <a:lvl5pPr>
              <a:defRPr sz="1600">
                <a:latin typeface="Verdana" pitchFamily="34" charset="0"/>
                <a:ea typeface="Verdana" pitchFamily="34" charset="0"/>
                <a:cs typeface="Verdana"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295400"/>
            <a:ext cx="4041775" cy="879475"/>
          </a:xfrm>
        </p:spPr>
        <p:txBody>
          <a:bodyPr anchor="b"/>
          <a:lstStyle>
            <a:lvl1pPr marL="0" indent="0">
              <a:buNone/>
              <a:defRPr sz="2400" b="1">
                <a:latin typeface="Verdana" pitchFamily="34" charset="0"/>
                <a:ea typeface="Verdana" pitchFamily="34" charset="0"/>
                <a:cs typeface="Verdana"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Verdana" pitchFamily="34" charset="0"/>
                <a:ea typeface="Verdana" pitchFamily="34" charset="0"/>
                <a:cs typeface="Verdana" pitchFamily="34" charset="0"/>
              </a:defRPr>
            </a:lvl1pPr>
            <a:lvl2pPr>
              <a:defRPr sz="2000">
                <a:latin typeface="Verdana" pitchFamily="34" charset="0"/>
                <a:ea typeface="Verdana" pitchFamily="34" charset="0"/>
                <a:cs typeface="Verdana" pitchFamily="34" charset="0"/>
              </a:defRPr>
            </a:lvl2pPr>
            <a:lvl3pPr>
              <a:defRPr sz="1800">
                <a:latin typeface="Verdana" pitchFamily="34" charset="0"/>
                <a:ea typeface="Verdana" pitchFamily="34" charset="0"/>
                <a:cs typeface="Verdana" pitchFamily="34" charset="0"/>
              </a:defRPr>
            </a:lvl3pPr>
            <a:lvl4pPr>
              <a:defRPr sz="1600">
                <a:latin typeface="Verdana" pitchFamily="34" charset="0"/>
                <a:ea typeface="Verdana" pitchFamily="34" charset="0"/>
                <a:cs typeface="Verdana" pitchFamily="34" charset="0"/>
              </a:defRPr>
            </a:lvl4pPr>
            <a:lvl5pPr>
              <a:defRPr sz="1600">
                <a:latin typeface="Verdana" pitchFamily="34" charset="0"/>
                <a:ea typeface="Verdana" pitchFamily="34" charset="0"/>
                <a:cs typeface="Verdana"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Date Placeholder 4"/>
          <p:cNvSpPr>
            <a:spLocks noGrp="1"/>
          </p:cNvSpPr>
          <p:nvPr>
            <p:ph type="dt" sz="half" idx="10"/>
          </p:nvPr>
        </p:nvSpPr>
        <p:spPr>
          <a:xfrm>
            <a:off x="6553200" y="6356350"/>
            <a:ext cx="2133600" cy="365125"/>
          </a:xfrm>
        </p:spPr>
        <p:txBody>
          <a:bodyPr/>
          <a:lstStyle/>
          <a:p>
            <a:r>
              <a:rPr lang="en-US" smtClean="0"/>
              <a:t>USDA APHIS and CFSPH</a:t>
            </a:r>
            <a:endParaRPr lang="en-US"/>
          </a:p>
        </p:txBody>
      </p:sp>
      <p:sp>
        <p:nvSpPr>
          <p:cNvPr id="11" name="Footer Placeholder 5"/>
          <p:cNvSpPr>
            <a:spLocks noGrp="1"/>
          </p:cNvSpPr>
          <p:nvPr>
            <p:ph type="ftr" sz="quarter" idx="11"/>
          </p:nvPr>
        </p:nvSpPr>
        <p:spPr>
          <a:xfrm>
            <a:off x="457200" y="6356350"/>
            <a:ext cx="4572000" cy="365125"/>
          </a:xfrm>
        </p:spPr>
        <p:txBody>
          <a:bodyPr/>
          <a:lstStyle/>
          <a:p>
            <a:r>
              <a:rPr lang="en-US" smtClean="0"/>
              <a:t>FAD PReP/NAHEMS Guidelines: Vaccination of Contagious Disease - Delivery/Trace</a:t>
            </a:r>
            <a:endParaRPr lang="en-US"/>
          </a:p>
        </p:txBody>
      </p:sp>
      <p:sp>
        <p:nvSpPr>
          <p:cNvPr id="12" name="Slide Number Placeholder 6"/>
          <p:cNvSpPr>
            <a:spLocks noGrp="1"/>
          </p:cNvSpPr>
          <p:nvPr>
            <p:ph type="sldNum" sz="quarter" idx="12"/>
          </p:nvPr>
        </p:nvSpPr>
        <p:spPr>
          <a:xfrm>
            <a:off x="3657600" y="6356350"/>
            <a:ext cx="2133600" cy="365125"/>
          </a:xfrm>
        </p:spPr>
        <p:txBody>
          <a:bodyPr/>
          <a:lstStyle/>
          <a:p>
            <a:fld id="{145D393E-7FF9-4585-96CC-21B8B28FF538}" type="slidenum">
              <a:rPr lang="en-US" smtClean="0"/>
              <a:t>‹#›</a:t>
            </a:fld>
            <a:endParaRPr lang="en-US"/>
          </a:p>
        </p:txBody>
      </p:sp>
    </p:spTree>
    <p:extLst>
      <p:ext uri="{BB962C8B-B14F-4D97-AF65-F5344CB8AC3E}">
        <p14:creationId xmlns:p14="http://schemas.microsoft.com/office/powerpoint/2010/main" val="1042538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USDA APHIS and CFSPH</a:t>
            </a:r>
            <a:endParaRPr lang="en-US"/>
          </a:p>
        </p:txBody>
      </p:sp>
      <p:sp>
        <p:nvSpPr>
          <p:cNvPr id="4" name="Footer Placeholder 3"/>
          <p:cNvSpPr>
            <a:spLocks noGrp="1"/>
          </p:cNvSpPr>
          <p:nvPr>
            <p:ph type="ftr" sz="quarter" idx="11"/>
          </p:nvPr>
        </p:nvSpPr>
        <p:spPr/>
        <p:txBody>
          <a:bodyPr/>
          <a:lstStyle/>
          <a:p>
            <a:r>
              <a:rPr lang="en-US" smtClean="0"/>
              <a:t>FAD PReP/NAHEMS Guidelines: Vaccination of Contagious Disease - Delivery/Trace</a:t>
            </a:r>
            <a:endParaRPr lang="en-US"/>
          </a:p>
        </p:txBody>
      </p:sp>
      <p:sp>
        <p:nvSpPr>
          <p:cNvPr id="5" name="Slide Number Placeholder 4"/>
          <p:cNvSpPr>
            <a:spLocks noGrp="1"/>
          </p:cNvSpPr>
          <p:nvPr>
            <p:ph type="sldNum" sz="quarter" idx="12"/>
          </p:nvPr>
        </p:nvSpPr>
        <p:spPr/>
        <p:txBody>
          <a:bodyPr/>
          <a:lstStyle/>
          <a:p>
            <a:fld id="{145D393E-7FF9-4585-96CC-21B8B28FF538}" type="slidenum">
              <a:rPr lang="en-US" smtClean="0"/>
              <a:t>‹#›</a:t>
            </a:fld>
            <a:endParaRPr lang="en-US"/>
          </a:p>
        </p:txBody>
      </p:sp>
    </p:spTree>
    <p:extLst>
      <p:ext uri="{BB962C8B-B14F-4D97-AF65-F5344CB8AC3E}">
        <p14:creationId xmlns:p14="http://schemas.microsoft.com/office/powerpoint/2010/main" val="1798948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USDA APHIS and CFSPH</a:t>
            </a:r>
            <a:endParaRPr lang="en-US"/>
          </a:p>
        </p:txBody>
      </p:sp>
      <p:sp>
        <p:nvSpPr>
          <p:cNvPr id="3" name="Footer Placeholder 2"/>
          <p:cNvSpPr>
            <a:spLocks noGrp="1"/>
          </p:cNvSpPr>
          <p:nvPr>
            <p:ph type="ftr" sz="quarter" idx="11"/>
          </p:nvPr>
        </p:nvSpPr>
        <p:spPr/>
        <p:txBody>
          <a:bodyPr/>
          <a:lstStyle/>
          <a:p>
            <a:r>
              <a:rPr lang="en-US" smtClean="0"/>
              <a:t>FAD PReP/NAHEMS Guidelines: Vaccination of Contagious Disease - Delivery/Trace</a:t>
            </a:r>
            <a:endParaRPr lang="en-US"/>
          </a:p>
        </p:txBody>
      </p:sp>
      <p:sp>
        <p:nvSpPr>
          <p:cNvPr id="4" name="Slide Number Placeholder 3"/>
          <p:cNvSpPr>
            <a:spLocks noGrp="1"/>
          </p:cNvSpPr>
          <p:nvPr>
            <p:ph type="sldNum" sz="quarter" idx="12"/>
          </p:nvPr>
        </p:nvSpPr>
        <p:spPr/>
        <p:txBody>
          <a:bodyPr/>
          <a:lstStyle/>
          <a:p>
            <a:fld id="{145D393E-7FF9-4585-96CC-21B8B28FF538}" type="slidenum">
              <a:rPr lang="en-US" smtClean="0"/>
              <a:t>‹#›</a:t>
            </a:fld>
            <a:endParaRPr lang="en-US"/>
          </a:p>
        </p:txBody>
      </p:sp>
    </p:spTree>
    <p:extLst>
      <p:ext uri="{BB962C8B-B14F-4D97-AF65-F5344CB8AC3E}">
        <p14:creationId xmlns:p14="http://schemas.microsoft.com/office/powerpoint/2010/main" val="228690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2"/>
          </p:nvPr>
        </p:nvSpPr>
        <p:spPr>
          <a:xfrm>
            <a:off x="6553200" y="6356350"/>
            <a:ext cx="2133600" cy="365125"/>
          </a:xfrm>
          <a:prstGeom prst="rect">
            <a:avLst/>
          </a:prstGeom>
        </p:spPr>
        <p:txBody>
          <a:bodyPr vert="horz" lIns="91440" tIns="45720" rIns="91440" bIns="45720" rtlCol="0" anchor="b"/>
          <a:lstStyle>
            <a:lvl1pPr algn="ctr">
              <a:defRPr sz="1000">
                <a:solidFill>
                  <a:schemeClr val="tx1">
                    <a:tint val="75000"/>
                  </a:schemeClr>
                </a:solidFill>
              </a:defRPr>
            </a:lvl1pPr>
          </a:lstStyle>
          <a:p>
            <a:r>
              <a:rPr lang="en-US" smtClean="0"/>
              <a:t>USDA APHIS and CFSPH</a:t>
            </a:r>
            <a:endParaRPr lang="en-US"/>
          </a:p>
        </p:txBody>
      </p:sp>
      <p:sp>
        <p:nvSpPr>
          <p:cNvPr id="8" name="Footer Placeholder 4"/>
          <p:cNvSpPr>
            <a:spLocks noGrp="1"/>
          </p:cNvSpPr>
          <p:nvPr>
            <p:ph type="ftr" sz="quarter" idx="3"/>
          </p:nvPr>
        </p:nvSpPr>
        <p:spPr>
          <a:xfrm>
            <a:off x="457200" y="6356350"/>
            <a:ext cx="4572000" cy="365125"/>
          </a:xfrm>
          <a:prstGeom prst="rect">
            <a:avLst/>
          </a:prstGeom>
        </p:spPr>
        <p:txBody>
          <a:bodyPr vert="horz" lIns="91440" tIns="45720" rIns="91440" bIns="45720" rtlCol="0" anchor="b"/>
          <a:lstStyle>
            <a:lvl1pPr algn="ctr">
              <a:defRPr sz="1000">
                <a:solidFill>
                  <a:schemeClr val="tx1">
                    <a:tint val="75000"/>
                  </a:schemeClr>
                </a:solidFill>
              </a:defRPr>
            </a:lvl1pPr>
          </a:lstStyle>
          <a:p>
            <a:r>
              <a:rPr lang="en-US" smtClean="0"/>
              <a:t>FAD PReP/NAHEMS Guidelines: Vaccination of Contagious Disease - Delivery/Trace</a:t>
            </a:r>
            <a:endParaRPr lang="en-US"/>
          </a:p>
        </p:txBody>
      </p:sp>
      <p:sp>
        <p:nvSpPr>
          <p:cNvPr id="9" name="Slide Number Placeholder 5"/>
          <p:cNvSpPr>
            <a:spLocks noGrp="1"/>
          </p:cNvSpPr>
          <p:nvPr>
            <p:ph type="sldNum" sz="quarter" idx="4"/>
          </p:nvPr>
        </p:nvSpPr>
        <p:spPr>
          <a:xfrm>
            <a:off x="3657600" y="6356350"/>
            <a:ext cx="2133600" cy="365125"/>
          </a:xfrm>
          <a:prstGeom prst="rect">
            <a:avLst/>
          </a:prstGeom>
        </p:spPr>
        <p:txBody>
          <a:bodyPr vert="horz" lIns="91440" tIns="45720" rIns="91440" bIns="45720" rtlCol="0" anchor="b"/>
          <a:lstStyle>
            <a:lvl1pPr algn="ctr">
              <a:defRPr sz="1000">
                <a:solidFill>
                  <a:schemeClr val="tx1">
                    <a:tint val="75000"/>
                  </a:schemeClr>
                </a:solidFill>
              </a:defRPr>
            </a:lvl1pPr>
          </a:lstStyle>
          <a:p>
            <a:fld id="{145D393E-7FF9-4585-96CC-21B8B28FF538}" type="slidenum">
              <a:rPr lang="en-US" smtClean="0"/>
              <a:t>‹#›</a:t>
            </a:fld>
            <a:endParaRPr lang="en-US"/>
          </a:p>
        </p:txBody>
      </p:sp>
      <p:sp>
        <p:nvSpPr>
          <p:cNvPr id="10" name="Title Placeholder 1"/>
          <p:cNvSpPr>
            <a:spLocks noGrp="1"/>
          </p:cNvSpPr>
          <p:nvPr>
            <p:ph type="title"/>
          </p:nvPr>
        </p:nvSpPr>
        <p:spPr>
          <a:xfrm>
            <a:off x="457200" y="152400"/>
            <a:ext cx="8229600" cy="838200"/>
          </a:xfrm>
          <a:prstGeom prst="rect">
            <a:avLst/>
          </a:prstGeom>
        </p:spPr>
        <p:txBody>
          <a:bodyPr vert="horz" lIns="91440" tIns="45720" rIns="91440" bIns="45720" rtlCol="0" anchor="b">
            <a:normAutofit/>
          </a:bodyPr>
          <a:lstStyle/>
          <a:p>
            <a:r>
              <a:rPr lang="en-US" smtClean="0"/>
              <a:t>Click to edit Master title style</a:t>
            </a:r>
            <a:endParaRPr lang="en-US" dirty="0"/>
          </a:p>
        </p:txBody>
      </p:sp>
    </p:spTree>
    <p:extLst>
      <p:ext uri="{BB962C8B-B14F-4D97-AF65-F5344CB8AC3E}">
        <p14:creationId xmlns:p14="http://schemas.microsoft.com/office/powerpoint/2010/main" val="4135893283"/>
      </p:ext>
    </p:extLst>
  </p:cSld>
  <p:clrMapOvr>
    <a:masterClrMapping/>
  </p:clrMapOvr>
  <p:hf sldNum="0" hdr="0"/>
</p:sldLayout>
</file>

<file path=ppt/slideLayouts/slideLayout9.xml><?xml version="1.0" encoding="utf-8"?>
<p:sldLayout xmlns:a="http://schemas.openxmlformats.org/drawingml/2006/main" xmlns:r="http://schemas.openxmlformats.org/officeDocument/2006/relationships" xmlns:p="http://schemas.openxmlformats.org/presentationml/2006/main">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2743200"/>
            <a:ext cx="7772400" cy="2644775"/>
          </a:xfrm>
        </p:spPr>
        <p:txBody>
          <a:bodyPr anchor="t">
            <a:noAutofit/>
          </a:bodyPr>
          <a:lstStyle>
            <a:lvl1pPr marL="0" marR="0" indent="0" algn="ctr" defTabSz="914400" rtl="0" eaLnBrk="1" fontAlgn="auto" latinLnBrk="0" hangingPunct="1">
              <a:lnSpc>
                <a:spcPct val="100000"/>
              </a:lnSpc>
              <a:spcBef>
                <a:spcPct val="20000"/>
              </a:spcBef>
              <a:spcAft>
                <a:spcPts val="0"/>
              </a:spcAft>
              <a:buClrTx/>
              <a:buSzTx/>
              <a:buFontTx/>
              <a:buNone/>
              <a:tabLst/>
              <a:defRPr sz="4400" b="0" i="1" cap="none" baseline="0">
                <a:solidFill>
                  <a:srgbClr val="083984"/>
                </a:solidFill>
                <a:latin typeface="Verdana" pitchFamily="34" charset="0"/>
                <a:ea typeface="Verdana" pitchFamily="34" charset="0"/>
                <a:cs typeface="Verdana" pitchFamily="34" charset="0"/>
              </a:defRPr>
            </a:lvl1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2">
                    <a:lumMod val="50000"/>
                  </a:schemeClr>
                </a:solidFill>
              </a:defRPr>
            </a:lvl1pPr>
          </a:lstStyle>
          <a:p>
            <a:r>
              <a:rPr lang="en-US" smtClean="0"/>
              <a:t>USDA APHIS and CFSPH</a:t>
            </a:r>
            <a:endParaRPr lang="en-US"/>
          </a:p>
        </p:txBody>
      </p:sp>
      <p:sp>
        <p:nvSpPr>
          <p:cNvPr id="5" name="Footer Placeholder 4"/>
          <p:cNvSpPr>
            <a:spLocks noGrp="1"/>
          </p:cNvSpPr>
          <p:nvPr>
            <p:ph type="ftr" sz="quarter" idx="11"/>
          </p:nvPr>
        </p:nvSpPr>
        <p:spPr/>
        <p:txBody>
          <a:bodyPr/>
          <a:lstStyle>
            <a:lvl1pPr>
              <a:defRPr>
                <a:solidFill>
                  <a:schemeClr val="tx2">
                    <a:lumMod val="50000"/>
                  </a:schemeClr>
                </a:solidFill>
              </a:defRPr>
            </a:lvl1pPr>
          </a:lstStyle>
          <a:p>
            <a:r>
              <a:rPr lang="en-US" smtClean="0"/>
              <a:t>FAD PReP/NAHEMS Guidelines: Vaccination of Contagious Disease - Delivery/Trace</a:t>
            </a:r>
            <a:endParaRPr lang="en-US"/>
          </a:p>
        </p:txBody>
      </p:sp>
      <p:sp>
        <p:nvSpPr>
          <p:cNvPr id="6" name="Slide Number Placeholder 5"/>
          <p:cNvSpPr>
            <a:spLocks noGrp="1"/>
          </p:cNvSpPr>
          <p:nvPr>
            <p:ph type="sldNum" sz="quarter" idx="12"/>
          </p:nvPr>
        </p:nvSpPr>
        <p:spPr/>
        <p:txBody>
          <a:bodyPr/>
          <a:lstStyle>
            <a:lvl1pPr>
              <a:defRPr>
                <a:solidFill>
                  <a:schemeClr val="tx2">
                    <a:lumMod val="50000"/>
                  </a:schemeClr>
                </a:solidFill>
              </a:defRPr>
            </a:lvl1pPr>
          </a:lstStyle>
          <a:p>
            <a:fld id="{145D393E-7FF9-4585-96CC-21B8B28FF538}" type="slidenum">
              <a:rPr lang="en-US" smtClean="0"/>
              <a:t>‹#›</a:t>
            </a:fld>
            <a:endParaRPr lang="en-US"/>
          </a:p>
        </p:txBody>
      </p:sp>
    </p:spTree>
    <p:extLst>
      <p:ext uri="{BB962C8B-B14F-4D97-AF65-F5344CB8AC3E}">
        <p14:creationId xmlns:p14="http://schemas.microsoft.com/office/powerpoint/2010/main" val="1982417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0" y="0"/>
            <a:ext cx="9144000" cy="6477000"/>
          </a:xfrm>
          <a:prstGeom prst="rect">
            <a:avLst/>
          </a:prstGeom>
        </p:spPr>
      </p:pic>
      <p:sp>
        <p:nvSpPr>
          <p:cNvPr id="2" name="Title Placeholder 1"/>
          <p:cNvSpPr>
            <a:spLocks noGrp="1"/>
          </p:cNvSpPr>
          <p:nvPr>
            <p:ph type="title"/>
          </p:nvPr>
        </p:nvSpPr>
        <p:spPr>
          <a:xfrm>
            <a:off x="457200" y="152400"/>
            <a:ext cx="8229600" cy="838200"/>
          </a:xfrm>
          <a:prstGeom prst="rect">
            <a:avLst/>
          </a:prstGeom>
        </p:spPr>
        <p:txBody>
          <a:bodyPr vert="horz" lIns="91440" tIns="45720" rIns="91440" bIns="45720" rtlCol="0" anchor="b">
            <a:normAutofit/>
          </a:bodyPr>
          <a:lstStyle/>
          <a:p>
            <a:r>
              <a:rPr lang="en-US" dirty="0" smtClean="0"/>
              <a:t>Click to edit Master title</a:t>
            </a:r>
            <a:endParaRPr lang="en-US" dirty="0"/>
          </a:p>
        </p:txBody>
      </p:sp>
      <p:sp>
        <p:nvSpPr>
          <p:cNvPr id="3" name="Text Placeholder 2"/>
          <p:cNvSpPr>
            <a:spLocks noGrp="1"/>
          </p:cNvSpPr>
          <p:nvPr>
            <p:ph type="body" idx="1"/>
          </p:nvPr>
        </p:nvSpPr>
        <p:spPr>
          <a:xfrm>
            <a:off x="457200" y="1295400"/>
            <a:ext cx="8229600" cy="4953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0" anchor="b"/>
          <a:lstStyle>
            <a:lvl1pPr algn="ctr">
              <a:defRPr sz="1000">
                <a:solidFill>
                  <a:schemeClr val="tx1">
                    <a:tint val="75000"/>
                  </a:schemeClr>
                </a:solidFill>
              </a:defRPr>
            </a:lvl1pPr>
          </a:lstStyle>
          <a:p>
            <a:r>
              <a:rPr lang="en-US" smtClean="0"/>
              <a:t>USDA APHIS and CFSPH</a:t>
            </a:r>
            <a:endParaRPr lang="en-US"/>
          </a:p>
        </p:txBody>
      </p:sp>
      <p:sp>
        <p:nvSpPr>
          <p:cNvPr id="5" name="Footer Placeholder 4"/>
          <p:cNvSpPr>
            <a:spLocks noGrp="1"/>
          </p:cNvSpPr>
          <p:nvPr>
            <p:ph type="ftr" sz="quarter" idx="3"/>
          </p:nvPr>
        </p:nvSpPr>
        <p:spPr>
          <a:xfrm>
            <a:off x="457200" y="6356350"/>
            <a:ext cx="4572000" cy="365125"/>
          </a:xfrm>
          <a:prstGeom prst="rect">
            <a:avLst/>
          </a:prstGeom>
        </p:spPr>
        <p:txBody>
          <a:bodyPr vert="horz" lIns="91440" tIns="45720" rIns="91440" bIns="45720" rtlCol="0" anchor="b"/>
          <a:lstStyle>
            <a:lvl1pPr algn="ctr">
              <a:defRPr sz="1000">
                <a:solidFill>
                  <a:schemeClr val="tx1">
                    <a:tint val="75000"/>
                  </a:schemeClr>
                </a:solidFill>
              </a:defRPr>
            </a:lvl1pPr>
          </a:lstStyle>
          <a:p>
            <a:r>
              <a:rPr lang="en-US" smtClean="0"/>
              <a:t>FAD PReP/NAHEMS Guidelines: Vaccination of Contagious Disease - Delivery/Trace</a:t>
            </a:r>
            <a:endParaRPr lang="en-US"/>
          </a:p>
        </p:txBody>
      </p:sp>
      <p:sp>
        <p:nvSpPr>
          <p:cNvPr id="6" name="Slide Number Placeholder 5"/>
          <p:cNvSpPr>
            <a:spLocks noGrp="1"/>
          </p:cNvSpPr>
          <p:nvPr>
            <p:ph type="sldNum" sz="quarter" idx="4"/>
          </p:nvPr>
        </p:nvSpPr>
        <p:spPr>
          <a:xfrm>
            <a:off x="3657600" y="6356350"/>
            <a:ext cx="2133600" cy="365125"/>
          </a:xfrm>
          <a:prstGeom prst="rect">
            <a:avLst/>
          </a:prstGeom>
        </p:spPr>
        <p:txBody>
          <a:bodyPr vert="horz" lIns="91440" tIns="45720" rIns="91440" bIns="45720" rtlCol="0" anchor="b"/>
          <a:lstStyle>
            <a:lvl1pPr algn="ctr">
              <a:defRPr sz="1000">
                <a:solidFill>
                  <a:schemeClr val="tx1">
                    <a:tint val="75000"/>
                  </a:schemeClr>
                </a:solidFill>
              </a:defRPr>
            </a:lvl1pPr>
          </a:lstStyle>
          <a:p>
            <a:fld id="{145D393E-7FF9-4585-96CC-21B8B28FF538}" type="slidenum">
              <a:rPr lang="en-US" smtClean="0"/>
              <a:t>‹#›</a:t>
            </a:fld>
            <a:endParaRPr lang="en-US"/>
          </a:p>
        </p:txBody>
      </p:sp>
      <p:pic>
        <p:nvPicPr>
          <p:cNvPr id="8" name="Picture 7"/>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0" y="0"/>
            <a:ext cx="9144000" cy="6477000"/>
          </a:xfrm>
          <a:prstGeom prst="rect">
            <a:avLst/>
          </a:prstGeom>
        </p:spPr>
      </p:pic>
    </p:spTree>
    <p:extLst>
      <p:ext uri="{BB962C8B-B14F-4D97-AF65-F5344CB8AC3E}">
        <p14:creationId xmlns:p14="http://schemas.microsoft.com/office/powerpoint/2010/main" val="163709094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p:hf sldNum="0" hdr="0"/>
  <p:txStyles>
    <p:titleStyle>
      <a:lvl1pPr algn="l" defTabSz="914400" rtl="0" eaLnBrk="1" latinLnBrk="0" hangingPunct="1">
        <a:spcBef>
          <a:spcPct val="0"/>
        </a:spcBef>
        <a:buNone/>
        <a:defRPr sz="3800" kern="1200">
          <a:solidFill>
            <a:schemeClr val="bg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spcBef>
          <a:spcPts val="900"/>
        </a:spcBef>
        <a:buFont typeface="Arial" pitchFamily="34" charset="0"/>
        <a:buChar char="•"/>
        <a:defRPr sz="32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ts val="900"/>
        </a:spcBef>
        <a:buFont typeface="Arial" pitchFamily="34" charset="0"/>
        <a:buChar char="–"/>
        <a:defRPr sz="28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ts val="9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ts val="900"/>
        </a:spcBef>
        <a:buFont typeface="Arial" pitchFamily="34" charset="0"/>
        <a:buChar char="–"/>
        <a:defRPr sz="20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ts val="900"/>
        </a:spcBef>
        <a:buFont typeface="Arial" pitchFamily="34" charset="0"/>
        <a:buChar char="»"/>
        <a:defRPr sz="20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aphis.usda.gov/animal_health/emergency_management/"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hyperlink" Target="https://naherc.sws.iastate.edu/"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905001"/>
            <a:ext cx="6248400" cy="1695450"/>
          </a:xfrm>
        </p:spPr>
        <p:txBody>
          <a:bodyPr/>
          <a:lstStyle/>
          <a:p>
            <a:r>
              <a:rPr lang="en-US" dirty="0" smtClean="0"/>
              <a:t>Vaccination for Contagious Diseases</a:t>
            </a:r>
            <a:endParaRPr lang="en-US" dirty="0"/>
          </a:p>
        </p:txBody>
      </p:sp>
      <p:sp>
        <p:nvSpPr>
          <p:cNvPr id="3" name="Subtitle 2"/>
          <p:cNvSpPr>
            <a:spLocks noGrp="1"/>
          </p:cNvSpPr>
          <p:nvPr>
            <p:ph type="subTitle" idx="1"/>
          </p:nvPr>
        </p:nvSpPr>
        <p:spPr>
          <a:xfrm>
            <a:off x="2362200" y="3810000"/>
            <a:ext cx="6172200" cy="1295400"/>
          </a:xfrm>
        </p:spPr>
        <p:txBody>
          <a:bodyPr>
            <a:normAutofit/>
          </a:bodyPr>
          <a:lstStyle/>
          <a:p>
            <a:r>
              <a:rPr lang="en-US" dirty="0" smtClean="0"/>
              <a:t>Vaccine Delivery </a:t>
            </a:r>
            <a:r>
              <a:rPr lang="en-US" dirty="0"/>
              <a:t>S</a:t>
            </a:r>
            <a:r>
              <a:rPr lang="en-US" dirty="0" smtClean="0"/>
              <a:t>ystems and Animal Traceability </a:t>
            </a:r>
            <a:endParaRPr lang="en-US" dirty="0"/>
          </a:p>
        </p:txBody>
      </p:sp>
      <p:sp>
        <p:nvSpPr>
          <p:cNvPr id="6" name="Rectangle 5"/>
          <p:cNvSpPr/>
          <p:nvPr/>
        </p:nvSpPr>
        <p:spPr>
          <a:xfrm>
            <a:off x="2590800" y="5181600"/>
            <a:ext cx="6019800" cy="646331"/>
          </a:xfrm>
          <a:prstGeom prst="rect">
            <a:avLst/>
          </a:prstGeom>
        </p:spPr>
        <p:txBody>
          <a:bodyPr wrap="square">
            <a:spAutoFit/>
          </a:bodyPr>
          <a:lstStyle/>
          <a:p>
            <a:r>
              <a:rPr lang="en-US" dirty="0"/>
              <a:t>Adapted from the FAD </a:t>
            </a:r>
            <a:r>
              <a:rPr lang="en-US" dirty="0" err="1"/>
              <a:t>PReP</a:t>
            </a:r>
            <a:r>
              <a:rPr lang="en-US" dirty="0"/>
              <a:t>/NAHEMS </a:t>
            </a:r>
            <a:br>
              <a:rPr lang="en-US" dirty="0"/>
            </a:br>
            <a:r>
              <a:rPr lang="en-US" dirty="0"/>
              <a:t>Guidelines: Vaccination for Contagious Diseases (2011)</a:t>
            </a:r>
          </a:p>
        </p:txBody>
      </p:sp>
    </p:spTree>
    <p:extLst>
      <p:ext uri="{BB962C8B-B14F-4D97-AF65-F5344CB8AC3E}">
        <p14:creationId xmlns:p14="http://schemas.microsoft.com/office/powerpoint/2010/main" val="3660727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 permanent mark made by the injection of colored ink under the skin</a:t>
            </a:r>
          </a:p>
          <a:p>
            <a:r>
              <a:rPr lang="en-US" dirty="0" smtClean="0"/>
              <a:t>May provide a unique number</a:t>
            </a:r>
          </a:p>
          <a:p>
            <a:r>
              <a:rPr lang="en-US" dirty="0" smtClean="0"/>
              <a:t>Locations vary with the species</a:t>
            </a:r>
          </a:p>
          <a:p>
            <a:r>
              <a:rPr lang="en-US" dirty="0" smtClean="0"/>
              <a:t>Commonly used in swine, horses, sheep and goats </a:t>
            </a:r>
            <a:endParaRPr lang="en-US" dirty="0"/>
          </a:p>
        </p:txBody>
      </p:sp>
      <p:sp>
        <p:nvSpPr>
          <p:cNvPr id="4" name="Date Placeholder 3"/>
          <p:cNvSpPr>
            <a:spLocks noGrp="1"/>
          </p:cNvSpPr>
          <p:nvPr>
            <p:ph type="dt" sz="half" idx="2"/>
          </p:nvPr>
        </p:nvSpPr>
        <p:spPr/>
        <p:txBody>
          <a:bodyPr/>
          <a:lstStyle/>
          <a:p>
            <a:pPr algn="r"/>
            <a:r>
              <a:rPr lang="en-US" smtClean="0"/>
              <a:t>USDA APHIS and CFSPH</a:t>
            </a:r>
            <a:endParaRPr lang="en-US" dirty="0"/>
          </a:p>
        </p:txBody>
      </p:sp>
      <p:sp>
        <p:nvSpPr>
          <p:cNvPr id="5" name="Footer Placeholder 4"/>
          <p:cNvSpPr>
            <a:spLocks noGrp="1"/>
          </p:cNvSpPr>
          <p:nvPr>
            <p:ph type="ftr" sz="quarter" idx="3"/>
          </p:nvPr>
        </p:nvSpPr>
        <p:spPr/>
        <p:txBody>
          <a:bodyPr/>
          <a:lstStyle/>
          <a:p>
            <a:r>
              <a:rPr lang="en-US" smtClean="0"/>
              <a:t>FAD PReP/NAHEMS Guidelines: Vaccination of Contagious Disease - Delivery/Trace</a:t>
            </a:r>
            <a:endParaRPr lang="en-US" dirty="0"/>
          </a:p>
        </p:txBody>
      </p:sp>
      <p:sp>
        <p:nvSpPr>
          <p:cNvPr id="3" name="Title 2"/>
          <p:cNvSpPr>
            <a:spLocks noGrp="1"/>
          </p:cNvSpPr>
          <p:nvPr>
            <p:ph type="title"/>
          </p:nvPr>
        </p:nvSpPr>
        <p:spPr/>
        <p:txBody>
          <a:bodyPr/>
          <a:lstStyle/>
          <a:p>
            <a:r>
              <a:rPr lang="en-US" smtClean="0"/>
              <a:t>Tattoos</a:t>
            </a:r>
            <a:endParaRPr lang="en-US" dirty="0"/>
          </a:p>
        </p:txBody>
      </p:sp>
    </p:spTree>
    <p:extLst>
      <p:ext uri="{BB962C8B-B14F-4D97-AF65-F5344CB8AC3E}">
        <p14:creationId xmlns:p14="http://schemas.microsoft.com/office/powerpoint/2010/main" val="4206477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6096000" cy="4953000"/>
          </a:xfrm>
        </p:spPr>
        <p:txBody>
          <a:bodyPr>
            <a:normAutofit/>
          </a:bodyPr>
          <a:lstStyle/>
          <a:p>
            <a:r>
              <a:rPr lang="en-US" dirty="0" smtClean="0"/>
              <a:t>Permanent mark on hide</a:t>
            </a:r>
          </a:p>
          <a:p>
            <a:r>
              <a:rPr lang="en-US" dirty="0" smtClean="0"/>
              <a:t>Usually identifies owner</a:t>
            </a:r>
          </a:p>
          <a:p>
            <a:r>
              <a:rPr lang="en-US" dirty="0" smtClean="0"/>
              <a:t>Registered with brand inspection agency</a:t>
            </a:r>
          </a:p>
          <a:p>
            <a:r>
              <a:rPr lang="en-US" dirty="0" smtClean="0"/>
              <a:t>Note brand and brand location</a:t>
            </a:r>
          </a:p>
          <a:p>
            <a:r>
              <a:rPr lang="en-US" dirty="0" smtClean="0"/>
              <a:t>Commonly used in horses, cattle, and goats</a:t>
            </a:r>
            <a:endParaRPr lang="en-US" dirty="0"/>
          </a:p>
        </p:txBody>
      </p:sp>
      <p:sp>
        <p:nvSpPr>
          <p:cNvPr id="4" name="Date Placeholder 3"/>
          <p:cNvSpPr>
            <a:spLocks noGrp="1"/>
          </p:cNvSpPr>
          <p:nvPr>
            <p:ph type="dt" sz="half" idx="2"/>
          </p:nvPr>
        </p:nvSpPr>
        <p:spPr/>
        <p:txBody>
          <a:bodyPr/>
          <a:lstStyle/>
          <a:p>
            <a:pPr algn="r"/>
            <a:r>
              <a:rPr lang="en-US" smtClean="0"/>
              <a:t>USDA APHIS and CFSPH</a:t>
            </a:r>
            <a:endParaRPr lang="en-US" dirty="0"/>
          </a:p>
        </p:txBody>
      </p:sp>
      <p:sp>
        <p:nvSpPr>
          <p:cNvPr id="5" name="Footer Placeholder 4"/>
          <p:cNvSpPr>
            <a:spLocks noGrp="1"/>
          </p:cNvSpPr>
          <p:nvPr>
            <p:ph type="ftr" sz="quarter" idx="3"/>
          </p:nvPr>
        </p:nvSpPr>
        <p:spPr/>
        <p:txBody>
          <a:bodyPr/>
          <a:lstStyle/>
          <a:p>
            <a:r>
              <a:rPr lang="en-US" smtClean="0"/>
              <a:t>FAD PReP/NAHEMS Guidelines: Vaccination of Contagious Disease - Delivery/Trace</a:t>
            </a:r>
            <a:endParaRPr lang="en-US" dirty="0"/>
          </a:p>
        </p:txBody>
      </p:sp>
      <p:sp>
        <p:nvSpPr>
          <p:cNvPr id="3" name="Title 2"/>
          <p:cNvSpPr>
            <a:spLocks noGrp="1"/>
          </p:cNvSpPr>
          <p:nvPr>
            <p:ph type="title"/>
          </p:nvPr>
        </p:nvSpPr>
        <p:spPr/>
        <p:txBody>
          <a:bodyPr/>
          <a:lstStyle/>
          <a:p>
            <a:r>
              <a:rPr lang="en-US" smtClean="0"/>
              <a:t>Brands</a:t>
            </a:r>
            <a:endParaRPr lang="en-US" dirty="0"/>
          </a:p>
        </p:txBody>
      </p:sp>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48400" y="2276959"/>
            <a:ext cx="2425700" cy="2371241"/>
          </a:xfrm>
          <a:prstGeom prst="rect">
            <a:avLst/>
          </a:prstGeom>
          <a:ln w="38100">
            <a:solidFill>
              <a:srgbClr val="17375E"/>
            </a:solidFill>
          </a:ln>
        </p:spPr>
      </p:pic>
    </p:spTree>
    <p:extLst>
      <p:ext uri="{BB962C8B-B14F-4D97-AF65-F5344CB8AC3E}">
        <p14:creationId xmlns:p14="http://schemas.microsoft.com/office/powerpoint/2010/main" val="424539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47800"/>
            <a:ext cx="6172200" cy="4800600"/>
          </a:xfrm>
        </p:spPr>
        <p:txBody>
          <a:bodyPr/>
          <a:lstStyle/>
          <a:p>
            <a:r>
              <a:rPr lang="en-US" dirty="0" smtClean="0"/>
              <a:t>Small “V” shaped sections removed from the ear edge</a:t>
            </a:r>
          </a:p>
          <a:p>
            <a:r>
              <a:rPr lang="en-US" dirty="0" smtClean="0"/>
              <a:t>Notched for animal </a:t>
            </a:r>
            <a:br>
              <a:rPr lang="en-US" dirty="0" smtClean="0"/>
            </a:br>
            <a:r>
              <a:rPr lang="en-US" dirty="0" smtClean="0"/>
              <a:t>health management and husbandry purposes</a:t>
            </a:r>
          </a:p>
          <a:p>
            <a:r>
              <a:rPr lang="en-US" dirty="0" smtClean="0"/>
              <a:t>Common in the swine industry  </a:t>
            </a:r>
            <a:endParaRPr lang="en-US" dirty="0"/>
          </a:p>
        </p:txBody>
      </p:sp>
      <p:sp>
        <p:nvSpPr>
          <p:cNvPr id="4" name="Date Placeholder 3"/>
          <p:cNvSpPr>
            <a:spLocks noGrp="1"/>
          </p:cNvSpPr>
          <p:nvPr>
            <p:ph type="dt" sz="half" idx="2"/>
          </p:nvPr>
        </p:nvSpPr>
        <p:spPr/>
        <p:txBody>
          <a:bodyPr/>
          <a:lstStyle/>
          <a:p>
            <a:pPr algn="r"/>
            <a:r>
              <a:rPr lang="en-US" smtClean="0"/>
              <a:t>USDA APHIS and CFSPH</a:t>
            </a:r>
            <a:endParaRPr lang="en-US" dirty="0"/>
          </a:p>
        </p:txBody>
      </p:sp>
      <p:sp>
        <p:nvSpPr>
          <p:cNvPr id="5" name="Footer Placeholder 4"/>
          <p:cNvSpPr>
            <a:spLocks noGrp="1"/>
          </p:cNvSpPr>
          <p:nvPr>
            <p:ph type="ftr" sz="quarter" idx="3"/>
          </p:nvPr>
        </p:nvSpPr>
        <p:spPr/>
        <p:txBody>
          <a:bodyPr/>
          <a:lstStyle/>
          <a:p>
            <a:r>
              <a:rPr lang="en-US" smtClean="0"/>
              <a:t>FAD PReP/NAHEMS Guidelines: Vaccination of Contagious Disease - Delivery/Trace</a:t>
            </a:r>
            <a:endParaRPr lang="en-US" dirty="0"/>
          </a:p>
        </p:txBody>
      </p:sp>
      <p:sp>
        <p:nvSpPr>
          <p:cNvPr id="3" name="Title 2"/>
          <p:cNvSpPr>
            <a:spLocks noGrp="1"/>
          </p:cNvSpPr>
          <p:nvPr>
            <p:ph type="title"/>
          </p:nvPr>
        </p:nvSpPr>
        <p:spPr/>
        <p:txBody>
          <a:bodyPr/>
          <a:lstStyle/>
          <a:p>
            <a:r>
              <a:rPr lang="en-US" smtClean="0"/>
              <a:t>Ear Notches </a:t>
            </a:r>
            <a:endParaRPr lang="en-US" dirty="0"/>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t="5492" b="6643"/>
          <a:stretch/>
        </p:blipFill>
        <p:spPr>
          <a:xfrm>
            <a:off x="6172200" y="2650468"/>
            <a:ext cx="2514600" cy="2454932"/>
          </a:xfrm>
          <a:prstGeom prst="rect">
            <a:avLst/>
          </a:prstGeom>
          <a:ln w="38100">
            <a:solidFill>
              <a:srgbClr val="17375E"/>
            </a:solidFill>
          </a:ln>
        </p:spPr>
      </p:pic>
    </p:spTree>
    <p:extLst>
      <p:ext uri="{BB962C8B-B14F-4D97-AF65-F5344CB8AC3E}">
        <p14:creationId xmlns:p14="http://schemas.microsoft.com/office/powerpoint/2010/main" val="3889959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6096000" cy="4876800"/>
          </a:xfrm>
        </p:spPr>
        <p:txBody>
          <a:bodyPr/>
          <a:lstStyle/>
          <a:p>
            <a:r>
              <a:rPr lang="en-US" dirty="0" smtClean="0"/>
              <a:t>Plastic hang tags that come in a variety of shapes, sizes and colors </a:t>
            </a:r>
          </a:p>
          <a:p>
            <a:r>
              <a:rPr lang="en-US" dirty="0" smtClean="0"/>
              <a:t>Metal tags (brucellosis)</a:t>
            </a:r>
          </a:p>
          <a:p>
            <a:r>
              <a:rPr lang="en-US" dirty="0" smtClean="0"/>
              <a:t>Commonly used in cattle, pigs, sheep and goats</a:t>
            </a:r>
          </a:p>
        </p:txBody>
      </p:sp>
      <p:sp>
        <p:nvSpPr>
          <p:cNvPr id="4" name="Date Placeholder 3"/>
          <p:cNvSpPr>
            <a:spLocks noGrp="1"/>
          </p:cNvSpPr>
          <p:nvPr>
            <p:ph type="dt" sz="half" idx="2"/>
          </p:nvPr>
        </p:nvSpPr>
        <p:spPr/>
        <p:txBody>
          <a:bodyPr/>
          <a:lstStyle/>
          <a:p>
            <a:pPr algn="r"/>
            <a:r>
              <a:rPr lang="en-US" smtClean="0"/>
              <a:t>USDA APHIS and CFSPH</a:t>
            </a:r>
            <a:endParaRPr lang="en-US" dirty="0"/>
          </a:p>
        </p:txBody>
      </p:sp>
      <p:sp>
        <p:nvSpPr>
          <p:cNvPr id="5" name="Footer Placeholder 4"/>
          <p:cNvSpPr>
            <a:spLocks noGrp="1"/>
          </p:cNvSpPr>
          <p:nvPr>
            <p:ph type="ftr" sz="quarter" idx="3"/>
          </p:nvPr>
        </p:nvSpPr>
        <p:spPr/>
        <p:txBody>
          <a:bodyPr/>
          <a:lstStyle/>
          <a:p>
            <a:r>
              <a:rPr lang="en-US" smtClean="0"/>
              <a:t>FAD PReP/NAHEMS Guidelines: Vaccination of Contagious Disease - Delivery/Trace</a:t>
            </a:r>
            <a:endParaRPr lang="en-US" dirty="0"/>
          </a:p>
        </p:txBody>
      </p:sp>
      <p:sp>
        <p:nvSpPr>
          <p:cNvPr id="3" name="Title 2"/>
          <p:cNvSpPr>
            <a:spLocks noGrp="1"/>
          </p:cNvSpPr>
          <p:nvPr>
            <p:ph type="title"/>
          </p:nvPr>
        </p:nvSpPr>
        <p:spPr/>
        <p:txBody>
          <a:bodyPr/>
          <a:lstStyle/>
          <a:p>
            <a:r>
              <a:rPr lang="en-US" smtClean="0"/>
              <a:t>Ear Tags</a:t>
            </a:r>
            <a:endParaRPr lang="en-US" dirty="0"/>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t="4827" b="8195"/>
          <a:stretch/>
        </p:blipFill>
        <p:spPr>
          <a:xfrm>
            <a:off x="6235848" y="2279542"/>
            <a:ext cx="2450952" cy="2368658"/>
          </a:xfrm>
          <a:prstGeom prst="rect">
            <a:avLst/>
          </a:prstGeom>
          <a:ln w="38100">
            <a:solidFill>
              <a:srgbClr val="17375E"/>
            </a:solidFill>
          </a:ln>
        </p:spPr>
      </p:pic>
    </p:spTree>
    <p:extLst>
      <p:ext uri="{BB962C8B-B14F-4D97-AF65-F5344CB8AC3E}">
        <p14:creationId xmlns:p14="http://schemas.microsoft.com/office/powerpoint/2010/main" val="499065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mtClean="0"/>
              <a:t>Temporary Identification</a:t>
            </a:r>
          </a:p>
          <a:p>
            <a:pPr lvl="1"/>
            <a:r>
              <a:rPr lang="en-US" smtClean="0"/>
              <a:t>Temporary marks made on hide</a:t>
            </a:r>
          </a:p>
          <a:p>
            <a:pPr lvl="1"/>
            <a:r>
              <a:rPr lang="en-US" smtClean="0"/>
              <a:t>Stall cards</a:t>
            </a:r>
          </a:p>
          <a:p>
            <a:pPr lvl="1"/>
            <a:r>
              <a:rPr lang="en-US" smtClean="0"/>
              <a:t>USDA back tags</a:t>
            </a:r>
          </a:p>
          <a:p>
            <a:pPr lvl="1"/>
            <a:r>
              <a:rPr lang="en-US" smtClean="0"/>
              <a:t>Collars </a:t>
            </a:r>
            <a:endParaRPr lang="en-US" dirty="0" smtClean="0"/>
          </a:p>
        </p:txBody>
      </p:sp>
      <p:sp>
        <p:nvSpPr>
          <p:cNvPr id="4" name="Date Placeholder 3"/>
          <p:cNvSpPr>
            <a:spLocks noGrp="1"/>
          </p:cNvSpPr>
          <p:nvPr>
            <p:ph type="dt" sz="half" idx="2"/>
          </p:nvPr>
        </p:nvSpPr>
        <p:spPr/>
        <p:txBody>
          <a:bodyPr/>
          <a:lstStyle/>
          <a:p>
            <a:pPr algn="r"/>
            <a:r>
              <a:rPr lang="en-US" smtClean="0"/>
              <a:t>USDA APHIS and CFSPH</a:t>
            </a:r>
            <a:endParaRPr lang="en-US" dirty="0"/>
          </a:p>
        </p:txBody>
      </p:sp>
      <p:sp>
        <p:nvSpPr>
          <p:cNvPr id="5" name="Footer Placeholder 4"/>
          <p:cNvSpPr>
            <a:spLocks noGrp="1"/>
          </p:cNvSpPr>
          <p:nvPr>
            <p:ph type="ftr" sz="quarter" idx="3"/>
          </p:nvPr>
        </p:nvSpPr>
        <p:spPr/>
        <p:txBody>
          <a:bodyPr/>
          <a:lstStyle/>
          <a:p>
            <a:r>
              <a:rPr lang="en-US" smtClean="0"/>
              <a:t>FAD PReP/NAHEMS Guidelines: Vaccination of Contagious Disease - Delivery/Trace</a:t>
            </a:r>
            <a:endParaRPr lang="en-US" dirty="0"/>
          </a:p>
        </p:txBody>
      </p:sp>
      <p:sp>
        <p:nvSpPr>
          <p:cNvPr id="3" name="Title 2"/>
          <p:cNvSpPr>
            <a:spLocks noGrp="1"/>
          </p:cNvSpPr>
          <p:nvPr>
            <p:ph type="title"/>
          </p:nvPr>
        </p:nvSpPr>
        <p:spPr/>
        <p:txBody>
          <a:bodyPr/>
          <a:lstStyle/>
          <a:p>
            <a:r>
              <a:rPr lang="en-US" smtClean="0"/>
              <a:t>Temporary Identification</a:t>
            </a:r>
            <a:endParaRPr lang="en-US" dirty="0"/>
          </a:p>
        </p:txBody>
      </p:sp>
    </p:spTree>
    <p:extLst>
      <p:ext uri="{BB962C8B-B14F-4D97-AF65-F5344CB8AC3E}">
        <p14:creationId xmlns:p14="http://schemas.microsoft.com/office/powerpoint/2010/main" val="1963545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6553200" cy="5105400"/>
          </a:xfrm>
        </p:spPr>
        <p:txBody>
          <a:bodyPr/>
          <a:lstStyle/>
          <a:p>
            <a:r>
              <a:rPr lang="en-US" dirty="0" smtClean="0"/>
              <a:t>Temporary markings can be made on hide with:</a:t>
            </a:r>
          </a:p>
          <a:p>
            <a:pPr lvl="1"/>
            <a:r>
              <a:rPr lang="en-US" dirty="0" smtClean="0"/>
              <a:t>Chalk, wax pen, permanent marker or a paint brand</a:t>
            </a:r>
          </a:p>
          <a:p>
            <a:r>
              <a:rPr lang="en-US" dirty="0" smtClean="0"/>
              <a:t>Commonly used during vaccination or other health care procedures </a:t>
            </a:r>
          </a:p>
          <a:p>
            <a:r>
              <a:rPr lang="en-US" dirty="0" smtClean="0"/>
              <a:t>Commonly used in cattle, swine, and small ruminants </a:t>
            </a:r>
          </a:p>
          <a:p>
            <a:pPr lvl="1"/>
            <a:endParaRPr lang="en-US" dirty="0"/>
          </a:p>
        </p:txBody>
      </p:sp>
      <p:sp>
        <p:nvSpPr>
          <p:cNvPr id="4" name="Date Placeholder 3"/>
          <p:cNvSpPr>
            <a:spLocks noGrp="1"/>
          </p:cNvSpPr>
          <p:nvPr>
            <p:ph type="dt" sz="half" idx="2"/>
          </p:nvPr>
        </p:nvSpPr>
        <p:spPr/>
        <p:txBody>
          <a:bodyPr/>
          <a:lstStyle/>
          <a:p>
            <a:pPr algn="r"/>
            <a:r>
              <a:rPr lang="en-US" smtClean="0"/>
              <a:t>USDA APHIS and CFSPH</a:t>
            </a:r>
            <a:endParaRPr lang="en-US" dirty="0"/>
          </a:p>
        </p:txBody>
      </p:sp>
      <p:sp>
        <p:nvSpPr>
          <p:cNvPr id="5" name="Footer Placeholder 4"/>
          <p:cNvSpPr>
            <a:spLocks noGrp="1"/>
          </p:cNvSpPr>
          <p:nvPr>
            <p:ph type="ftr" sz="quarter" idx="3"/>
          </p:nvPr>
        </p:nvSpPr>
        <p:spPr/>
        <p:txBody>
          <a:bodyPr/>
          <a:lstStyle/>
          <a:p>
            <a:r>
              <a:rPr lang="en-US" smtClean="0"/>
              <a:t>FAD PReP/NAHEMS Guidelines: Vaccination of Contagious Disease - Delivery/Trace</a:t>
            </a:r>
            <a:endParaRPr lang="en-US" dirty="0"/>
          </a:p>
        </p:txBody>
      </p:sp>
      <p:sp>
        <p:nvSpPr>
          <p:cNvPr id="3" name="Title 2"/>
          <p:cNvSpPr>
            <a:spLocks noGrp="1"/>
          </p:cNvSpPr>
          <p:nvPr>
            <p:ph type="title"/>
          </p:nvPr>
        </p:nvSpPr>
        <p:spPr/>
        <p:txBody>
          <a:bodyPr/>
          <a:lstStyle/>
          <a:p>
            <a:r>
              <a:rPr lang="en-US" smtClean="0"/>
              <a:t>Temporary Marks on Hide</a:t>
            </a:r>
            <a:endParaRPr lang="en-US" dirty="0"/>
          </a:p>
        </p:txBody>
      </p:sp>
      <p:pic>
        <p:nvPicPr>
          <p:cNvPr id="6" name="Picture 5" descr="Screen Clippi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26646" y="2209800"/>
            <a:ext cx="2212873" cy="2295856"/>
          </a:xfrm>
          <a:prstGeom prst="rect">
            <a:avLst/>
          </a:prstGeom>
          <a:ln w="38100">
            <a:solidFill>
              <a:srgbClr val="17375E"/>
            </a:solidFill>
          </a:ln>
        </p:spPr>
      </p:pic>
    </p:spTree>
    <p:extLst>
      <p:ext uri="{BB962C8B-B14F-4D97-AF65-F5344CB8AC3E}">
        <p14:creationId xmlns:p14="http://schemas.microsoft.com/office/powerpoint/2010/main" val="806798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mtClean="0"/>
              <a:t>Simple document attached to a stall, animal enclosure or pen with animal information</a:t>
            </a:r>
          </a:p>
          <a:p>
            <a:r>
              <a:rPr lang="en-US" smtClean="0"/>
              <a:t>Contain a complete physical description</a:t>
            </a:r>
          </a:p>
          <a:p>
            <a:r>
              <a:rPr lang="en-US" smtClean="0"/>
              <a:t>Could contain a photo</a:t>
            </a:r>
          </a:p>
          <a:p>
            <a:r>
              <a:rPr lang="en-US" smtClean="0"/>
              <a:t>Commonly used in horses</a:t>
            </a:r>
            <a:endParaRPr lang="en-US" dirty="0"/>
          </a:p>
        </p:txBody>
      </p:sp>
      <p:sp>
        <p:nvSpPr>
          <p:cNvPr id="4" name="Date Placeholder 3"/>
          <p:cNvSpPr>
            <a:spLocks noGrp="1"/>
          </p:cNvSpPr>
          <p:nvPr>
            <p:ph type="dt" sz="half" idx="2"/>
          </p:nvPr>
        </p:nvSpPr>
        <p:spPr/>
        <p:txBody>
          <a:bodyPr/>
          <a:lstStyle/>
          <a:p>
            <a:pPr algn="r"/>
            <a:r>
              <a:rPr lang="en-US" smtClean="0"/>
              <a:t>USDA APHIS and CFSPH</a:t>
            </a:r>
            <a:endParaRPr lang="en-US" dirty="0"/>
          </a:p>
        </p:txBody>
      </p:sp>
      <p:sp>
        <p:nvSpPr>
          <p:cNvPr id="5" name="Footer Placeholder 4"/>
          <p:cNvSpPr>
            <a:spLocks noGrp="1"/>
          </p:cNvSpPr>
          <p:nvPr>
            <p:ph type="ftr" sz="quarter" idx="3"/>
          </p:nvPr>
        </p:nvSpPr>
        <p:spPr/>
        <p:txBody>
          <a:bodyPr/>
          <a:lstStyle/>
          <a:p>
            <a:r>
              <a:rPr lang="en-US" smtClean="0"/>
              <a:t>FAD PReP/NAHEMS Guidelines: Vaccination of Contagious Disease - Delivery/Trace</a:t>
            </a:r>
            <a:endParaRPr lang="en-US" dirty="0"/>
          </a:p>
        </p:txBody>
      </p:sp>
      <p:sp>
        <p:nvSpPr>
          <p:cNvPr id="3" name="Title 2"/>
          <p:cNvSpPr>
            <a:spLocks noGrp="1"/>
          </p:cNvSpPr>
          <p:nvPr>
            <p:ph type="title"/>
          </p:nvPr>
        </p:nvSpPr>
        <p:spPr/>
        <p:txBody>
          <a:bodyPr/>
          <a:lstStyle/>
          <a:p>
            <a:r>
              <a:rPr lang="en-US" smtClean="0"/>
              <a:t>Stall Cards</a:t>
            </a:r>
            <a:endParaRPr lang="en-US" dirty="0"/>
          </a:p>
        </p:txBody>
      </p:sp>
    </p:spTree>
    <p:extLst>
      <p:ext uri="{BB962C8B-B14F-4D97-AF65-F5344CB8AC3E}">
        <p14:creationId xmlns:p14="http://schemas.microsoft.com/office/powerpoint/2010/main" val="958236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9200"/>
            <a:ext cx="5715000" cy="5029200"/>
          </a:xfrm>
        </p:spPr>
        <p:txBody>
          <a:bodyPr/>
          <a:lstStyle/>
          <a:p>
            <a:r>
              <a:rPr lang="en-US" dirty="0" smtClean="0"/>
              <a:t>A sticky tag placed on the animal’s back, often referred to as an auction or hip tag</a:t>
            </a:r>
          </a:p>
          <a:p>
            <a:r>
              <a:rPr lang="en-US" dirty="0" smtClean="0"/>
              <a:t>Very temporary, often used with other forms of identification </a:t>
            </a:r>
          </a:p>
          <a:p>
            <a:r>
              <a:rPr lang="en-US" dirty="0" smtClean="0"/>
              <a:t>Commonly used in swine, cattle and goats</a:t>
            </a:r>
            <a:endParaRPr lang="en-US" dirty="0"/>
          </a:p>
        </p:txBody>
      </p:sp>
      <p:sp>
        <p:nvSpPr>
          <p:cNvPr id="4" name="Date Placeholder 3"/>
          <p:cNvSpPr>
            <a:spLocks noGrp="1"/>
          </p:cNvSpPr>
          <p:nvPr>
            <p:ph type="dt" sz="half" idx="2"/>
          </p:nvPr>
        </p:nvSpPr>
        <p:spPr/>
        <p:txBody>
          <a:bodyPr/>
          <a:lstStyle/>
          <a:p>
            <a:pPr algn="r"/>
            <a:r>
              <a:rPr lang="en-US" smtClean="0"/>
              <a:t>USDA APHIS and CFSPH</a:t>
            </a:r>
            <a:endParaRPr lang="en-US" dirty="0"/>
          </a:p>
        </p:txBody>
      </p:sp>
      <p:sp>
        <p:nvSpPr>
          <p:cNvPr id="5" name="Footer Placeholder 4"/>
          <p:cNvSpPr>
            <a:spLocks noGrp="1"/>
          </p:cNvSpPr>
          <p:nvPr>
            <p:ph type="ftr" sz="quarter" idx="3"/>
          </p:nvPr>
        </p:nvSpPr>
        <p:spPr/>
        <p:txBody>
          <a:bodyPr/>
          <a:lstStyle/>
          <a:p>
            <a:r>
              <a:rPr lang="en-US" smtClean="0"/>
              <a:t>FAD PReP/NAHEMS Guidelines: Vaccination of Contagious Disease - Delivery/Trace</a:t>
            </a:r>
            <a:endParaRPr lang="en-US" dirty="0"/>
          </a:p>
        </p:txBody>
      </p:sp>
      <p:sp>
        <p:nvSpPr>
          <p:cNvPr id="3" name="Title 2"/>
          <p:cNvSpPr>
            <a:spLocks noGrp="1"/>
          </p:cNvSpPr>
          <p:nvPr>
            <p:ph type="title"/>
          </p:nvPr>
        </p:nvSpPr>
        <p:spPr/>
        <p:txBody>
          <a:bodyPr/>
          <a:lstStyle/>
          <a:p>
            <a:r>
              <a:rPr lang="en-US" smtClean="0"/>
              <a:t>USDA Backtags</a:t>
            </a:r>
            <a:endParaRPr lang="en-US" dirty="0"/>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00800" y="2057400"/>
            <a:ext cx="2257740" cy="2381583"/>
          </a:xfrm>
          <a:prstGeom prst="rect">
            <a:avLst/>
          </a:prstGeom>
          <a:ln w="38100">
            <a:solidFill>
              <a:srgbClr val="17375E"/>
            </a:solidFill>
          </a:ln>
        </p:spPr>
      </p:pic>
    </p:spTree>
    <p:extLst>
      <p:ext uri="{BB962C8B-B14F-4D97-AF65-F5344CB8AC3E}">
        <p14:creationId xmlns:p14="http://schemas.microsoft.com/office/powerpoint/2010/main" val="35255226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47800"/>
            <a:ext cx="5791200" cy="4800600"/>
          </a:xfrm>
        </p:spPr>
        <p:txBody>
          <a:bodyPr/>
          <a:lstStyle/>
          <a:p>
            <a:r>
              <a:rPr lang="en-US" dirty="0" smtClean="0"/>
              <a:t>Collars or neck straps are similar to dog collars</a:t>
            </a:r>
          </a:p>
          <a:p>
            <a:pPr lvl="1"/>
            <a:r>
              <a:rPr lang="en-US" dirty="0" smtClean="0"/>
              <a:t>Larger, with identification </a:t>
            </a:r>
          </a:p>
          <a:p>
            <a:r>
              <a:rPr lang="en-US" dirty="0" smtClean="0"/>
              <a:t>Used with visually identifiable number or radio-frequency device</a:t>
            </a:r>
          </a:p>
          <a:p>
            <a:r>
              <a:rPr lang="en-US" dirty="0" smtClean="0"/>
              <a:t>Commonly used on dairy cows and dairy goats </a:t>
            </a:r>
            <a:endParaRPr lang="en-US" dirty="0"/>
          </a:p>
        </p:txBody>
      </p:sp>
      <p:sp>
        <p:nvSpPr>
          <p:cNvPr id="4" name="Date Placeholder 3"/>
          <p:cNvSpPr>
            <a:spLocks noGrp="1"/>
          </p:cNvSpPr>
          <p:nvPr>
            <p:ph type="dt" sz="half" idx="2"/>
          </p:nvPr>
        </p:nvSpPr>
        <p:spPr/>
        <p:txBody>
          <a:bodyPr/>
          <a:lstStyle/>
          <a:p>
            <a:pPr algn="r"/>
            <a:r>
              <a:rPr lang="en-US" smtClean="0"/>
              <a:t>USDA APHIS and CFSPH</a:t>
            </a:r>
            <a:endParaRPr lang="en-US" dirty="0"/>
          </a:p>
        </p:txBody>
      </p:sp>
      <p:sp>
        <p:nvSpPr>
          <p:cNvPr id="5" name="Footer Placeholder 4"/>
          <p:cNvSpPr>
            <a:spLocks noGrp="1"/>
          </p:cNvSpPr>
          <p:nvPr>
            <p:ph type="ftr" sz="quarter" idx="3"/>
          </p:nvPr>
        </p:nvSpPr>
        <p:spPr/>
        <p:txBody>
          <a:bodyPr/>
          <a:lstStyle/>
          <a:p>
            <a:r>
              <a:rPr lang="en-US" smtClean="0"/>
              <a:t>FAD PReP/NAHEMS Guidelines: Vaccination of Contagious Disease - Delivery/Trace</a:t>
            </a:r>
            <a:endParaRPr lang="en-US" dirty="0"/>
          </a:p>
        </p:txBody>
      </p:sp>
      <p:sp>
        <p:nvSpPr>
          <p:cNvPr id="3" name="Title 2"/>
          <p:cNvSpPr>
            <a:spLocks noGrp="1"/>
          </p:cNvSpPr>
          <p:nvPr>
            <p:ph type="title"/>
          </p:nvPr>
        </p:nvSpPr>
        <p:spPr/>
        <p:txBody>
          <a:bodyPr/>
          <a:lstStyle/>
          <a:p>
            <a:r>
              <a:rPr lang="en-US" dirty="0" smtClean="0"/>
              <a:t>Collars or Neck Straps </a:t>
            </a:r>
            <a:endParaRPr lang="en-US" dirty="0"/>
          </a:p>
        </p:txBody>
      </p:sp>
      <p:pic>
        <p:nvPicPr>
          <p:cNvPr id="1027"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400801" y="1983261"/>
            <a:ext cx="2324746" cy="2534497"/>
          </a:xfrm>
          <a:prstGeom prst="rect">
            <a:avLst/>
          </a:prstGeom>
          <a:noFill/>
          <a:ln w="38100">
            <a:solidFill>
              <a:srgbClr val="17375E"/>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67185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2"/>
          <p:cNvSpPr>
            <a:spLocks noGrp="1"/>
          </p:cNvSpPr>
          <p:nvPr>
            <p:ph idx="1"/>
          </p:nvPr>
        </p:nvSpPr>
        <p:spPr>
          <a:xfrm>
            <a:off x="152400" y="1295400"/>
            <a:ext cx="5562600" cy="4953000"/>
          </a:xfrm>
        </p:spPr>
        <p:txBody>
          <a:bodyPr>
            <a:normAutofit/>
          </a:bodyPr>
          <a:lstStyle/>
          <a:p>
            <a:r>
              <a:rPr lang="en-US" sz="2400" dirty="0" smtClean="0"/>
              <a:t>FAD PReP/NAHEMS Guidelines &amp; SOP: Vaccination for Contagious Diseases (2011)</a:t>
            </a:r>
          </a:p>
          <a:p>
            <a:pPr lvl="1"/>
            <a:r>
              <a:rPr lang="en-US" sz="2000" dirty="0">
                <a:hlinkClick r:id="rId3"/>
              </a:rPr>
              <a:t>http://www.aphis.usda.gov/animal_health/emergency_management/</a:t>
            </a:r>
            <a:r>
              <a:rPr lang="en-US" sz="2000" dirty="0"/>
              <a:t> </a:t>
            </a:r>
            <a:endParaRPr lang="en-US" sz="2000" dirty="0" smtClean="0"/>
          </a:p>
          <a:p>
            <a:r>
              <a:rPr lang="en-US" sz="2400" dirty="0" smtClean="0"/>
              <a:t>Vaccination for Contagious Diseases web-base training module</a:t>
            </a:r>
          </a:p>
          <a:p>
            <a:pPr lvl="1"/>
            <a:r>
              <a:rPr lang="en-US" sz="2000" dirty="0" smtClean="0">
                <a:hlinkClick r:id="rId4"/>
              </a:rPr>
              <a:t>https</a:t>
            </a:r>
            <a:r>
              <a:rPr lang="en-US" sz="2000" dirty="0">
                <a:hlinkClick r:id="rId4"/>
              </a:rPr>
              <a:t>://naherc.sws.iastate.edu/</a:t>
            </a:r>
            <a:endParaRPr lang="en-US" sz="2000" dirty="0"/>
          </a:p>
          <a:p>
            <a:endParaRPr lang="en-US" dirty="0" smtClean="0"/>
          </a:p>
          <a:p>
            <a:endParaRPr lang="en-US" dirty="0" smtClean="0"/>
          </a:p>
          <a:p>
            <a:endParaRPr lang="en-US" dirty="0"/>
          </a:p>
        </p:txBody>
      </p:sp>
      <p:sp>
        <p:nvSpPr>
          <p:cNvPr id="2" name="Date Placeholder 1"/>
          <p:cNvSpPr>
            <a:spLocks noGrp="1"/>
          </p:cNvSpPr>
          <p:nvPr>
            <p:ph type="dt" sz="half" idx="2"/>
          </p:nvPr>
        </p:nvSpPr>
        <p:spPr/>
        <p:txBody>
          <a:bodyPr/>
          <a:lstStyle/>
          <a:p>
            <a:pPr algn="r"/>
            <a:r>
              <a:rPr lang="en-US" smtClean="0"/>
              <a:t>USDA APHIS and CFSPH</a:t>
            </a:r>
            <a:endParaRPr lang="en-US" dirty="0"/>
          </a:p>
        </p:txBody>
      </p:sp>
      <p:sp>
        <p:nvSpPr>
          <p:cNvPr id="60419" name="Footer Placeholder 3"/>
          <p:cNvSpPr>
            <a:spLocks noGrp="1"/>
          </p:cNvSpPr>
          <p:nvPr>
            <p:ph type="ftr" sz="quarter" idx="3"/>
          </p:nvPr>
        </p:nvSpPr>
        <p:spPr/>
        <p:txBody>
          <a:bodyPr/>
          <a:lstStyle/>
          <a:p>
            <a:r>
              <a:rPr lang="en-US" smtClean="0"/>
              <a:t>FAD PReP/NAHEMS Guidelines: Vaccination of Contagious Disease - Delivery/Trace</a:t>
            </a:r>
            <a:endParaRPr lang="en-US" dirty="0"/>
          </a:p>
        </p:txBody>
      </p:sp>
      <p:sp>
        <p:nvSpPr>
          <p:cNvPr id="39937" name="Title 1"/>
          <p:cNvSpPr>
            <a:spLocks noGrp="1"/>
          </p:cNvSpPr>
          <p:nvPr>
            <p:ph type="title"/>
          </p:nvPr>
        </p:nvSpPr>
        <p:spPr/>
        <p:txBody>
          <a:bodyPr/>
          <a:lstStyle/>
          <a:p>
            <a:r>
              <a:rPr lang="en-US" smtClean="0"/>
              <a:t>For More Information</a:t>
            </a:r>
            <a:endParaRPr lang="en-US" dirty="0" smtClean="0"/>
          </a:p>
        </p:txBody>
      </p:sp>
      <p:pic>
        <p:nvPicPr>
          <p:cNvPr id="2050" name="Picture 2" descr="H:\CFSPH\NAHEMS\NAHEMS_PPT\06_VaccContDz\Images\28_VaxCD_PPT_Cover.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15000" y="1600200"/>
            <a:ext cx="3050078" cy="3947160"/>
          </a:xfrm>
          <a:prstGeom prst="rect">
            <a:avLst/>
          </a:prstGeom>
          <a:noFill/>
          <a:ln w="38100">
            <a:solidFill>
              <a:srgbClr val="17375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1776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Syringes, Needles and Other Delivery Systems </a:t>
            </a:r>
            <a:endParaRPr lang="en-US" dirty="0"/>
          </a:p>
        </p:txBody>
      </p:sp>
      <p:sp>
        <p:nvSpPr>
          <p:cNvPr id="3" name="Date Placeholder 2"/>
          <p:cNvSpPr>
            <a:spLocks noGrp="1"/>
          </p:cNvSpPr>
          <p:nvPr>
            <p:ph type="dt" sz="half" idx="10"/>
          </p:nvPr>
        </p:nvSpPr>
        <p:spPr/>
        <p:txBody>
          <a:bodyPr/>
          <a:lstStyle/>
          <a:p>
            <a:pPr algn="r"/>
            <a:r>
              <a:rPr lang="en-US" smtClean="0"/>
              <a:t>USDA APHIS and CFSPH</a:t>
            </a:r>
            <a:endParaRPr lang="en-US" dirty="0"/>
          </a:p>
        </p:txBody>
      </p:sp>
      <p:sp>
        <p:nvSpPr>
          <p:cNvPr id="4" name="Footer Placeholder 3"/>
          <p:cNvSpPr>
            <a:spLocks noGrp="1"/>
          </p:cNvSpPr>
          <p:nvPr>
            <p:ph type="ftr" sz="quarter" idx="11"/>
          </p:nvPr>
        </p:nvSpPr>
        <p:spPr/>
        <p:txBody>
          <a:bodyPr/>
          <a:lstStyle/>
          <a:p>
            <a:r>
              <a:rPr lang="en-US" smtClean="0"/>
              <a:t>FAD PReP/NAHEMS Guidelines: Vaccination of Contagious Disease - Delivery/Trace</a:t>
            </a:r>
            <a:endParaRPr lang="en-US" dirty="0"/>
          </a:p>
        </p:txBody>
      </p:sp>
    </p:spTree>
    <p:extLst>
      <p:ext uri="{BB962C8B-B14F-4D97-AF65-F5344CB8AC3E}">
        <p14:creationId xmlns:p14="http://schemas.microsoft.com/office/powerpoint/2010/main" val="2593874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2"/>
          <p:cNvSpPr>
            <a:spLocks noGrp="1"/>
          </p:cNvSpPr>
          <p:nvPr>
            <p:ph idx="1"/>
          </p:nvPr>
        </p:nvSpPr>
        <p:spPr>
          <a:xfrm>
            <a:off x="457200" y="1295400"/>
            <a:ext cx="5257800" cy="4953000"/>
          </a:xfrm>
        </p:spPr>
        <p:txBody>
          <a:bodyPr>
            <a:normAutofit/>
          </a:bodyPr>
          <a:lstStyle/>
          <a:p>
            <a:pPr marL="0" indent="0">
              <a:buNone/>
            </a:pPr>
            <a:r>
              <a:rPr lang="en-US" sz="2400" dirty="0" smtClean="0"/>
              <a:t>Authors (CFSPH)</a:t>
            </a:r>
          </a:p>
          <a:p>
            <a:r>
              <a:rPr lang="en-US" sz="2000" dirty="0" smtClean="0"/>
              <a:t>Jim Roth, DVM, PhD, DACVM</a:t>
            </a:r>
          </a:p>
          <a:p>
            <a:r>
              <a:rPr lang="en-US" sz="2000" dirty="0" smtClean="0"/>
              <a:t>Amber </a:t>
            </a:r>
            <a:r>
              <a:rPr lang="en-US" sz="2000" dirty="0" err="1" smtClean="0"/>
              <a:t>Stumbaugh</a:t>
            </a:r>
            <a:r>
              <a:rPr lang="en-US" sz="2000" dirty="0" smtClean="0"/>
              <a:t>, MS</a:t>
            </a:r>
          </a:p>
          <a:p>
            <a:r>
              <a:rPr lang="en-US" sz="2000" dirty="0" smtClean="0"/>
              <a:t>Anna </a:t>
            </a:r>
            <a:r>
              <a:rPr lang="en-US" sz="2000" dirty="0" err="1" smtClean="0"/>
              <a:t>Rovid-Spickler</a:t>
            </a:r>
            <a:r>
              <a:rPr lang="en-US" sz="2000" dirty="0" smtClean="0"/>
              <a:t>, DVM, PhD</a:t>
            </a:r>
          </a:p>
          <a:p>
            <a:r>
              <a:rPr lang="en-US" sz="2000" dirty="0" err="1" smtClean="0"/>
              <a:t>Danelle</a:t>
            </a:r>
            <a:r>
              <a:rPr lang="en-US" sz="2000" dirty="0" smtClean="0"/>
              <a:t> </a:t>
            </a:r>
            <a:r>
              <a:rPr lang="en-US" sz="2000" dirty="0" err="1" smtClean="0"/>
              <a:t>Bickett</a:t>
            </a:r>
            <a:r>
              <a:rPr lang="en-US" sz="2000" dirty="0" smtClean="0"/>
              <a:t>-Weddle, DVM, MPH, PhD, DACVPM</a:t>
            </a:r>
          </a:p>
          <a:p>
            <a:pPr marL="0" indent="0">
              <a:buNone/>
            </a:pPr>
            <a:r>
              <a:rPr lang="en-US" sz="2400" dirty="0"/>
              <a:t>Reviewers (USDA) </a:t>
            </a:r>
          </a:p>
          <a:p>
            <a:r>
              <a:rPr lang="en-US" sz="2000" dirty="0" smtClean="0"/>
              <a:t>Patricia Foley, DVM, PhD</a:t>
            </a:r>
          </a:p>
          <a:p>
            <a:r>
              <a:rPr lang="en-US" sz="2000" dirty="0" smtClean="0"/>
              <a:t>R</a:t>
            </a:r>
            <a:r>
              <a:rPr lang="en-US" sz="2000" dirty="0"/>
              <a:t>. Alex Thompson, DVM, PhD</a:t>
            </a:r>
          </a:p>
          <a:p>
            <a:pPr marL="0" indent="0">
              <a:buNone/>
            </a:pPr>
            <a:endParaRPr lang="en-US" sz="2000" dirty="0" smtClean="0"/>
          </a:p>
          <a:p>
            <a:endParaRPr lang="en-US" dirty="0" smtClean="0"/>
          </a:p>
          <a:p>
            <a:endParaRPr lang="en-US" dirty="0" smtClean="0"/>
          </a:p>
          <a:p>
            <a:endParaRPr lang="en-US" dirty="0"/>
          </a:p>
        </p:txBody>
      </p:sp>
      <p:sp>
        <p:nvSpPr>
          <p:cNvPr id="2" name="Date Placeholder 1"/>
          <p:cNvSpPr>
            <a:spLocks noGrp="1"/>
          </p:cNvSpPr>
          <p:nvPr>
            <p:ph type="dt" sz="half" idx="2"/>
          </p:nvPr>
        </p:nvSpPr>
        <p:spPr/>
        <p:txBody>
          <a:bodyPr/>
          <a:lstStyle/>
          <a:p>
            <a:pPr algn="r"/>
            <a:r>
              <a:rPr lang="en-US" smtClean="0"/>
              <a:t>USDA APHIS and CFSPH</a:t>
            </a:r>
            <a:endParaRPr lang="en-US" dirty="0"/>
          </a:p>
        </p:txBody>
      </p:sp>
      <p:sp>
        <p:nvSpPr>
          <p:cNvPr id="60419" name="Footer Placeholder 3"/>
          <p:cNvSpPr>
            <a:spLocks noGrp="1"/>
          </p:cNvSpPr>
          <p:nvPr>
            <p:ph type="ftr" sz="quarter" idx="3"/>
          </p:nvPr>
        </p:nvSpPr>
        <p:spPr/>
        <p:txBody>
          <a:bodyPr/>
          <a:lstStyle/>
          <a:p>
            <a:r>
              <a:rPr lang="en-US" smtClean="0"/>
              <a:t>FAD PReP/NAHEMS Guidelines: Vaccination of Contagious Disease - Delivery/Trace</a:t>
            </a:r>
            <a:endParaRPr lang="en-US" dirty="0"/>
          </a:p>
        </p:txBody>
      </p:sp>
      <p:sp>
        <p:nvSpPr>
          <p:cNvPr id="39937" name="Title 1"/>
          <p:cNvSpPr>
            <a:spLocks noGrp="1"/>
          </p:cNvSpPr>
          <p:nvPr>
            <p:ph type="title"/>
          </p:nvPr>
        </p:nvSpPr>
        <p:spPr/>
        <p:txBody>
          <a:bodyPr/>
          <a:lstStyle/>
          <a:p>
            <a:r>
              <a:rPr lang="en-US" dirty="0" smtClean="0"/>
              <a:t>Guidelines Content</a:t>
            </a:r>
          </a:p>
        </p:txBody>
      </p:sp>
      <p:pic>
        <p:nvPicPr>
          <p:cNvPr id="2050" name="Picture 2" descr="H:\CFSPH\NAHEMS\NAHEMS_PPT\06_VaccContDz\Images\28_VaxCD_PPT_Cove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1600200"/>
            <a:ext cx="3050078" cy="3947160"/>
          </a:xfrm>
          <a:prstGeom prst="rect">
            <a:avLst/>
          </a:prstGeom>
          <a:noFill/>
          <a:ln w="38100">
            <a:solidFill>
              <a:srgbClr val="17375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3445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714" name="Rectangle 2"/>
          <p:cNvSpPr>
            <a:spLocks noGrp="1" noChangeArrowheads="1"/>
          </p:cNvSpPr>
          <p:nvPr>
            <p:ph type="ctrTitle"/>
          </p:nvPr>
        </p:nvSpPr>
        <p:spPr>
          <a:xfrm>
            <a:off x="1143000" y="457200"/>
            <a:ext cx="7772400" cy="1470025"/>
          </a:xfrm>
        </p:spPr>
        <p:txBody>
          <a:bodyPr/>
          <a:lstStyle/>
          <a:p>
            <a:r>
              <a:rPr lang="en-US" dirty="0" smtClean="0"/>
              <a:t>Acknowledgments</a:t>
            </a:r>
            <a:endParaRPr lang="en-US" dirty="0"/>
          </a:p>
        </p:txBody>
      </p:sp>
      <p:sp>
        <p:nvSpPr>
          <p:cNvPr id="883715" name="Rectangle 3"/>
          <p:cNvSpPr>
            <a:spLocks noGrp="1" noChangeArrowheads="1"/>
          </p:cNvSpPr>
          <p:nvPr>
            <p:ph type="subTitle" idx="1"/>
          </p:nvPr>
        </p:nvSpPr>
        <p:spPr>
          <a:xfrm>
            <a:off x="1066800" y="2133600"/>
            <a:ext cx="7239000" cy="3200400"/>
          </a:xfrm>
        </p:spPr>
        <p:txBody>
          <a:bodyPr>
            <a:noAutofit/>
          </a:bodyPr>
          <a:lstStyle/>
          <a:p>
            <a:pPr>
              <a:lnSpc>
                <a:spcPts val="4500"/>
              </a:lnSpc>
              <a:spcBef>
                <a:spcPts val="1200"/>
              </a:spcBef>
              <a:spcAft>
                <a:spcPts val="1200"/>
              </a:spcAft>
            </a:pPr>
            <a:r>
              <a:rPr lang="en-US" sz="2800" dirty="0" smtClean="0"/>
              <a:t>Development of this presentation was by the Center for Food Security and Public Health at Iowa State University through funding from </a:t>
            </a:r>
            <a:r>
              <a:rPr lang="en-US" sz="2800" dirty="0"/>
              <a:t>the </a:t>
            </a:r>
            <a:r>
              <a:rPr lang="en-US" sz="2800" dirty="0" smtClean="0"/>
              <a:t>USDA APHIS </a:t>
            </a:r>
            <a:r>
              <a:rPr lang="en-US" sz="2800" dirty="0"/>
              <a:t>Veterinary </a:t>
            </a:r>
            <a:r>
              <a:rPr lang="en-US" sz="2800" dirty="0" smtClean="0"/>
              <a:t>Services</a:t>
            </a:r>
            <a:endParaRPr lang="en-US" sz="2800" dirty="0"/>
          </a:p>
        </p:txBody>
      </p:sp>
      <p:sp>
        <p:nvSpPr>
          <p:cNvPr id="12" name="Rectangle 3"/>
          <p:cNvSpPr txBox="1">
            <a:spLocks noChangeArrowheads="1"/>
          </p:cNvSpPr>
          <p:nvPr/>
        </p:nvSpPr>
        <p:spPr>
          <a:xfrm>
            <a:off x="1219200" y="5486400"/>
            <a:ext cx="7239000" cy="838200"/>
          </a:xfrm>
          <a:prstGeom prst="rect">
            <a:avLst/>
          </a:prstGeom>
        </p:spPr>
        <p:txBody>
          <a:bodyPr vert="horz" lIns="91440" tIns="45720" rIns="91440" bIns="45720" rtlCol="0">
            <a:normAutofit fontScale="25000" lnSpcReduction="20000"/>
          </a:bodyPr>
          <a:lstStyle/>
          <a:p>
            <a:pPr algn="ctr">
              <a:lnSpc>
                <a:spcPct val="170000"/>
              </a:lnSpc>
              <a:spcBef>
                <a:spcPct val="20000"/>
              </a:spcBef>
              <a:buClr>
                <a:srgbClr val="F47D5A"/>
              </a:buClr>
              <a:buSzPct val="100000"/>
              <a:buFont typeface="Verdana" pitchFamily="34" charset="0"/>
              <a:buNone/>
              <a:defRPr/>
            </a:pPr>
            <a:endParaRPr lang="en-US" sz="3200" dirty="0" smtClean="0">
              <a:solidFill>
                <a:prstClr val="black">
                  <a:lumMod val="85000"/>
                  <a:lumOff val="15000"/>
                </a:prstClr>
              </a:solidFill>
              <a:latin typeface="Verdana" pitchFamily="34" charset="0"/>
            </a:endParaRPr>
          </a:p>
          <a:p>
            <a:pPr>
              <a:lnSpc>
                <a:spcPct val="170000"/>
              </a:lnSpc>
              <a:buClr>
                <a:srgbClr val="F47D5A"/>
              </a:buClr>
              <a:buSzPct val="100000"/>
              <a:buFont typeface="Verdana" pitchFamily="34" charset="0"/>
              <a:buNone/>
              <a:defRPr/>
            </a:pPr>
            <a:r>
              <a:rPr lang="en-US" sz="4800" dirty="0" smtClean="0">
                <a:solidFill>
                  <a:prstClr val="black">
                    <a:lumMod val="85000"/>
                    <a:lumOff val="15000"/>
                  </a:prstClr>
                </a:solidFill>
                <a:latin typeface="Verdana" pitchFamily="34" charset="0"/>
              </a:rPr>
              <a:t>PPT Author: Patricia Futoma, Veterinary Student	</a:t>
            </a:r>
          </a:p>
          <a:p>
            <a:pPr>
              <a:lnSpc>
                <a:spcPct val="170000"/>
              </a:lnSpc>
              <a:buClr>
                <a:srgbClr val="F47D5A"/>
              </a:buClr>
              <a:buSzPct val="100000"/>
              <a:buFont typeface="Verdana" pitchFamily="34" charset="0"/>
              <a:buNone/>
              <a:defRPr/>
            </a:pPr>
            <a:r>
              <a:rPr lang="en-US" sz="4800" dirty="0" smtClean="0">
                <a:solidFill>
                  <a:prstClr val="black">
                    <a:lumMod val="85000"/>
                    <a:lumOff val="15000"/>
                  </a:prstClr>
                </a:solidFill>
                <a:latin typeface="Verdana" pitchFamily="34" charset="0"/>
              </a:rPr>
              <a:t>Reviewers: Cheryl L. Eia, </a:t>
            </a:r>
            <a:r>
              <a:rPr lang="en-US" sz="4800" smtClean="0">
                <a:solidFill>
                  <a:prstClr val="black">
                    <a:lumMod val="85000"/>
                    <a:lumOff val="15000"/>
                  </a:prstClr>
                </a:solidFill>
                <a:latin typeface="Verdana" pitchFamily="34" charset="0"/>
              </a:rPr>
              <a:t>JD, DVM, MPH</a:t>
            </a:r>
            <a:r>
              <a:rPr lang="en-US" sz="4800" dirty="0" smtClean="0">
                <a:solidFill>
                  <a:prstClr val="black">
                    <a:lumMod val="85000"/>
                    <a:lumOff val="15000"/>
                  </a:prstClr>
                </a:solidFill>
                <a:latin typeface="Verdana" pitchFamily="34" charset="0"/>
              </a:rPr>
              <a:t>; Janice Mogan, DVM</a:t>
            </a:r>
            <a:endParaRPr lang="en-US" sz="3200" dirty="0">
              <a:solidFill>
                <a:prstClr val="black">
                  <a:lumMod val="85000"/>
                  <a:lumOff val="15000"/>
                </a:prstClr>
              </a:solidFill>
              <a:latin typeface="Verdana" pitchFamily="34" charset="0"/>
            </a:endParaRPr>
          </a:p>
        </p:txBody>
      </p:sp>
    </p:spTree>
    <p:extLst>
      <p:ext uri="{BB962C8B-B14F-4D97-AF65-F5344CB8AC3E}">
        <p14:creationId xmlns:p14="http://schemas.microsoft.com/office/powerpoint/2010/main" val="129249889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6017622" cy="4953000"/>
          </a:xfrm>
        </p:spPr>
        <p:txBody>
          <a:bodyPr>
            <a:normAutofit lnSpcReduction="10000"/>
          </a:bodyPr>
          <a:lstStyle/>
          <a:p>
            <a:r>
              <a:rPr lang="en-US" dirty="0" smtClean="0"/>
              <a:t>Single use disposable syringes</a:t>
            </a:r>
          </a:p>
          <a:p>
            <a:pPr lvl="1"/>
            <a:r>
              <a:rPr lang="en-US" dirty="0" smtClean="0"/>
              <a:t>Discard after single use</a:t>
            </a:r>
          </a:p>
          <a:p>
            <a:pPr lvl="1"/>
            <a:r>
              <a:rPr lang="en-US" dirty="0" smtClean="0"/>
              <a:t>Small groups</a:t>
            </a:r>
          </a:p>
          <a:p>
            <a:r>
              <a:rPr lang="en-US" dirty="0" smtClean="0"/>
              <a:t>Automatic multi-dose syringes</a:t>
            </a:r>
          </a:p>
          <a:p>
            <a:pPr lvl="1"/>
            <a:r>
              <a:rPr lang="en-US" dirty="0" smtClean="0"/>
              <a:t>Large groups </a:t>
            </a:r>
          </a:p>
          <a:p>
            <a:r>
              <a:rPr lang="en-US" dirty="0" smtClean="0"/>
              <a:t>Bottle-mount or draw-off syringes </a:t>
            </a:r>
          </a:p>
          <a:p>
            <a:pPr lvl="1"/>
            <a:r>
              <a:rPr lang="en-US" dirty="0" smtClean="0"/>
              <a:t>Large groups</a:t>
            </a:r>
          </a:p>
        </p:txBody>
      </p:sp>
      <p:sp>
        <p:nvSpPr>
          <p:cNvPr id="4" name="Date Placeholder 3"/>
          <p:cNvSpPr>
            <a:spLocks noGrp="1"/>
          </p:cNvSpPr>
          <p:nvPr>
            <p:ph type="dt" sz="half" idx="2"/>
          </p:nvPr>
        </p:nvSpPr>
        <p:spPr/>
        <p:txBody>
          <a:bodyPr/>
          <a:lstStyle/>
          <a:p>
            <a:pPr algn="r"/>
            <a:r>
              <a:rPr lang="en-US" smtClean="0"/>
              <a:t>USDA APHIS and CFSPH</a:t>
            </a:r>
            <a:endParaRPr lang="en-US" dirty="0"/>
          </a:p>
        </p:txBody>
      </p:sp>
      <p:sp>
        <p:nvSpPr>
          <p:cNvPr id="5" name="Footer Placeholder 4"/>
          <p:cNvSpPr>
            <a:spLocks noGrp="1"/>
          </p:cNvSpPr>
          <p:nvPr>
            <p:ph type="ftr" sz="quarter" idx="3"/>
          </p:nvPr>
        </p:nvSpPr>
        <p:spPr/>
        <p:txBody>
          <a:bodyPr/>
          <a:lstStyle/>
          <a:p>
            <a:r>
              <a:rPr lang="en-US" smtClean="0"/>
              <a:t>FAD PReP/NAHEMS Guidelines: Vaccination of Contagious Disease - Delivery/Trace</a:t>
            </a:r>
            <a:endParaRPr lang="en-US" dirty="0"/>
          </a:p>
        </p:txBody>
      </p:sp>
      <p:sp>
        <p:nvSpPr>
          <p:cNvPr id="2" name="Title 1"/>
          <p:cNvSpPr>
            <a:spLocks noGrp="1"/>
          </p:cNvSpPr>
          <p:nvPr>
            <p:ph type="title"/>
          </p:nvPr>
        </p:nvSpPr>
        <p:spPr/>
        <p:txBody>
          <a:bodyPr/>
          <a:lstStyle/>
          <a:p>
            <a:r>
              <a:rPr lang="en-US" smtClean="0"/>
              <a:t>Syringes and Needles</a:t>
            </a:r>
            <a:endParaRPr lang="en-US" dirty="0"/>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t="5161" b="5712"/>
          <a:stretch/>
        </p:blipFill>
        <p:spPr>
          <a:xfrm>
            <a:off x="6170710" y="2133600"/>
            <a:ext cx="2563988" cy="2539140"/>
          </a:xfrm>
          <a:prstGeom prst="rect">
            <a:avLst/>
          </a:prstGeom>
          <a:ln w="38100">
            <a:solidFill>
              <a:srgbClr val="17375E"/>
            </a:solidFill>
          </a:ln>
        </p:spPr>
      </p:pic>
    </p:spTree>
    <p:extLst>
      <p:ext uri="{BB962C8B-B14F-4D97-AF65-F5344CB8AC3E}">
        <p14:creationId xmlns:p14="http://schemas.microsoft.com/office/powerpoint/2010/main" val="2543923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6324600" cy="4953000"/>
          </a:xfrm>
        </p:spPr>
        <p:txBody>
          <a:bodyPr/>
          <a:lstStyle/>
          <a:p>
            <a:r>
              <a:rPr lang="en-US" dirty="0" smtClean="0"/>
              <a:t>Needle-Free Injection Systems</a:t>
            </a:r>
          </a:p>
          <a:p>
            <a:pPr lvl="1"/>
            <a:r>
              <a:rPr lang="en-US" dirty="0" smtClean="0"/>
              <a:t>Use compressed air or gas</a:t>
            </a:r>
          </a:p>
          <a:p>
            <a:pPr lvl="1"/>
            <a:r>
              <a:rPr lang="en-US" dirty="0" smtClean="0"/>
              <a:t>Injects vaccine into skin  </a:t>
            </a:r>
          </a:p>
          <a:p>
            <a:pPr lvl="1"/>
            <a:r>
              <a:rPr lang="en-US" dirty="0" smtClean="0"/>
              <a:t>Bodily fluids less likely to contaminate delivery device </a:t>
            </a:r>
          </a:p>
          <a:p>
            <a:pPr lvl="1"/>
            <a:r>
              <a:rPr lang="en-US" dirty="0" smtClean="0"/>
              <a:t>Relatively expensive, </a:t>
            </a:r>
            <a:br>
              <a:rPr lang="en-US" dirty="0" smtClean="0"/>
            </a:br>
            <a:r>
              <a:rPr lang="en-US" dirty="0" smtClean="0"/>
              <a:t>difficult to maintain</a:t>
            </a:r>
          </a:p>
          <a:p>
            <a:pPr lvl="1"/>
            <a:endParaRPr lang="en-US" dirty="0"/>
          </a:p>
        </p:txBody>
      </p:sp>
      <p:sp>
        <p:nvSpPr>
          <p:cNvPr id="4" name="Date Placeholder 3"/>
          <p:cNvSpPr>
            <a:spLocks noGrp="1"/>
          </p:cNvSpPr>
          <p:nvPr>
            <p:ph type="dt" sz="half" idx="2"/>
          </p:nvPr>
        </p:nvSpPr>
        <p:spPr/>
        <p:txBody>
          <a:bodyPr/>
          <a:lstStyle/>
          <a:p>
            <a:pPr algn="r"/>
            <a:r>
              <a:rPr lang="en-US" smtClean="0"/>
              <a:t>USDA APHIS and CFSPH</a:t>
            </a:r>
            <a:endParaRPr lang="en-US" dirty="0"/>
          </a:p>
        </p:txBody>
      </p:sp>
      <p:sp>
        <p:nvSpPr>
          <p:cNvPr id="5" name="Footer Placeholder 4"/>
          <p:cNvSpPr>
            <a:spLocks noGrp="1"/>
          </p:cNvSpPr>
          <p:nvPr>
            <p:ph type="ftr" sz="quarter" idx="3"/>
          </p:nvPr>
        </p:nvSpPr>
        <p:spPr/>
        <p:txBody>
          <a:bodyPr/>
          <a:lstStyle/>
          <a:p>
            <a:r>
              <a:rPr lang="en-US" smtClean="0"/>
              <a:t>FAD PReP/NAHEMS Guidelines: Vaccination of Contagious Disease - Delivery/Trace</a:t>
            </a:r>
            <a:endParaRPr lang="en-US" dirty="0"/>
          </a:p>
        </p:txBody>
      </p:sp>
      <p:sp>
        <p:nvSpPr>
          <p:cNvPr id="3" name="Title 2"/>
          <p:cNvSpPr>
            <a:spLocks noGrp="1"/>
          </p:cNvSpPr>
          <p:nvPr>
            <p:ph type="title"/>
          </p:nvPr>
        </p:nvSpPr>
        <p:spPr/>
        <p:txBody>
          <a:bodyPr/>
          <a:lstStyle/>
          <a:p>
            <a:r>
              <a:rPr lang="en-US" smtClean="0"/>
              <a:t>Needle-Free Injection</a:t>
            </a:r>
            <a:endParaRPr lang="en-US" dirty="0"/>
          </a:p>
        </p:txBody>
      </p:sp>
      <p:pic>
        <p:nvPicPr>
          <p:cNvPr id="1026" name="Picture 2" descr="\\iastate.edu\v med\CFSPH_Group\CFSPH\NAHEMS\NAHEMS_Print\06_VaxCDz\_Images\04.5_VaxCDz_Needle-free Injection\VaxCDz_04.5_100621_Needle-free Injection_Pulse NeedleFree Systems_Michael Dutcher.tif"/>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5086" b="6214"/>
          <a:stretch/>
        </p:blipFill>
        <p:spPr bwMode="auto">
          <a:xfrm>
            <a:off x="6535988" y="2092270"/>
            <a:ext cx="2161144" cy="2555930"/>
          </a:xfrm>
          <a:prstGeom prst="rect">
            <a:avLst/>
          </a:prstGeom>
          <a:noFill/>
          <a:ln w="38100">
            <a:solidFill>
              <a:srgbClr val="17375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1701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Intranasal pipettes</a:t>
            </a:r>
          </a:p>
          <a:p>
            <a:pPr lvl="1"/>
            <a:r>
              <a:rPr lang="en-US" dirty="0" smtClean="0"/>
              <a:t>Single use</a:t>
            </a:r>
          </a:p>
          <a:p>
            <a:pPr lvl="1"/>
            <a:r>
              <a:rPr lang="en-US" dirty="0" smtClean="0"/>
              <a:t>Usually supplied by manufacturer</a:t>
            </a:r>
          </a:p>
          <a:p>
            <a:r>
              <a:rPr lang="en-US" dirty="0" smtClean="0"/>
              <a:t>Ocular drop bulbs/bottles</a:t>
            </a:r>
          </a:p>
          <a:p>
            <a:pPr lvl="1"/>
            <a:r>
              <a:rPr lang="en-US" dirty="0" smtClean="0"/>
              <a:t>Single use</a:t>
            </a:r>
          </a:p>
          <a:p>
            <a:pPr lvl="1"/>
            <a:r>
              <a:rPr lang="en-US" dirty="0" smtClean="0"/>
              <a:t>Usually supplied by manufacturer</a:t>
            </a:r>
          </a:p>
          <a:p>
            <a:pPr lvl="0"/>
            <a:r>
              <a:rPr lang="en-US" dirty="0" smtClean="0"/>
              <a:t> Spray Vaccine</a:t>
            </a:r>
          </a:p>
          <a:p>
            <a:pPr lvl="1"/>
            <a:endParaRPr lang="en-US" dirty="0"/>
          </a:p>
        </p:txBody>
      </p:sp>
      <p:sp>
        <p:nvSpPr>
          <p:cNvPr id="4" name="Date Placeholder 3"/>
          <p:cNvSpPr>
            <a:spLocks noGrp="1"/>
          </p:cNvSpPr>
          <p:nvPr>
            <p:ph type="dt" sz="half" idx="2"/>
          </p:nvPr>
        </p:nvSpPr>
        <p:spPr/>
        <p:txBody>
          <a:bodyPr/>
          <a:lstStyle/>
          <a:p>
            <a:pPr algn="r"/>
            <a:r>
              <a:rPr lang="en-US" smtClean="0"/>
              <a:t>USDA APHIS and CFSPH</a:t>
            </a:r>
            <a:endParaRPr lang="en-US" dirty="0"/>
          </a:p>
        </p:txBody>
      </p:sp>
      <p:sp>
        <p:nvSpPr>
          <p:cNvPr id="5" name="Footer Placeholder 4"/>
          <p:cNvSpPr>
            <a:spLocks noGrp="1"/>
          </p:cNvSpPr>
          <p:nvPr>
            <p:ph type="ftr" sz="quarter" idx="3"/>
          </p:nvPr>
        </p:nvSpPr>
        <p:spPr/>
        <p:txBody>
          <a:bodyPr/>
          <a:lstStyle/>
          <a:p>
            <a:r>
              <a:rPr lang="en-US" smtClean="0"/>
              <a:t>FAD PReP/NAHEMS Guidelines: Vaccination of Contagious Disease - Delivery/Trace</a:t>
            </a:r>
            <a:endParaRPr lang="en-US" dirty="0"/>
          </a:p>
        </p:txBody>
      </p:sp>
      <p:sp>
        <p:nvSpPr>
          <p:cNvPr id="3" name="Title 2"/>
          <p:cNvSpPr>
            <a:spLocks noGrp="1"/>
          </p:cNvSpPr>
          <p:nvPr>
            <p:ph type="title"/>
          </p:nvPr>
        </p:nvSpPr>
        <p:spPr/>
        <p:txBody>
          <a:bodyPr/>
          <a:lstStyle/>
          <a:p>
            <a:r>
              <a:rPr lang="en-US" smtClean="0"/>
              <a:t>Other Delivery Systems</a:t>
            </a:r>
            <a:endParaRPr lang="en-US" dirty="0"/>
          </a:p>
        </p:txBody>
      </p:sp>
    </p:spTree>
    <p:extLst>
      <p:ext uri="{BB962C8B-B14F-4D97-AF65-F5344CB8AC3E}">
        <p14:creationId xmlns:p14="http://schemas.microsoft.com/office/powerpoint/2010/main" val="2339693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Animal Traceability </a:t>
            </a:r>
            <a:endParaRPr lang="en-US" dirty="0"/>
          </a:p>
        </p:txBody>
      </p:sp>
      <p:sp>
        <p:nvSpPr>
          <p:cNvPr id="3" name="Date Placeholder 2"/>
          <p:cNvSpPr>
            <a:spLocks noGrp="1"/>
          </p:cNvSpPr>
          <p:nvPr>
            <p:ph type="dt" sz="half" idx="10"/>
          </p:nvPr>
        </p:nvSpPr>
        <p:spPr/>
        <p:txBody>
          <a:bodyPr/>
          <a:lstStyle/>
          <a:p>
            <a:pPr algn="r"/>
            <a:r>
              <a:rPr lang="en-US" smtClean="0"/>
              <a:t>USDA APHIS and CFSPH</a:t>
            </a:r>
            <a:endParaRPr lang="en-US" dirty="0"/>
          </a:p>
        </p:txBody>
      </p:sp>
      <p:sp>
        <p:nvSpPr>
          <p:cNvPr id="4" name="Footer Placeholder 3"/>
          <p:cNvSpPr>
            <a:spLocks noGrp="1"/>
          </p:cNvSpPr>
          <p:nvPr>
            <p:ph type="ftr" sz="quarter" idx="11"/>
          </p:nvPr>
        </p:nvSpPr>
        <p:spPr/>
        <p:txBody>
          <a:bodyPr/>
          <a:lstStyle/>
          <a:p>
            <a:r>
              <a:rPr lang="en-US" smtClean="0"/>
              <a:t>FAD PReP/NAHEMS Guidelines: Vaccination of Contagious Disease - Delivery/Trace</a:t>
            </a:r>
            <a:endParaRPr lang="en-US" dirty="0"/>
          </a:p>
        </p:txBody>
      </p:sp>
    </p:spTree>
    <p:extLst>
      <p:ext uri="{BB962C8B-B14F-4D97-AF65-F5344CB8AC3E}">
        <p14:creationId xmlns:p14="http://schemas.microsoft.com/office/powerpoint/2010/main" val="1449985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Permanent or semi-permanent</a:t>
            </a:r>
          </a:p>
          <a:p>
            <a:pPr lvl="1"/>
            <a:r>
              <a:rPr lang="en-US" dirty="0" smtClean="0"/>
              <a:t>Radio frequency identification (RFID)</a:t>
            </a:r>
          </a:p>
          <a:p>
            <a:pPr lvl="1"/>
            <a:r>
              <a:rPr lang="en-US" dirty="0" smtClean="0"/>
              <a:t>Tattoos</a:t>
            </a:r>
          </a:p>
          <a:p>
            <a:pPr lvl="1"/>
            <a:r>
              <a:rPr lang="en-US" dirty="0"/>
              <a:t>Brands</a:t>
            </a:r>
          </a:p>
          <a:p>
            <a:pPr lvl="1"/>
            <a:r>
              <a:rPr lang="en-US" dirty="0" smtClean="0"/>
              <a:t>Ear notches </a:t>
            </a:r>
          </a:p>
          <a:p>
            <a:pPr lvl="1"/>
            <a:r>
              <a:rPr lang="en-US" dirty="0" smtClean="0"/>
              <a:t>Ear tags</a:t>
            </a:r>
          </a:p>
          <a:p>
            <a:pPr lvl="1"/>
            <a:r>
              <a:rPr lang="en-US" dirty="0" smtClean="0"/>
              <a:t>Microchips</a:t>
            </a:r>
          </a:p>
        </p:txBody>
      </p:sp>
      <p:sp>
        <p:nvSpPr>
          <p:cNvPr id="4" name="Date Placeholder 3"/>
          <p:cNvSpPr>
            <a:spLocks noGrp="1"/>
          </p:cNvSpPr>
          <p:nvPr>
            <p:ph type="dt" sz="half" idx="2"/>
          </p:nvPr>
        </p:nvSpPr>
        <p:spPr/>
        <p:txBody>
          <a:bodyPr/>
          <a:lstStyle/>
          <a:p>
            <a:pPr algn="r"/>
            <a:r>
              <a:rPr lang="en-US" smtClean="0"/>
              <a:t>USDA APHIS and CFSPH</a:t>
            </a:r>
            <a:endParaRPr lang="en-US" dirty="0"/>
          </a:p>
        </p:txBody>
      </p:sp>
      <p:sp>
        <p:nvSpPr>
          <p:cNvPr id="5" name="Footer Placeholder 4"/>
          <p:cNvSpPr>
            <a:spLocks noGrp="1"/>
          </p:cNvSpPr>
          <p:nvPr>
            <p:ph type="ftr" sz="quarter" idx="3"/>
          </p:nvPr>
        </p:nvSpPr>
        <p:spPr/>
        <p:txBody>
          <a:bodyPr/>
          <a:lstStyle/>
          <a:p>
            <a:r>
              <a:rPr lang="en-US" smtClean="0"/>
              <a:t>FAD PReP/NAHEMS Guidelines: Vaccination of Contagious Disease - Delivery/Trace</a:t>
            </a:r>
            <a:endParaRPr lang="en-US" dirty="0"/>
          </a:p>
        </p:txBody>
      </p:sp>
      <p:sp>
        <p:nvSpPr>
          <p:cNvPr id="3" name="Title 2"/>
          <p:cNvSpPr>
            <a:spLocks noGrp="1"/>
          </p:cNvSpPr>
          <p:nvPr>
            <p:ph type="title"/>
          </p:nvPr>
        </p:nvSpPr>
        <p:spPr/>
        <p:txBody>
          <a:bodyPr/>
          <a:lstStyle/>
          <a:p>
            <a:r>
              <a:rPr lang="en-US" smtClean="0"/>
              <a:t>Types of Identification</a:t>
            </a:r>
            <a:endParaRPr lang="en-US" dirty="0"/>
          </a:p>
        </p:txBody>
      </p:sp>
    </p:spTree>
    <p:extLst>
      <p:ext uri="{BB962C8B-B14F-4D97-AF65-F5344CB8AC3E}">
        <p14:creationId xmlns:p14="http://schemas.microsoft.com/office/powerpoint/2010/main" val="2718654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153400" cy="4953000"/>
          </a:xfrm>
        </p:spPr>
        <p:txBody>
          <a:bodyPr>
            <a:normAutofit/>
          </a:bodyPr>
          <a:lstStyle/>
          <a:p>
            <a:r>
              <a:rPr lang="en-US" dirty="0" smtClean="0"/>
              <a:t>Long term identification</a:t>
            </a:r>
          </a:p>
          <a:p>
            <a:r>
              <a:rPr lang="en-US" dirty="0" smtClean="0"/>
              <a:t>Unique number identifies individual</a:t>
            </a:r>
          </a:p>
          <a:p>
            <a:r>
              <a:rPr lang="en-US" dirty="0" smtClean="0"/>
              <a:t>Number read by ‘scanner’</a:t>
            </a:r>
          </a:p>
          <a:p>
            <a:r>
              <a:rPr lang="en-US" dirty="0" smtClean="0"/>
              <a:t>Data can be captured on computer </a:t>
            </a:r>
          </a:p>
          <a:p>
            <a:r>
              <a:rPr lang="en-US" dirty="0" smtClean="0"/>
              <a:t>Variety of devices for various species </a:t>
            </a:r>
          </a:p>
          <a:p>
            <a:pPr lvl="1"/>
            <a:r>
              <a:rPr lang="en-US" dirty="0" smtClean="0"/>
              <a:t>Ear tags, ear buttons, microchips</a:t>
            </a:r>
            <a:endParaRPr lang="en-US" dirty="0"/>
          </a:p>
        </p:txBody>
      </p:sp>
      <p:sp>
        <p:nvSpPr>
          <p:cNvPr id="4" name="Date Placeholder 3"/>
          <p:cNvSpPr>
            <a:spLocks noGrp="1"/>
          </p:cNvSpPr>
          <p:nvPr>
            <p:ph type="dt" sz="half" idx="2"/>
          </p:nvPr>
        </p:nvSpPr>
        <p:spPr/>
        <p:txBody>
          <a:bodyPr/>
          <a:lstStyle/>
          <a:p>
            <a:pPr algn="r"/>
            <a:r>
              <a:rPr lang="en-US" smtClean="0"/>
              <a:t>USDA APHIS and CFSPH</a:t>
            </a:r>
            <a:endParaRPr lang="en-US" dirty="0"/>
          </a:p>
        </p:txBody>
      </p:sp>
      <p:sp>
        <p:nvSpPr>
          <p:cNvPr id="5" name="Footer Placeholder 4"/>
          <p:cNvSpPr>
            <a:spLocks noGrp="1"/>
          </p:cNvSpPr>
          <p:nvPr>
            <p:ph type="ftr" sz="quarter" idx="3"/>
          </p:nvPr>
        </p:nvSpPr>
        <p:spPr/>
        <p:txBody>
          <a:bodyPr/>
          <a:lstStyle/>
          <a:p>
            <a:r>
              <a:rPr lang="en-US" smtClean="0"/>
              <a:t>FAD PReP/NAHEMS Guidelines: Vaccination of Contagious Disease - Delivery/Trace</a:t>
            </a:r>
            <a:endParaRPr lang="en-US" dirty="0"/>
          </a:p>
        </p:txBody>
      </p:sp>
      <p:sp>
        <p:nvSpPr>
          <p:cNvPr id="3" name="Title 2"/>
          <p:cNvSpPr>
            <a:spLocks noGrp="1"/>
          </p:cNvSpPr>
          <p:nvPr>
            <p:ph type="title"/>
          </p:nvPr>
        </p:nvSpPr>
        <p:spPr/>
        <p:txBody>
          <a:bodyPr/>
          <a:lstStyle/>
          <a:p>
            <a:r>
              <a:rPr lang="en-US" dirty="0" smtClean="0"/>
              <a:t>Radio Frequency ID (RFID)</a:t>
            </a:r>
            <a:endParaRPr lang="en-US" dirty="0"/>
          </a:p>
        </p:txBody>
      </p:sp>
    </p:spTree>
    <p:extLst>
      <p:ext uri="{BB962C8B-B14F-4D97-AF65-F5344CB8AC3E}">
        <p14:creationId xmlns:p14="http://schemas.microsoft.com/office/powerpoint/2010/main" val="4019585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5562600" cy="4953000"/>
          </a:xfrm>
        </p:spPr>
        <p:txBody>
          <a:bodyPr>
            <a:normAutofit/>
          </a:bodyPr>
          <a:lstStyle/>
          <a:p>
            <a:r>
              <a:rPr lang="en-US" dirty="0" smtClean="0"/>
              <a:t>Microchips</a:t>
            </a:r>
          </a:p>
          <a:p>
            <a:pPr lvl="1"/>
            <a:r>
              <a:rPr lang="en-US" dirty="0" smtClean="0"/>
              <a:t>Horses - neck</a:t>
            </a:r>
          </a:p>
          <a:p>
            <a:pPr lvl="1"/>
            <a:r>
              <a:rPr lang="en-US" dirty="0" smtClean="0"/>
              <a:t>Dogs and cats - shoulder</a:t>
            </a:r>
          </a:p>
          <a:p>
            <a:r>
              <a:rPr lang="en-US" dirty="0" smtClean="0"/>
              <a:t>Read by hand held scanner - specific</a:t>
            </a:r>
          </a:p>
          <a:p>
            <a:r>
              <a:rPr lang="en-US" dirty="0" smtClean="0"/>
              <a:t>Universal scanners</a:t>
            </a:r>
            <a:br>
              <a:rPr lang="en-US" dirty="0" smtClean="0"/>
            </a:br>
            <a:r>
              <a:rPr lang="en-US" dirty="0" smtClean="0"/>
              <a:t>are ideal </a:t>
            </a:r>
          </a:p>
        </p:txBody>
      </p:sp>
      <p:sp>
        <p:nvSpPr>
          <p:cNvPr id="4" name="Date Placeholder 3"/>
          <p:cNvSpPr>
            <a:spLocks noGrp="1"/>
          </p:cNvSpPr>
          <p:nvPr>
            <p:ph type="dt" sz="half" idx="2"/>
          </p:nvPr>
        </p:nvSpPr>
        <p:spPr/>
        <p:txBody>
          <a:bodyPr/>
          <a:lstStyle/>
          <a:p>
            <a:pPr algn="r"/>
            <a:r>
              <a:rPr lang="en-US" smtClean="0"/>
              <a:t>USDA APHIS and CFSPH</a:t>
            </a:r>
            <a:endParaRPr lang="en-US" dirty="0"/>
          </a:p>
        </p:txBody>
      </p:sp>
      <p:sp>
        <p:nvSpPr>
          <p:cNvPr id="5" name="Footer Placeholder 4"/>
          <p:cNvSpPr>
            <a:spLocks noGrp="1"/>
          </p:cNvSpPr>
          <p:nvPr>
            <p:ph type="ftr" sz="quarter" idx="3"/>
          </p:nvPr>
        </p:nvSpPr>
        <p:spPr/>
        <p:txBody>
          <a:bodyPr/>
          <a:lstStyle/>
          <a:p>
            <a:r>
              <a:rPr lang="en-US" smtClean="0"/>
              <a:t>FAD PReP/NAHEMS Guidelines: Vaccination of Contagious Disease - Delivery/Trace</a:t>
            </a:r>
            <a:endParaRPr lang="en-US" dirty="0"/>
          </a:p>
        </p:txBody>
      </p:sp>
      <p:sp>
        <p:nvSpPr>
          <p:cNvPr id="3" name="Title 2"/>
          <p:cNvSpPr>
            <a:spLocks noGrp="1"/>
          </p:cNvSpPr>
          <p:nvPr>
            <p:ph type="title"/>
          </p:nvPr>
        </p:nvSpPr>
        <p:spPr/>
        <p:txBody>
          <a:bodyPr/>
          <a:lstStyle/>
          <a:p>
            <a:r>
              <a:rPr lang="en-US" dirty="0" smtClean="0"/>
              <a:t>Radio Frequency ID (RFID)</a:t>
            </a:r>
            <a:endParaRPr lang="en-US" dirty="0"/>
          </a:p>
        </p:txBody>
      </p:sp>
      <p:pic>
        <p:nvPicPr>
          <p:cNvPr id="1026" name="Picture 2" descr="\\iastate.edu\v med\CFSPH_Group\CFSPH\NAHEMS\NAHEMS_PPT\06_VaccContDz\Trish edits 7_30\MicrochipPenny.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334000" y="3200400"/>
            <a:ext cx="3403341" cy="2230952"/>
          </a:xfrm>
          <a:prstGeom prst="rect">
            <a:avLst/>
          </a:prstGeom>
          <a:noFill/>
          <a:ln w="38100">
            <a:solidFill>
              <a:srgbClr val="17375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283612"/>
      </p:ext>
    </p:extLst>
  </p:cSld>
  <p:clrMapOvr>
    <a:masterClrMapping/>
  </p:clrMapOvr>
</p:sld>
</file>

<file path=ppt/theme/theme1.xml><?xml version="1.0" encoding="utf-8"?>
<a:theme xmlns:a="http://schemas.openxmlformats.org/drawingml/2006/main" name="FAD PReP PPT Template 2011-1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FAD_PReP_NAHEMS_PPT_2013-11 LogoFix</Template>
  <TotalTime>4036</TotalTime>
  <Words>3029</Words>
  <Application>Microsoft Office PowerPoint</Application>
  <PresentationFormat>On-screen Show (4:3)</PresentationFormat>
  <Paragraphs>198</Paragraphs>
  <Slides>21</Slides>
  <Notes>21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FAD PReP PPT Template 2011-10</vt:lpstr>
      <vt:lpstr>Vaccination for Contagious Diseases</vt:lpstr>
      <vt:lpstr>Syringes, Needles and Other Delivery Systems </vt:lpstr>
      <vt:lpstr>Syringes and Needles</vt:lpstr>
      <vt:lpstr>Needle-Free Injection</vt:lpstr>
      <vt:lpstr>Other Delivery Systems</vt:lpstr>
      <vt:lpstr>Animal Traceability </vt:lpstr>
      <vt:lpstr>Types of Identification</vt:lpstr>
      <vt:lpstr>Radio Frequency ID (RFID)</vt:lpstr>
      <vt:lpstr>Radio Frequency ID (RFID)</vt:lpstr>
      <vt:lpstr>Tattoos</vt:lpstr>
      <vt:lpstr>Brands</vt:lpstr>
      <vt:lpstr>Ear Notches </vt:lpstr>
      <vt:lpstr>Ear Tags</vt:lpstr>
      <vt:lpstr>Temporary Identification</vt:lpstr>
      <vt:lpstr>Temporary Marks on Hide</vt:lpstr>
      <vt:lpstr>Stall Cards</vt:lpstr>
      <vt:lpstr>USDA Backtags</vt:lpstr>
      <vt:lpstr>Collars or Neck Straps </vt:lpstr>
      <vt:lpstr>For More Information</vt:lpstr>
      <vt:lpstr>Guidelines Content</vt:lpstr>
      <vt:lpstr>Acknowledgments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FAD PReP/NAHEMS</dc:title>
  <dc:subject>FAD PReP/NAHEMS</dc:subject>
  <dc:creator>Futoma, Patricia J</dc:creator>
  <cp:keywords>FAD PReP/NAHEMS</cp:keywords>
  <cp:lastModifiedBy>Lang, Melissa</cp:lastModifiedBy>
  <cp:revision>108</cp:revision>
  <dcterms:created xsi:type="dcterms:W3CDTF">2012-01-11T18:58:07Z</dcterms:created>
  <dcterms:modified xsi:type="dcterms:W3CDTF">2013-11-26T16:29:20Z</dcterms:modified>
  <cp:category>FAD PReP/NAHEMS</cp:category>
</cp:coreProperties>
</file>