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9" r:id="rId1"/>
  </p:sldMasterIdLst>
  <p:notesMasterIdLst>
    <p:notesMasterId r:id="rId27"/>
  </p:notesMasterIdLst>
  <p:handoutMasterIdLst>
    <p:handoutMasterId r:id="rId28"/>
  </p:handoutMasterIdLst>
  <p:sldIdLst>
    <p:sldId id="276" r:id="rId2"/>
    <p:sldId id="282" r:id="rId3"/>
    <p:sldId id="257" r:id="rId4"/>
    <p:sldId id="258" r:id="rId5"/>
    <p:sldId id="259" r:id="rId6"/>
    <p:sldId id="260" r:id="rId7"/>
    <p:sldId id="261" r:id="rId8"/>
    <p:sldId id="280" r:id="rId9"/>
    <p:sldId id="275" r:id="rId10"/>
    <p:sldId id="262" r:id="rId11"/>
    <p:sldId id="263" r:id="rId12"/>
    <p:sldId id="264" r:id="rId13"/>
    <p:sldId id="265" r:id="rId14"/>
    <p:sldId id="281" r:id="rId15"/>
    <p:sldId id="266" r:id="rId16"/>
    <p:sldId id="267" r:id="rId17"/>
    <p:sldId id="284" r:id="rId18"/>
    <p:sldId id="285" r:id="rId19"/>
    <p:sldId id="274" r:id="rId20"/>
    <p:sldId id="268" r:id="rId21"/>
    <p:sldId id="273" r:id="rId22"/>
    <p:sldId id="269" r:id="rId23"/>
    <p:sldId id="278" r:id="rId24"/>
    <p:sldId id="283" r:id="rId25"/>
    <p:sldId id="277" r:id="rId2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gan-King, Janice P [CFSPH]" initials="JPM" lastIdx="1" clrIdx="0"/>
  <p:cmAuthor id="1" name="CFSPH Student [CFSPH]" initials="St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375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140" autoAdjust="0"/>
    <p:restoredTop sz="67261" autoAdjust="0"/>
  </p:normalViewPr>
  <p:slideViewPr>
    <p:cSldViewPr>
      <p:cViewPr>
        <p:scale>
          <a:sx n="64" d="100"/>
          <a:sy n="64" d="100"/>
        </p:scale>
        <p:origin x="-1596" y="-60"/>
      </p:cViewPr>
      <p:guideLst>
        <p:guide orient="horz" pos="2160"/>
        <p:guide pos="2880"/>
      </p:guideLst>
    </p:cSldViewPr>
  </p:slideViewPr>
  <p:notesTextViewPr>
    <p:cViewPr>
      <p:scale>
        <a:sx n="1" d="1"/>
        <a:sy n="1" d="1"/>
      </p:scale>
      <p:origin x="0" y="0"/>
    </p:cViewPr>
  </p:notesTextViewPr>
  <p:sorterViewPr>
    <p:cViewPr>
      <p:scale>
        <a:sx n="74" d="100"/>
        <a:sy n="74" d="100"/>
      </p:scale>
      <p:origin x="0" y="0"/>
    </p:cViewPr>
  </p:sorterViewPr>
  <p:notesViewPr>
    <p:cSldViewPr>
      <p:cViewPr varScale="1">
        <p:scale>
          <a:sx n="69" d="100"/>
          <a:sy n="69" d="100"/>
        </p:scale>
        <p:origin x="-2539" y="-77"/>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35252" y="277330"/>
            <a:ext cx="2982119" cy="46482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sz="quarter" idx="1"/>
          </p:nvPr>
        </p:nvSpPr>
        <p:spPr>
          <a:xfrm>
            <a:off x="3364442" y="277330"/>
            <a:ext cx="2982119" cy="464820"/>
          </a:xfrm>
          <a:prstGeom prst="rect">
            <a:avLst/>
          </a:prstGeom>
        </p:spPr>
        <p:txBody>
          <a:bodyPr vert="horz" lIns="92885" tIns="46442" rIns="92885" bIns="46442" rtlCol="0"/>
          <a:lstStyle>
            <a:lvl1pPr algn="r">
              <a:defRPr sz="1200"/>
            </a:lvl1pPr>
          </a:lstStyle>
          <a:p>
            <a:fld id="{81FA3168-78B4-4F59-8D81-E796A6F4A177}" type="datetimeFigureOut">
              <a:rPr lang="en-US" smtClean="0"/>
              <a:t>11/25/2013</a:t>
            </a:fld>
            <a:endParaRPr lang="en-US"/>
          </a:p>
        </p:txBody>
      </p:sp>
      <p:sp>
        <p:nvSpPr>
          <p:cNvPr id="4" name="Footer Placeholder 3"/>
          <p:cNvSpPr>
            <a:spLocks noGrp="1"/>
          </p:cNvSpPr>
          <p:nvPr>
            <p:ph type="ftr" sz="quarter" idx="2"/>
          </p:nvPr>
        </p:nvSpPr>
        <p:spPr>
          <a:xfrm>
            <a:off x="535252" y="8632371"/>
            <a:ext cx="2982119" cy="464820"/>
          </a:xfrm>
          <a:prstGeom prst="rect">
            <a:avLst/>
          </a:prstGeom>
        </p:spPr>
        <p:txBody>
          <a:bodyPr vert="horz" lIns="92885" tIns="46442" rIns="92885" bIns="4644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364442" y="8632371"/>
            <a:ext cx="2982119" cy="464820"/>
          </a:xfrm>
          <a:prstGeom prst="rect">
            <a:avLst/>
          </a:prstGeom>
        </p:spPr>
        <p:txBody>
          <a:bodyPr vert="horz" lIns="92885" tIns="46442" rIns="92885" bIns="46442" rtlCol="0" anchor="b"/>
          <a:lstStyle>
            <a:lvl1pPr algn="r">
              <a:defRPr sz="1200"/>
            </a:lvl1pPr>
          </a:lstStyle>
          <a:p>
            <a:fld id="{493F8114-B41E-4946-A74F-97799AE50CD8}" type="slidenum">
              <a:rPr lang="en-US" smtClean="0"/>
              <a:t>‹#›</a:t>
            </a:fld>
            <a:endParaRPr lang="en-US"/>
          </a:p>
        </p:txBody>
      </p:sp>
    </p:spTree>
    <p:extLst>
      <p:ext uri="{BB962C8B-B14F-4D97-AF65-F5344CB8AC3E}">
        <p14:creationId xmlns:p14="http://schemas.microsoft.com/office/powerpoint/2010/main" val="20252217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885" tIns="46442" rIns="92885" bIns="46442"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885" tIns="46442" rIns="92885" bIns="46442" rtlCol="0"/>
          <a:lstStyle>
            <a:lvl1pPr algn="r">
              <a:defRPr sz="1200"/>
            </a:lvl1pPr>
          </a:lstStyle>
          <a:p>
            <a:fld id="{F74E5B89-E0E0-4FA8-B1AC-40846EC8A9CE}" type="datetimeFigureOut">
              <a:rPr lang="en-US" smtClean="0"/>
              <a:t>11/25/2013</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885" tIns="46442" rIns="92885" bIns="46442" rtlCol="0" anchor="ctr"/>
          <a:lstStyle/>
          <a:p>
            <a:endParaRPr lang="en-US" dirty="0"/>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885" tIns="46442" rIns="92885" bIns="4644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2982119" cy="464820"/>
          </a:xfrm>
          <a:prstGeom prst="rect">
            <a:avLst/>
          </a:prstGeom>
        </p:spPr>
        <p:txBody>
          <a:bodyPr vert="horz" lIns="92885" tIns="46442" rIns="92885" bIns="4644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6"/>
            <a:ext cx="2982119" cy="464820"/>
          </a:xfrm>
          <a:prstGeom prst="rect">
            <a:avLst/>
          </a:prstGeom>
        </p:spPr>
        <p:txBody>
          <a:bodyPr vert="horz" lIns="92885" tIns="46442" rIns="92885" bIns="46442" rtlCol="0" anchor="b"/>
          <a:lstStyle>
            <a:lvl1pPr algn="r">
              <a:defRPr sz="1200"/>
            </a:lvl1pPr>
          </a:lstStyle>
          <a:p>
            <a:fld id="{7D9E068D-FA8D-431A-90C3-6966C431D542}" type="slidenum">
              <a:rPr lang="en-US" smtClean="0"/>
              <a:t>‹#›</a:t>
            </a:fld>
            <a:endParaRPr lang="en-US" dirty="0"/>
          </a:p>
        </p:txBody>
      </p:sp>
    </p:spTree>
    <p:extLst>
      <p:ext uri="{BB962C8B-B14F-4D97-AF65-F5344CB8AC3E}">
        <p14:creationId xmlns:p14="http://schemas.microsoft.com/office/powerpoint/2010/main" val="29670156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slide" Target="../slides/slide23.xml"/><Relationship Id="rId1" Type="http://schemas.openxmlformats.org/officeDocument/2006/relationships/notesMaster" Target="../notesMasters/notesMaster1.xml"/><Relationship Id="rId4" Type="http://schemas.openxmlformats.org/officeDocument/2006/relationships/hyperlink" Target="http://naherc.sws.iastate.edu/" TargetMode="Externa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defTabSz="907112">
              <a:defRPr/>
            </a:pPr>
            <a:r>
              <a:rPr lang="en-US" baseline="0" dirty="0" smtClean="0">
                <a:latin typeface="+mn-lt"/>
                <a:ea typeface="ＭＳ Ｐゴシック" charset="-128"/>
                <a:cs typeface="ＭＳ Ｐゴシック" charset="-128"/>
              </a:rPr>
              <a:t>Veterinary responders are needed in emergency situations that threaten animal health, such as the natural occurrence or intentional introduction of a highly contagious foreign animal disease. This presentation will provide an overview of Personal Protective Equipment (PPE) utilized in an animal disease emergency. The considerations for selection and use of PPE are dependent on the specific situation. It is the responsibility of the veterinary responder to understand the required PPE and use it correctly. [This information was derived from the Foreign Animal Disease Preparedness and Response (FAD </a:t>
            </a:r>
            <a:r>
              <a:rPr lang="en-US" baseline="0" dirty="0" err="1" smtClean="0">
                <a:latin typeface="+mn-lt"/>
                <a:ea typeface="ＭＳ Ｐゴシック" charset="-128"/>
                <a:cs typeface="ＭＳ Ｐゴシック" charset="-128"/>
              </a:rPr>
              <a:t>PReP</a:t>
            </a:r>
            <a:r>
              <a:rPr lang="en-US" baseline="0" dirty="0" smtClean="0">
                <a:latin typeface="+mn-lt"/>
                <a:ea typeface="ＭＳ Ｐゴシック" charset="-128"/>
                <a:cs typeface="ＭＳ Ｐゴシック" charset="-128"/>
              </a:rPr>
              <a:t>)/National Animal Health Emergency Management System (NAHEMS) Guidelines: Personal Protective Equipment (2011) and also the web-based training module.] </a:t>
            </a: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E1AF9F8F-F0E0-4C6F-8866-04A7A210736A}" type="slidenum">
              <a:rPr lang="en-US">
                <a:ea typeface="ＭＳ Ｐゴシック" pitchFamily="5" charset="-128"/>
                <a:cs typeface="ＭＳ Ｐゴシック" pitchFamily="5" charset="-128"/>
              </a:rPr>
              <a:pPr fontAlgn="base">
                <a:spcBef>
                  <a:spcPct val="0"/>
                </a:spcBef>
                <a:spcAft>
                  <a:spcPct val="0"/>
                </a:spcAft>
                <a:defRPr/>
              </a:pPr>
              <a:t>1</a:t>
            </a:fld>
            <a:endParaRPr lang="en-US">
              <a:ea typeface="ＭＳ Ｐゴシック" pitchFamily="5" charset="-128"/>
              <a:cs typeface="ＭＳ Ｐゴシック" pitchFamily="5" charset="-128"/>
            </a:endParaRPr>
          </a:p>
        </p:txBody>
      </p:sp>
      <p:sp>
        <p:nvSpPr>
          <p:cNvPr id="2" name="Date Placeholder 1"/>
          <p:cNvSpPr>
            <a:spLocks noGrp="1"/>
          </p:cNvSpPr>
          <p:nvPr>
            <p:ph type="dt" idx="10"/>
          </p:nvPr>
        </p:nvSpPr>
        <p:spPr/>
        <p:txBody>
          <a:bodyPr/>
          <a:lstStyle/>
          <a:p>
            <a:r>
              <a:rPr lang="en-US" smtClean="0"/>
              <a:t>2011</a:t>
            </a:r>
            <a:endParaRPr lang="en-US"/>
          </a:p>
        </p:txBody>
      </p:sp>
      <p:sp>
        <p:nvSpPr>
          <p:cNvPr id="3" name="Footer Placeholder 2"/>
          <p:cNvSpPr>
            <a:spLocks noGrp="1"/>
          </p:cNvSpPr>
          <p:nvPr>
            <p:ph type="ftr" sz="quarter" idx="11"/>
          </p:nvPr>
        </p:nvSpPr>
        <p:spPr/>
        <p:txBody>
          <a:bodyPr/>
          <a:lstStyle/>
          <a:p>
            <a:r>
              <a:rPr lang="en-US" smtClean="0"/>
              <a:t>USDA APHIS and CFSPH</a:t>
            </a: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Engineering controls are measures that contain or remove a hazard through isolation, enclosure, ventilation, substitution, or other process changes. These controls isolate or decrease the hazard in the environment, and prevent or reduce the responder’s exposure. An example of engineering control is local exhaust ventilation. An exhaust ventilation system controls responder exposure to a hazardous substance at the source, and operates effectively without direct responder involvement. </a:t>
            </a:r>
            <a:r>
              <a:rPr lang="en-US" i="1" dirty="0" smtClean="0"/>
              <a:t>[This is a photo of an exhaust fan removing harmful gasses from the building. Photo source: Alex Ramirez, Iowa State University]</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10</a:t>
            </a:fld>
            <a:endParaRPr lang="en-US" dirty="0"/>
          </a:p>
        </p:txBody>
      </p:sp>
    </p:spTree>
    <p:extLst>
      <p:ext uri="{BB962C8B-B14F-4D97-AF65-F5344CB8AC3E}">
        <p14:creationId xmlns:p14="http://schemas.microsoft.com/office/powerpoint/2010/main" val="19755668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Administrative controls refer to administratively initiated policies, directives, or other measures that regulate responders’ exposure to a hazard. An example of administrative control is limiting the time of hazard exposure to less than a work shift, or reduction in the number of responders in a hazardous area</a:t>
            </a:r>
            <a:r>
              <a:rPr lang="en-US" dirty="0" smtClean="0"/>
              <a:t>. APHIS has developed an emergency deployment Health and Safety Plan (HASP) Template to help personnel who are responsible for the safety and health of responders in an animal health emergency response quickly develop a specific plan</a:t>
            </a:r>
            <a:r>
              <a:rPr lang="en-US" baseline="0" dirty="0" smtClean="0"/>
              <a:t> to protect them.</a:t>
            </a:r>
            <a:endParaRPr lang="en-US" dirty="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11</a:t>
            </a:fld>
            <a:endParaRPr lang="en-US" dirty="0"/>
          </a:p>
        </p:txBody>
      </p:sp>
    </p:spTree>
    <p:extLst>
      <p:ext uri="{BB962C8B-B14F-4D97-AF65-F5344CB8AC3E}">
        <p14:creationId xmlns:p14="http://schemas.microsoft.com/office/powerpoint/2010/main" val="391955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latin typeface="+mn-lt"/>
              </a:rPr>
              <a:t>Providing responders with training to reduce hazard exposure is part of a responder safety program. The</a:t>
            </a:r>
            <a:r>
              <a:rPr lang="en-US" baseline="0" dirty="0" smtClean="0">
                <a:latin typeface="+mn-lt"/>
              </a:rPr>
              <a:t> </a:t>
            </a:r>
            <a:r>
              <a:rPr lang="en-US" dirty="0" smtClean="0">
                <a:latin typeface="+mn-lt"/>
              </a:rPr>
              <a:t>assignment of personnel to respond in an animal disease emergency is situation specific. The Incident Commander (IC) will determine</a:t>
            </a:r>
            <a:r>
              <a:rPr lang="en-US" baseline="0" dirty="0" smtClean="0">
                <a:latin typeface="+mn-lt"/>
              </a:rPr>
              <a:t> </a:t>
            </a:r>
            <a:r>
              <a:rPr lang="en-US" dirty="0" smtClean="0">
                <a:latin typeface="+mn-lt"/>
              </a:rPr>
              <a:t>when it</a:t>
            </a:r>
            <a:r>
              <a:rPr lang="en-US" baseline="0" dirty="0" smtClean="0">
                <a:latin typeface="+mn-lt"/>
              </a:rPr>
              <a:t> is necessary for </a:t>
            </a:r>
            <a:r>
              <a:rPr lang="en-US" dirty="0" smtClean="0">
                <a:latin typeface="+mn-lt"/>
              </a:rPr>
              <a:t>animal health responders to enter a hazardous situation. In a chemically or radiologically hazardous</a:t>
            </a:r>
            <a:r>
              <a:rPr lang="en-US" baseline="0" dirty="0" smtClean="0">
                <a:latin typeface="+mn-lt"/>
              </a:rPr>
              <a:t> </a:t>
            </a:r>
            <a:r>
              <a:rPr lang="en-US" dirty="0" smtClean="0">
                <a:latin typeface="+mn-lt"/>
              </a:rPr>
              <a:t>situation, for example, specially trained responders and/or the appropriate State</a:t>
            </a:r>
            <a:r>
              <a:rPr lang="en-US" baseline="0" dirty="0" smtClean="0">
                <a:latin typeface="+mn-lt"/>
              </a:rPr>
              <a:t> </a:t>
            </a:r>
            <a:r>
              <a:rPr lang="en-US" dirty="0" smtClean="0">
                <a:latin typeface="+mn-lt"/>
              </a:rPr>
              <a:t>Emergency Management Agencies—rather than agricultural personnel—typically would</a:t>
            </a:r>
            <a:r>
              <a:rPr lang="en-US" baseline="0" dirty="0" smtClean="0">
                <a:latin typeface="+mn-lt"/>
              </a:rPr>
              <a:t> </a:t>
            </a:r>
            <a:r>
              <a:rPr lang="en-US" dirty="0" smtClean="0">
                <a:latin typeface="+mn-lt"/>
              </a:rPr>
              <a:t>provide emergency</a:t>
            </a:r>
            <a:r>
              <a:rPr lang="en-US" baseline="0" dirty="0" smtClean="0">
                <a:latin typeface="+mn-lt"/>
              </a:rPr>
              <a:t> </a:t>
            </a:r>
            <a:r>
              <a:rPr lang="en-US" dirty="0" smtClean="0">
                <a:latin typeface="+mn-lt"/>
              </a:rPr>
              <a:t>response leadership. Although agricultural personnel might serve as valuable resources, especially if the</a:t>
            </a:r>
            <a:r>
              <a:rPr lang="en-US" baseline="0" dirty="0" smtClean="0">
                <a:latin typeface="+mn-lt"/>
              </a:rPr>
              <a:t> </a:t>
            </a:r>
            <a:r>
              <a:rPr lang="en-US" dirty="0" smtClean="0">
                <a:latin typeface="+mn-lt"/>
              </a:rPr>
              <a:t>situation involved animal care or other aspects of agriculture, their role would be advisory and their exposure to</a:t>
            </a:r>
            <a:r>
              <a:rPr lang="en-US" baseline="0" dirty="0" smtClean="0">
                <a:latin typeface="+mn-lt"/>
              </a:rPr>
              <a:t> </a:t>
            </a:r>
            <a:r>
              <a:rPr lang="en-US" dirty="0" smtClean="0">
                <a:latin typeface="+mn-lt"/>
              </a:rPr>
              <a:t>the chemical or radiological hazard may be prevented or</a:t>
            </a:r>
            <a:r>
              <a:rPr lang="en-US" baseline="0" dirty="0" smtClean="0">
                <a:latin typeface="+mn-lt"/>
              </a:rPr>
              <a:t> minimized</a:t>
            </a:r>
            <a:r>
              <a:rPr lang="en-US" dirty="0" smtClean="0">
                <a:latin typeface="+mn-lt"/>
              </a:rPr>
              <a:t>. In addition, safety training includes information concerning the event and the responder’s role. Awareness and</a:t>
            </a:r>
            <a:r>
              <a:rPr lang="en-US" baseline="0" dirty="0" smtClean="0">
                <a:latin typeface="+mn-lt"/>
              </a:rPr>
              <a:t> </a:t>
            </a:r>
            <a:r>
              <a:rPr lang="en-US" dirty="0" smtClean="0">
                <a:latin typeface="+mn-lt"/>
              </a:rPr>
              <a:t>exposure-reduction strategies related to hazards in the environment, the tasks to be performed, and risks</a:t>
            </a:r>
            <a:r>
              <a:rPr lang="en-US" baseline="0" dirty="0" smtClean="0">
                <a:latin typeface="+mn-lt"/>
              </a:rPr>
              <a:t> </a:t>
            </a:r>
            <a:r>
              <a:rPr lang="en-US" dirty="0" smtClean="0">
                <a:latin typeface="+mn-lt"/>
              </a:rPr>
              <a:t>associated with the use of PPE are covered.</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12</a:t>
            </a:fld>
            <a:endParaRPr lang="en-US" dirty="0"/>
          </a:p>
        </p:txBody>
      </p:sp>
    </p:spTree>
    <p:extLst>
      <p:ext uri="{BB962C8B-B14F-4D97-AF65-F5344CB8AC3E}">
        <p14:creationId xmlns:p14="http://schemas.microsoft.com/office/powerpoint/2010/main" val="18647476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selection of hazard control measures should be based on the need for hazard deduction and the feasibility and efficacy of the control. A cost-benefit analysis can help </a:t>
            </a:r>
            <a:r>
              <a:rPr lang="en-US" dirty="0" smtClean="0"/>
              <a:t>authorities </a:t>
            </a:r>
            <a:r>
              <a:rPr lang="en-US" dirty="0"/>
              <a:t>determine which types of PPE and devices are a sound investment as a means of hazard control. The benefits of effectively protecting human health and preventing the spread of disease should weigh heavily in the analysis. It is also important to recognize that the initial cost of PPE program start-up represents only a fraction of the total maintenance expense of continuing a PPE program operation over time. An example of such expense is seen in the fixed costs of </a:t>
            </a:r>
            <a:r>
              <a:rPr lang="en-US" dirty="0" smtClean="0"/>
              <a:t>equipment, plus </a:t>
            </a:r>
            <a:r>
              <a:rPr lang="en-US" dirty="0"/>
              <a:t>maintenance, repair, and replacement. These expenditures, often significant, are essential to maintaining the effectiveness of the operation</a:t>
            </a:r>
            <a:r>
              <a:rPr lang="en-US" dirty="0" smtClean="0"/>
              <a:t>. In </a:t>
            </a:r>
            <a:r>
              <a:rPr lang="en-US" dirty="0"/>
              <a:t>most cases, however, the time, effort, and expense involved in administering an effective and comprehensive PPE program are amply justified. If the </a:t>
            </a:r>
            <a:r>
              <a:rPr lang="en-US" dirty="0" smtClean="0"/>
              <a:t>PPE is deemed too </a:t>
            </a:r>
            <a:r>
              <a:rPr lang="en-US" dirty="0"/>
              <a:t>costly, then responders should not be allowed to enter or perform work in the hazardous area.</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13</a:t>
            </a:fld>
            <a:endParaRPr lang="en-US" dirty="0"/>
          </a:p>
        </p:txBody>
      </p:sp>
    </p:spTree>
    <p:extLst>
      <p:ext uri="{BB962C8B-B14F-4D97-AF65-F5344CB8AC3E}">
        <p14:creationId xmlns:p14="http://schemas.microsoft.com/office/powerpoint/2010/main" val="10856845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Thorough training of administrators and responders in the use of PPE will also help reduce hazard exposure. </a:t>
            </a:r>
            <a:r>
              <a:rPr lang="en-US" dirty="0" smtClean="0"/>
              <a:t>To be successful, a PPE training program must have the full participation and commitment of supervisors who administer it and the personnel it’s designed to protect.</a:t>
            </a:r>
          </a:p>
          <a:p>
            <a:pPr defTabSz="928848">
              <a:defRPr/>
            </a:pP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14</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Responders must be sufficiently knowledgeable and confident in the use of PPE so that even in stressful situations (e.g., involving compromised PPE) their training will help keep them safe. Training </a:t>
            </a:r>
            <a:r>
              <a:rPr lang="en-US" dirty="0"/>
              <a:t>programs should include an optimal mix of cognitive (information-based), affective (attitudinal), and applied (laboratory practice) approaches. A comprehensive training program is critical in ensuring responders understand how to wear PPE appropriately thus providing optimal protection when working. Some PPE is of simple design, and its use is easy to learn. The apparent design simplicity of some PPE, however, may result in an attitude of complacency regarding training and its use.</a:t>
            </a:r>
          </a:p>
          <a:p>
            <a:pPr algn="l"/>
            <a:r>
              <a:rPr lang="en-US" b="1" i="1" dirty="0">
                <a:latin typeface="Times New Roman"/>
              </a:rPr>
              <a:t>Personal protective equipment is effective only when it is actually taken out of the box or storage container and worn or used properly!</a:t>
            </a:r>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15</a:t>
            </a:fld>
            <a:endParaRPr lang="en-US" dirty="0"/>
          </a:p>
        </p:txBody>
      </p:sp>
    </p:spTree>
    <p:extLst>
      <p:ext uri="{BB962C8B-B14F-4D97-AF65-F5344CB8AC3E}">
        <p14:creationId xmlns:p14="http://schemas.microsoft.com/office/powerpoint/2010/main" val="15515306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a:t>
            </a:r>
            <a:r>
              <a:rPr lang="en-US" dirty="0"/>
              <a:t>comprehensive PPE training program should include the following topics</a:t>
            </a:r>
            <a:r>
              <a:rPr lang="en-US" dirty="0" smtClean="0"/>
              <a:t>:</a:t>
            </a:r>
            <a:endParaRPr lang="en-US" dirty="0"/>
          </a:p>
          <a:p>
            <a:pPr marL="174159" indent="-174159">
              <a:buFont typeface="Arial" pitchFamily="34" charset="0"/>
              <a:buChar char="•"/>
            </a:pPr>
            <a:r>
              <a:rPr lang="en-US" dirty="0"/>
              <a:t>The role of PPE as one among several hazard-control methods;</a:t>
            </a:r>
          </a:p>
          <a:p>
            <a:pPr marL="174159" indent="-174159">
              <a:buFont typeface="Arial" pitchFamily="34" charset="0"/>
              <a:buChar char="•"/>
            </a:pPr>
            <a:r>
              <a:rPr lang="en-US" dirty="0"/>
              <a:t>The benefits of PPE use in a hazardous situation and the consequences of unprotected exposure to a hazard;</a:t>
            </a:r>
          </a:p>
          <a:p>
            <a:pPr marL="174159" indent="-174159">
              <a:buFont typeface="Arial" pitchFamily="34" charset="0"/>
              <a:buChar char="•"/>
            </a:pPr>
            <a:r>
              <a:rPr lang="en-US" dirty="0"/>
              <a:t>The precautions and limitations of PPE, particularly in emergency situations, and possible ways to overcome these </a:t>
            </a:r>
            <a:r>
              <a:rPr lang="en-US" dirty="0" smtClean="0"/>
              <a:t>limitations – such as donning multiple sets of gloves in case an outer pair is breached; </a:t>
            </a:r>
            <a:endParaRPr lang="en-US" dirty="0"/>
          </a:p>
          <a:p>
            <a:pPr marL="174159" indent="-174159">
              <a:buFont typeface="Arial" pitchFamily="34" charset="0"/>
              <a:buChar char="•"/>
            </a:pPr>
            <a:r>
              <a:rPr lang="en-US" dirty="0"/>
              <a:t>Recognizing the signs of overheating or cold stress and how to respond;</a:t>
            </a:r>
          </a:p>
          <a:p>
            <a:pPr marL="174159" indent="-174159">
              <a:buFont typeface="Arial" pitchFamily="34" charset="0"/>
              <a:buChar char="•"/>
            </a:pPr>
            <a:r>
              <a:rPr lang="en-US" dirty="0"/>
              <a:t>Selection of appropriate PPE for various hazardous situations, with clear explanations of how the PPE protects against these hazards; and</a:t>
            </a:r>
          </a:p>
          <a:p>
            <a:pPr marL="174159" indent="-174159" defTabSz="928848">
              <a:buFont typeface="Arial" pitchFamily="34" charset="0"/>
              <a:buChar char="•"/>
              <a:defRPr/>
            </a:pPr>
            <a:r>
              <a:rPr lang="en-US" dirty="0"/>
              <a:t>The importance of properly fitting PPE and the basic criteria for a proper fit.</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16</a:t>
            </a:fld>
            <a:endParaRPr lang="en-US" dirty="0"/>
          </a:p>
        </p:txBody>
      </p:sp>
    </p:spTree>
    <p:extLst>
      <p:ext uri="{BB962C8B-B14F-4D97-AF65-F5344CB8AC3E}">
        <p14:creationId xmlns:p14="http://schemas.microsoft.com/office/powerpoint/2010/main" val="42448904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 comprehensive PPE training program should also include:</a:t>
            </a:r>
          </a:p>
          <a:p>
            <a:pPr marL="174159" marR="0" indent="-17415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Techniques </a:t>
            </a:r>
            <a:r>
              <a:rPr lang="en-US" dirty="0"/>
              <a:t>for donning, respirator seal-checking, wearing, </a:t>
            </a:r>
            <a:r>
              <a:rPr lang="en-US" dirty="0" smtClean="0"/>
              <a:t>and doffing </a:t>
            </a:r>
            <a:r>
              <a:rPr lang="en-US" dirty="0"/>
              <a:t>of PPE </a:t>
            </a:r>
            <a:r>
              <a:rPr lang="en-US" dirty="0" smtClean="0"/>
              <a:t>properly, as well as the use of the buddy system in cooperative completion of tasks;</a:t>
            </a:r>
          </a:p>
          <a:p>
            <a:pPr marL="174159" marR="0" indent="-174159" algn="l" defTabSz="914400" rtl="0" eaLnBrk="1" fontAlgn="auto" latinLnBrk="0" hangingPunct="1">
              <a:lnSpc>
                <a:spcPct val="100000"/>
              </a:lnSpc>
              <a:spcBef>
                <a:spcPts val="0"/>
              </a:spcBef>
              <a:spcAft>
                <a:spcPts val="0"/>
              </a:spcAft>
              <a:buClrTx/>
              <a:buSzTx/>
              <a:buFont typeface="Arial" pitchFamily="34" charset="0"/>
              <a:buChar char="•"/>
              <a:tabLst/>
              <a:defRPr/>
            </a:pPr>
            <a:r>
              <a:rPr lang="en-US" dirty="0" smtClean="0"/>
              <a:t>Recognition of damaged or failed PPE and the importance of retreating to a clean area to remove and replace damaged PPE;</a:t>
            </a:r>
          </a:p>
          <a:p>
            <a:pPr marL="174159" indent="-174159">
              <a:buFont typeface="Arial" pitchFamily="34" charset="0"/>
              <a:buChar char="•"/>
            </a:pPr>
            <a:r>
              <a:rPr lang="en-US" dirty="0" smtClean="0"/>
              <a:t>Methods </a:t>
            </a:r>
            <a:r>
              <a:rPr lang="en-US" dirty="0"/>
              <a:t>of minimizing adverse consequences of PPE failure;</a:t>
            </a:r>
          </a:p>
          <a:p>
            <a:pPr marL="174159" indent="-174159">
              <a:buFont typeface="Arial" pitchFamily="34" charset="0"/>
              <a:buChar char="•"/>
            </a:pPr>
            <a:r>
              <a:rPr lang="en-US" dirty="0"/>
              <a:t>Identification of local health facilities with the personnel and equipment required to effectively evaluate exposure to and illness from zoonotic diseases;</a:t>
            </a:r>
          </a:p>
          <a:p>
            <a:pPr marL="174159" indent="-174159">
              <a:buFont typeface="Arial" pitchFamily="34" charset="0"/>
              <a:buChar char="•"/>
            </a:pPr>
            <a:r>
              <a:rPr lang="en-US" dirty="0"/>
              <a:t>Stress-management techniques; and</a:t>
            </a:r>
          </a:p>
          <a:p>
            <a:pPr marL="174159" indent="-174159">
              <a:buFont typeface="Arial" pitchFamily="34" charset="0"/>
              <a:buChar char="•"/>
            </a:pPr>
            <a:r>
              <a:rPr lang="en-US" dirty="0"/>
              <a:t>Techniques for safely decontaminating, storing, maintaining, disposing, and repairing PPE.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17</a:t>
            </a:fld>
            <a:endParaRPr lang="en-US" dirty="0"/>
          </a:p>
        </p:txBody>
      </p:sp>
    </p:spTree>
    <p:extLst>
      <p:ext uri="{BB962C8B-B14F-4D97-AF65-F5344CB8AC3E}">
        <p14:creationId xmlns:p14="http://schemas.microsoft.com/office/powerpoint/2010/main" val="16683201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latin typeface="+mn-lt"/>
              </a:rPr>
              <a:t>The complex process of PPE selection for management of disease exposure and spread must include consideration of the zoonotic and biosecurity risks of the agent in the absence of PPE. Diseases that are transmissible between animals and humans are referred to as zoonotic. The action taken to prevent the spread of disease to other animals or locations is referred to as biosecurity. The zoonotic and biosecurity risks can be divided into low, moderate, and high risks.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18</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1" dirty="0"/>
              <a:t>zoonotic risk </a:t>
            </a:r>
            <a:r>
              <a:rPr lang="en-US" dirty="0"/>
              <a:t>is</a:t>
            </a:r>
          </a:p>
          <a:p>
            <a:pPr marL="174159" indent="-174159">
              <a:buFont typeface="Arial" pitchFamily="34" charset="0"/>
              <a:buChar char="•"/>
            </a:pPr>
            <a:r>
              <a:rPr lang="en-US" b="1" dirty="0"/>
              <a:t>Low </a:t>
            </a:r>
            <a:r>
              <a:rPr lang="en-US" dirty="0"/>
              <a:t>when a disease agent represents little or no danger to human health;</a:t>
            </a:r>
          </a:p>
          <a:p>
            <a:pPr marL="174159" indent="-174159">
              <a:buFont typeface="Arial" pitchFamily="34" charset="0"/>
              <a:buChar char="•"/>
            </a:pPr>
            <a:r>
              <a:rPr lang="en-US" b="1" dirty="0"/>
              <a:t>Moderate </a:t>
            </a:r>
            <a:r>
              <a:rPr lang="en-US" dirty="0"/>
              <a:t>when a disease agent represents non–life-threatening danger to human health; and</a:t>
            </a:r>
          </a:p>
          <a:p>
            <a:pPr marL="174159" indent="-174159">
              <a:buFont typeface="Arial" pitchFamily="34" charset="0"/>
              <a:buChar char="•"/>
            </a:pPr>
            <a:r>
              <a:rPr lang="en-US" b="1" dirty="0"/>
              <a:t>High </a:t>
            </a:r>
            <a:r>
              <a:rPr lang="en-US" dirty="0"/>
              <a:t>when a disease agent is life-threatening and represents significant danger to human health.</a:t>
            </a:r>
          </a:p>
          <a:p>
            <a:r>
              <a:rPr lang="en-US" dirty="0"/>
              <a:t>For more detailed information on zoonotic diseases, see the Centers for Disease Control and Prevention web site, http://www.cdc.gov/nczved/.</a:t>
            </a:r>
          </a:p>
          <a:p>
            <a:endParaRPr lang="en-US" dirty="0"/>
          </a:p>
          <a:p>
            <a:r>
              <a:rPr lang="en-US" dirty="0"/>
              <a:t>The biosecurity risk is based on the survivability of the agent outside the live host. </a:t>
            </a:r>
            <a:r>
              <a:rPr lang="en-US" dirty="0" smtClean="0"/>
              <a:t>The </a:t>
            </a:r>
            <a:r>
              <a:rPr lang="en-US" b="1" dirty="0"/>
              <a:t>biosecurity risk </a:t>
            </a:r>
            <a:r>
              <a:rPr lang="en-US" dirty="0"/>
              <a:t>is</a:t>
            </a:r>
          </a:p>
          <a:p>
            <a:pPr marL="174159" indent="-174159">
              <a:buFont typeface="Arial" pitchFamily="34" charset="0"/>
              <a:buChar char="•"/>
            </a:pPr>
            <a:r>
              <a:rPr lang="en-US" b="1" dirty="0"/>
              <a:t>Low </a:t>
            </a:r>
            <a:r>
              <a:rPr lang="en-US" dirty="0"/>
              <a:t>when a disease agent is non-contagious or vector-borne (spread by the bite of an insect or arachnid);</a:t>
            </a:r>
          </a:p>
          <a:p>
            <a:pPr marL="174159" indent="-174159">
              <a:buFont typeface="Arial" pitchFamily="34" charset="0"/>
              <a:buChar char="•"/>
            </a:pPr>
            <a:r>
              <a:rPr lang="en-US" b="1" dirty="0"/>
              <a:t>Moderate </a:t>
            </a:r>
            <a:r>
              <a:rPr lang="en-US" dirty="0"/>
              <a:t>when a disease agent is contagious but does not survive outside the host; and</a:t>
            </a:r>
          </a:p>
          <a:p>
            <a:pPr marL="174159" indent="-174159">
              <a:buFont typeface="Arial" pitchFamily="34" charset="0"/>
              <a:buChar char="•"/>
            </a:pPr>
            <a:r>
              <a:rPr lang="en-US" b="1" dirty="0"/>
              <a:t>High </a:t>
            </a:r>
            <a:r>
              <a:rPr lang="en-US" dirty="0"/>
              <a:t>when a disease agent is highly contagious and survives outside the host.</a:t>
            </a:r>
          </a:p>
        </p:txBody>
      </p:sp>
      <p:sp>
        <p:nvSpPr>
          <p:cNvPr id="4" name="Slide Number Placeholder 3"/>
          <p:cNvSpPr>
            <a:spLocks noGrp="1"/>
          </p:cNvSpPr>
          <p:nvPr>
            <p:ph type="sldNum" sz="quarter" idx="10"/>
          </p:nvPr>
        </p:nvSpPr>
        <p:spPr/>
        <p:txBody>
          <a:bodyPr/>
          <a:lstStyle/>
          <a:p>
            <a:fld id="{7D9E068D-FA8D-431A-90C3-6966C431D542}" type="slidenum">
              <a:rPr lang="en-US" smtClean="0"/>
              <a:t>19</a:t>
            </a:fld>
            <a:endParaRPr lang="en-US" dirty="0"/>
          </a:p>
        </p:txBody>
      </p:sp>
    </p:spTree>
    <p:extLst>
      <p:ext uri="{BB962C8B-B14F-4D97-AF65-F5344CB8AC3E}">
        <p14:creationId xmlns:p14="http://schemas.microsoft.com/office/powerpoint/2010/main" val="3784432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This</a:t>
            </a:r>
            <a:r>
              <a:rPr lang="en-US" baseline="0" dirty="0" smtClean="0"/>
              <a:t> presentation will clarify what is meant by “Personal Protective Equipment.”  In addition, it will also cover the purpose of PPE in an animal disease emergency, hazard assessment, hazard control, cost-benefit analysis, PPE education and training, and PPE selection based on risk. In an animal disease emergency such as an FAD outbreak, PPE has two important purposes: to protect the responder from potential hazards, and to prevent the spread of disease agents. For PPE to be effective, it is important that it is properly selected and implemented. </a:t>
            </a:r>
            <a:r>
              <a:rPr lang="en-US" dirty="0" smtClean="0">
                <a:latin typeface="Arial" charset="0"/>
                <a:ea typeface="ＭＳ Ｐゴシック" charset="-128"/>
                <a:cs typeface="ＭＳ Ｐゴシック" charset="-128"/>
              </a:rPr>
              <a:t>Additional presentations addressing these issues in greater detail are also are available.</a:t>
            </a:r>
            <a:endParaRPr lang="en-US" dirty="0" smtClean="0">
              <a:ea typeface="ＭＳ Ｐゴシック" charset="-128"/>
              <a:cs typeface="ＭＳ Ｐゴシック" charset="-128"/>
            </a:endParaRP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a:t>
            </a:fld>
            <a:endParaRPr lang="en-US" dirty="0"/>
          </a:p>
        </p:txBody>
      </p:sp>
    </p:spTree>
    <p:extLst>
      <p:ext uri="{BB962C8B-B14F-4D97-AF65-F5344CB8AC3E}">
        <p14:creationId xmlns:p14="http://schemas.microsoft.com/office/powerpoint/2010/main" val="8127970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table illustrates the zoonotic risk and the biosecurity risk of some examples</a:t>
            </a:r>
            <a:r>
              <a:rPr lang="en-US" baseline="0" dirty="0" smtClean="0"/>
              <a:t> </a:t>
            </a:r>
            <a:r>
              <a:rPr lang="en-US" dirty="0" smtClean="0"/>
              <a:t>of foreign animal diseases. Be aware that with some diseases, the major source of disease transmission between animals may be by</a:t>
            </a:r>
            <a:r>
              <a:rPr lang="en-US" baseline="0" dirty="0" smtClean="0"/>
              <a:t> </a:t>
            </a:r>
            <a:r>
              <a:rPr lang="en-US" dirty="0" smtClean="0"/>
              <a:t>vector, creating a low biosecurity risk. However, if zoonotic, responders may risk exposure to the disease agent</a:t>
            </a:r>
            <a:r>
              <a:rPr lang="en-US" baseline="0" dirty="0" smtClean="0"/>
              <a:t> </a:t>
            </a:r>
            <a:r>
              <a:rPr lang="en-US" dirty="0" smtClean="0"/>
              <a:t>in tissues through diagnostic sampling or necropsy. [</a:t>
            </a:r>
            <a:r>
              <a:rPr lang="en-US" i="1" dirty="0" smtClean="0"/>
              <a:t>This table illustrates the zoonotic risk</a:t>
            </a:r>
            <a:r>
              <a:rPr lang="en-US" i="1" baseline="0" dirty="0" smtClean="0"/>
              <a:t> and biosecurity risk of some foreign animal diseases</a:t>
            </a:r>
            <a:r>
              <a:rPr lang="en-US" i="1" dirty="0" smtClean="0"/>
              <a:t>. Illustration by: </a:t>
            </a:r>
            <a:r>
              <a:rPr lang="en-US" i="1" dirty="0" err="1" smtClean="0"/>
              <a:t>Katlyn</a:t>
            </a:r>
            <a:r>
              <a:rPr lang="en-US" i="1" dirty="0" smtClean="0"/>
              <a:t> Harvey, Iowa State University]</a:t>
            </a:r>
            <a:endParaRPr lang="en-US"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20</a:t>
            </a:fld>
            <a:endParaRPr lang="en-US" dirty="0"/>
          </a:p>
        </p:txBody>
      </p:sp>
    </p:spTree>
    <p:extLst>
      <p:ext uri="{BB962C8B-B14F-4D97-AF65-F5344CB8AC3E}">
        <p14:creationId xmlns:p14="http://schemas.microsoft.com/office/powerpoint/2010/main" val="2877228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t>The Incident Commander and Safety Officer need to consider both types of risks in the hazard assessment. A</a:t>
            </a:r>
            <a:r>
              <a:rPr lang="en-US" baseline="0" dirty="0" smtClean="0"/>
              <a:t> </a:t>
            </a:r>
            <a:r>
              <a:rPr lang="en-US" dirty="0" smtClean="0"/>
              <a:t>risk category can be determined based on a combination of zoonotic (transmission to humans) and biosecurity</a:t>
            </a:r>
            <a:r>
              <a:rPr lang="en-US" baseline="0" dirty="0" smtClean="0"/>
              <a:t> </a:t>
            </a:r>
            <a:r>
              <a:rPr lang="en-US" dirty="0" smtClean="0"/>
              <a:t>(transmission to other animals) risk. Where the zoonotic risk of a disease is greater than its biosecurity risk,</a:t>
            </a:r>
            <a:r>
              <a:rPr lang="en-US" baseline="0" dirty="0" smtClean="0"/>
              <a:t> </a:t>
            </a:r>
            <a:r>
              <a:rPr lang="en-US" dirty="0" smtClean="0"/>
              <a:t>zoonotic risk takes precedence. The appropriate PPE and protective measures are based on the category of</a:t>
            </a:r>
            <a:r>
              <a:rPr lang="en-US" baseline="0" dirty="0" smtClean="0"/>
              <a:t> </a:t>
            </a:r>
            <a:r>
              <a:rPr lang="en-US" dirty="0" smtClean="0"/>
              <a:t>risk as well as specific factors about the disease.  For zoonotic diseases,</a:t>
            </a:r>
            <a:r>
              <a:rPr lang="en-US" baseline="0" dirty="0" smtClean="0"/>
              <a:t> </a:t>
            </a:r>
            <a:r>
              <a:rPr lang="en-US" dirty="0" smtClean="0"/>
              <a:t> the potential</a:t>
            </a:r>
            <a:r>
              <a:rPr lang="en-US" baseline="0" dirty="0" smtClean="0"/>
              <a:t> method of exposure is also considered</a:t>
            </a:r>
            <a:r>
              <a:rPr lang="en-US" dirty="0" smtClean="0"/>
              <a:t>. This is especially true with the degree of respiratory protection</a:t>
            </a:r>
            <a:r>
              <a:rPr lang="en-US" baseline="0" dirty="0" smtClean="0"/>
              <a:t> </a:t>
            </a:r>
            <a:r>
              <a:rPr lang="en-US" dirty="0" smtClean="0"/>
              <a:t>needed. Table 2 illustrates</a:t>
            </a:r>
            <a:r>
              <a:rPr lang="en-US" baseline="0" dirty="0" smtClean="0"/>
              <a:t> </a:t>
            </a:r>
            <a:r>
              <a:rPr lang="en-US" dirty="0" smtClean="0"/>
              <a:t>risk categories based on the zoonotic risk as well as the biosecurity risk</a:t>
            </a:r>
            <a:r>
              <a:rPr lang="en-US" baseline="0" dirty="0" smtClean="0"/>
              <a:t> </a:t>
            </a:r>
            <a:r>
              <a:rPr lang="en-US" dirty="0" smtClean="0"/>
              <a:t>of example diseases. </a:t>
            </a:r>
            <a:r>
              <a:rPr lang="en-US" i="1" dirty="0" smtClean="0"/>
              <a:t>[This </a:t>
            </a:r>
            <a:r>
              <a:rPr lang="en-US" i="1" smtClean="0"/>
              <a:t>table illustrates the combined </a:t>
            </a:r>
            <a:r>
              <a:rPr lang="en-US" i="1" dirty="0" smtClean="0"/>
              <a:t>zoonotic </a:t>
            </a:r>
            <a:r>
              <a:rPr lang="en-US" i="1" baseline="0" dirty="0" smtClean="0"/>
              <a:t>and biosecurity risk of some foreign animal diseases</a:t>
            </a:r>
            <a:r>
              <a:rPr lang="en-US" i="1" dirty="0" smtClean="0"/>
              <a:t>. Illustration by:</a:t>
            </a:r>
            <a:r>
              <a:rPr lang="en-US" i="1" baseline="0" dirty="0" smtClean="0"/>
              <a:t> </a:t>
            </a:r>
            <a:r>
              <a:rPr lang="en-US" i="1" baseline="0" dirty="0" err="1" smtClean="0"/>
              <a:t>Katlyn</a:t>
            </a:r>
            <a:r>
              <a:rPr lang="en-US" i="1" baseline="0" dirty="0" smtClean="0"/>
              <a:t> Harvey</a:t>
            </a:r>
            <a:r>
              <a:rPr lang="en-US" i="1" dirty="0" smtClean="0"/>
              <a:t>, Iowa State University]</a:t>
            </a:r>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21</a:t>
            </a:fld>
            <a:endParaRPr lang="en-US" dirty="0"/>
          </a:p>
        </p:txBody>
      </p:sp>
    </p:spTree>
    <p:extLst>
      <p:ext uri="{BB962C8B-B14F-4D97-AF65-F5344CB8AC3E}">
        <p14:creationId xmlns:p14="http://schemas.microsoft.com/office/powerpoint/2010/main" val="7747093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the zoonotic and biosecurity risks, other factors influence the selection of PPE veterinary responders should wear. These include</a:t>
            </a:r>
          </a:p>
          <a:p>
            <a:pPr marL="174159" indent="-174159">
              <a:buFont typeface="Arial" pitchFamily="34" charset="0"/>
              <a:buChar char="•"/>
            </a:pPr>
            <a:r>
              <a:rPr lang="en-US" dirty="0"/>
              <a:t>Tasks that individuals must perform such as surveillance, depopulation, disposal, and cleaning and disinfection;</a:t>
            </a:r>
          </a:p>
          <a:p>
            <a:pPr marL="174159" indent="-174159">
              <a:buFont typeface="Arial" pitchFamily="34" charset="0"/>
              <a:buChar char="•"/>
            </a:pPr>
            <a:r>
              <a:rPr lang="en-US" dirty="0"/>
              <a:t>Exertion levels and the extent of physical work at a premises; </a:t>
            </a:r>
          </a:p>
          <a:p>
            <a:pPr marL="174159" indent="-174159">
              <a:buFont typeface="Arial" pitchFamily="34" charset="0"/>
              <a:buChar char="•"/>
            </a:pPr>
            <a:r>
              <a:rPr lang="en-US" dirty="0"/>
              <a:t>Ambient temperature, relative humidity, and the length of time PPE must provide a specific level of protection; and</a:t>
            </a:r>
          </a:p>
          <a:p>
            <a:pPr marL="174159" indent="-174159">
              <a:buFont typeface="Arial" pitchFamily="34" charset="0"/>
              <a:buChar char="•"/>
            </a:pPr>
            <a:r>
              <a:rPr lang="en-US" dirty="0"/>
              <a:t>Classification of the premises. </a:t>
            </a:r>
          </a:p>
          <a:p>
            <a:r>
              <a:rPr lang="en-US" dirty="0"/>
              <a:t> In summary, there are many things to consider when trying to minimize risks and provide a safe and successful work environment for veterinary responders. Preparation and training are essential to a safe and successful response.</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22</a:t>
            </a:fld>
            <a:endParaRPr lang="en-US" dirty="0"/>
          </a:p>
        </p:txBody>
      </p:sp>
    </p:spTree>
    <p:extLst>
      <p:ext uri="{BB962C8B-B14F-4D97-AF65-F5344CB8AC3E}">
        <p14:creationId xmlns:p14="http://schemas.microsoft.com/office/powerpoint/2010/main" val="3525264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More details can be obtained from the sources listed on the slide, available on the USDA website (</a:t>
            </a:r>
            <a:r>
              <a:rPr lang="en-US" sz="1200" b="0" i="0" kern="1200" dirty="0" smtClean="0">
                <a:solidFill>
                  <a:schemeClr val="tx1"/>
                </a:solidFill>
                <a:effectLst/>
                <a:latin typeface="+mn-lt"/>
                <a:ea typeface="+mn-ea"/>
                <a:cs typeface="+mn-cs"/>
                <a:hlinkClick r:id="rId3"/>
              </a:rPr>
              <a:t>http://www.aphis.usda.gov/animal_health/emergency_management/</a:t>
            </a:r>
            <a:r>
              <a:rPr lang="en-US" sz="1200" b="0" i="0" kern="1200" dirty="0" smtClean="0">
                <a:solidFill>
                  <a:schemeClr val="tx1"/>
                </a:solidFill>
                <a:effectLst/>
                <a:latin typeface="+mn-lt"/>
                <a:ea typeface="+mn-ea"/>
                <a:cs typeface="+mn-cs"/>
              </a:rPr>
              <a:t>) and the NAHERC Training Site (</a:t>
            </a:r>
            <a:r>
              <a:rPr lang="en-US" sz="1200" b="0" i="0" kern="1200" dirty="0" smtClean="0">
                <a:solidFill>
                  <a:schemeClr val="tx1"/>
                </a:solidFill>
                <a:effectLst/>
                <a:latin typeface="+mn-lt"/>
                <a:ea typeface="+mn-ea"/>
                <a:cs typeface="+mn-cs"/>
                <a:hlinkClick r:id="rId4"/>
              </a:rPr>
              <a:t>http://naherc.sws.iastate.edu/</a:t>
            </a:r>
            <a:r>
              <a:rPr lang="en-US" sz="1200" b="0" i="0" kern="1200" dirty="0" smtClean="0">
                <a:solidFill>
                  <a:schemeClr val="tx1"/>
                </a:solidFill>
                <a:effectLst/>
                <a:latin typeface="+mn-lt"/>
                <a:ea typeface="+mn-ea"/>
                <a:cs typeface="+mn-cs"/>
              </a:rPr>
              <a:t>).</a:t>
            </a:r>
            <a:r>
              <a:rPr lang="en-US" b="0" dirty="0" smtClean="0"/>
              <a:t> </a:t>
            </a:r>
            <a:endParaRPr lang="en-US" b="0"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23</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ea typeface="ＭＳ Ｐゴシック" charset="-128"/>
                <a:cs typeface="ＭＳ Ｐゴシック" charset="-128"/>
              </a:rPr>
              <a:t>This slide acknowledges the authors and reviewers of the Guidelines document.  </a:t>
            </a:r>
          </a:p>
          <a:p>
            <a:pPr eaLnBrk="1" hangingPunct="1">
              <a:spcBef>
                <a:spcPct val="0"/>
              </a:spcBef>
            </a:pPr>
            <a:endParaRPr lang="en-US" dirty="0" smtClean="0">
              <a:ea typeface="ＭＳ Ｐゴシック" charset="-128"/>
              <a:cs typeface="ＭＳ Ｐゴシック" charset="-128"/>
            </a:endParaRPr>
          </a:p>
        </p:txBody>
      </p:sp>
      <p:sp>
        <p:nvSpPr>
          <p:cNvPr id="6144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8130914-6BCB-49E6-B547-ED2337D30D7A}" type="slidenum">
              <a:rPr lang="en-US">
                <a:ea typeface="ＭＳ Ｐゴシック" pitchFamily="5" charset="-128"/>
                <a:cs typeface="ＭＳ Ｐゴシック" pitchFamily="5" charset="-128"/>
              </a:rPr>
              <a:pPr fontAlgn="base">
                <a:spcBef>
                  <a:spcPct val="0"/>
                </a:spcBef>
                <a:spcAft>
                  <a:spcPct val="0"/>
                </a:spcAft>
                <a:defRPr/>
              </a:pPr>
              <a:t>24</a:t>
            </a:fld>
            <a:endParaRPr lang="en-US">
              <a:ea typeface="ＭＳ Ｐゴシック" pitchFamily="5" charset="-128"/>
              <a:cs typeface="ＭＳ Ｐゴシック" pitchFamily="5" charset="-128"/>
            </a:endParaRPr>
          </a:p>
        </p:txBody>
      </p:sp>
      <p:sp>
        <p:nvSpPr>
          <p:cNvPr id="2" name="Header Placeholder 1"/>
          <p:cNvSpPr>
            <a:spLocks noGrp="1"/>
          </p:cNvSpPr>
          <p:nvPr>
            <p:ph type="hdr" sz="quarter" idx="10"/>
          </p:nvPr>
        </p:nvSpPr>
        <p:spPr/>
        <p:txBody>
          <a:bodyPr/>
          <a:lstStyle/>
          <a:p>
            <a:r>
              <a:rPr lang="en-US" smtClean="0"/>
              <a:t>Test Template HANDS 2011-03</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C75019-516D-422A-9311-C1B1C76B6E53}" type="slidenum">
              <a:rPr lang="en-US"/>
              <a:pPr/>
              <a:t>25</a:t>
            </a:fld>
            <a:endParaRPr lang="en-US"/>
          </a:p>
        </p:txBody>
      </p:sp>
      <p:sp>
        <p:nvSpPr>
          <p:cNvPr id="884738" name="Rectangle 2"/>
          <p:cNvSpPr>
            <a:spLocks noGrp="1" noRot="1" noChangeAspect="1" noChangeArrowheads="1" noTextEdit="1"/>
          </p:cNvSpPr>
          <p:nvPr>
            <p:ph type="sldImg"/>
          </p:nvPr>
        </p:nvSpPr>
        <p:spPr>
          <a:ln/>
        </p:spPr>
      </p:sp>
      <p:sp>
        <p:nvSpPr>
          <p:cNvPr id="884739" name="Rectangle 3"/>
          <p:cNvSpPr>
            <a:spLocks noGrp="1" noChangeArrowheads="1"/>
          </p:cNvSpPr>
          <p:nvPr>
            <p:ph type="body" idx="1"/>
          </p:nvPr>
        </p:nvSpPr>
        <p:spPr/>
        <p:txBody>
          <a:bodyPr/>
          <a:lstStyle/>
          <a:p>
            <a:pPr defTabSz="906979">
              <a:defRPr/>
            </a:pPr>
            <a:r>
              <a:rPr lang="en-US" dirty="0" smtClean="0"/>
              <a:t>Information</a:t>
            </a:r>
            <a:r>
              <a:rPr lang="en-US" baseline="0" dirty="0" smtClean="0"/>
              <a:t> provided in this presentation was developed by the Center for Food Security and Public Health at Iowa State University College of Veterinary Medicine, through funding from the US Department of Agriculture, Animal and Plant Health Inspection Service, Veterinary Services.</a:t>
            </a:r>
            <a:endParaRPr lang="en-US" dirty="0" smtClean="0"/>
          </a:p>
        </p:txBody>
      </p:sp>
      <p:sp>
        <p:nvSpPr>
          <p:cNvPr id="5" name="Footer Placeholder 4"/>
          <p:cNvSpPr>
            <a:spLocks noGrp="1"/>
          </p:cNvSpPr>
          <p:nvPr>
            <p:ph type="ftr" sz="quarter" idx="10"/>
          </p:nvPr>
        </p:nvSpPr>
        <p:spPr/>
        <p:txBody>
          <a:bodyPr/>
          <a:lstStyle/>
          <a:p>
            <a:r>
              <a:rPr lang="en-US" smtClean="0"/>
              <a:t>MSP, CFSPH - 2010</a:t>
            </a:r>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72596">
              <a:defRPr/>
            </a:pPr>
            <a:r>
              <a:rPr lang="en-US" dirty="0" smtClean="0"/>
              <a:t>The phrase</a:t>
            </a:r>
            <a:r>
              <a:rPr lang="en-US" baseline="0" dirty="0" smtClean="0"/>
              <a:t> “p</a:t>
            </a:r>
            <a:r>
              <a:rPr lang="en-US" dirty="0" smtClean="0"/>
              <a:t>ersonal protective</a:t>
            </a:r>
            <a:r>
              <a:rPr lang="en-US" baseline="0" dirty="0" smtClean="0"/>
              <a:t> equipment,” or PPE, refers to special clothing and equipment designed to act as a barrier between an individual and a hazard that could cause injury. The primary purpose is to protect the responder from harm. </a:t>
            </a:r>
            <a:r>
              <a:rPr lang="en-US" dirty="0" smtClean="0"/>
              <a:t>PPE protects the body, such</a:t>
            </a:r>
            <a:r>
              <a:rPr lang="en-US" baseline="0" dirty="0" smtClean="0"/>
              <a:t> as coveralls and high visibility reflective vests, </a:t>
            </a:r>
            <a:r>
              <a:rPr lang="en-US" dirty="0" smtClean="0"/>
              <a:t>and includes p</a:t>
            </a:r>
            <a:r>
              <a:rPr lang="en-US" baseline="0" dirty="0" smtClean="0"/>
              <a:t>rotection for the eyes, ears, face, and head, such as goggles, face shields, and ear plugs. Items of PPE also protect the hands and feet. Respiratory protection is provided by a variety of respirators, chosen based on the hazard. The National Veterinary Stockpile (NVS), maintained by the National Center for Animal Health Emergency Management (NCAHEM) through USDA APHIS, is the nation’s repository of veterinary countermeasures and commercial support services. PPE is included in the inventory to be deployed in an emergency animal disease outbreak. </a:t>
            </a:r>
            <a:r>
              <a:rPr lang="en-US" i="1" baseline="0" dirty="0" smtClean="0"/>
              <a:t>[</a:t>
            </a:r>
            <a:r>
              <a:rPr lang="en-US" i="1" dirty="0" smtClean="0"/>
              <a:t>This photo shows a veterinarian wearing a variety of PPE: a tear-resistant suit, a disposable respirator, and chemical-resistant gloves. He is also putting on goggles. Photo source: Travis </a:t>
            </a:r>
            <a:r>
              <a:rPr lang="en-US" i="1" dirty="0" err="1" smtClean="0"/>
              <a:t>Engelhaupt</a:t>
            </a:r>
            <a:r>
              <a:rPr lang="en-US" i="1" dirty="0" smtClean="0"/>
              <a:t>, Iowa State University</a:t>
            </a:r>
            <a:r>
              <a:rPr lang="en-US" i="0" dirty="0" smtClean="0"/>
              <a:t>]</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3</a:t>
            </a:fld>
            <a:endParaRPr lang="en-US" dirty="0"/>
          </a:p>
        </p:txBody>
      </p:sp>
    </p:spTree>
    <p:extLst>
      <p:ext uri="{BB962C8B-B14F-4D97-AF65-F5344CB8AC3E}">
        <p14:creationId xmlns:p14="http://schemas.microsoft.com/office/powerpoint/2010/main" val="2744630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solidFill>
                  <a:schemeClr val="tx1"/>
                </a:solidFill>
              </a:rPr>
              <a:t>As mentioned, in an animal disease emergency</a:t>
            </a:r>
            <a:r>
              <a:rPr lang="en-US" dirty="0" smtClean="0">
                <a:solidFill>
                  <a:schemeClr val="tx1"/>
                </a:solidFill>
              </a:rPr>
              <a:t>, personal protective equipment serves two purposes: </a:t>
            </a:r>
          </a:p>
          <a:p>
            <a:pPr marL="232212" indent="-232212">
              <a:buAutoNum type="arabicParenR"/>
            </a:pPr>
            <a:r>
              <a:rPr lang="en-US" dirty="0" smtClean="0"/>
              <a:t>To protect</a:t>
            </a:r>
            <a:r>
              <a:rPr lang="en-US" baseline="0" dirty="0" smtClean="0"/>
              <a:t> the responder against potentially harmful hazards, such as zoonotic diseases or chemical exposures.  </a:t>
            </a:r>
          </a:p>
          <a:p>
            <a:pPr marL="232212" indent="-232212">
              <a:buAutoNum type="arabicParenR"/>
            </a:pPr>
            <a:r>
              <a:rPr lang="en-US" baseline="0" dirty="0" smtClean="0"/>
              <a:t>To prevent the spread of disease agents between animals and locations. </a:t>
            </a:r>
          </a:p>
          <a:p>
            <a:pPr marL="0" indent="0">
              <a:buNone/>
            </a:pPr>
            <a:r>
              <a:rPr lang="en-US" baseline="0" dirty="0" smtClean="0"/>
              <a:t>The proper selection and use of PPE serves as a biosecurity tool to help isolate a pathogen, protecting the responder, the animals, and the public. PPE must be used</a:t>
            </a:r>
            <a:r>
              <a:rPr lang="en-US" i="0" baseline="0" dirty="0" smtClean="0"/>
              <a:t>, decontaminated, </a:t>
            </a:r>
            <a:r>
              <a:rPr lang="en-US" baseline="0" dirty="0" smtClean="0"/>
              <a:t>and disposed of properly to serve these purposes. These purposes must be taken into consideration when selecting PPE for a disease emergency. </a:t>
            </a:r>
            <a:r>
              <a:rPr lang="en-US" dirty="0" smtClean="0">
                <a:ea typeface="ＭＳ Ｐゴシック" pitchFamily="5" charset="-128"/>
                <a:cs typeface="ＭＳ Ｐゴシック" pitchFamily="5" charset="-128"/>
              </a:rPr>
              <a:t>[</a:t>
            </a:r>
            <a:r>
              <a:rPr lang="en-US" i="1" dirty="0" smtClean="0">
                <a:ea typeface="ＭＳ Ｐゴシック" pitchFamily="5" charset="-128"/>
                <a:cs typeface="ＭＳ Ｐゴシック" pitchFamily="5" charset="-128"/>
              </a:rPr>
              <a:t>This photo shows a veterinary responder in a hooded </a:t>
            </a:r>
            <a:r>
              <a:rPr lang="en-US" i="1" dirty="0" err="1" smtClean="0">
                <a:ea typeface="ＭＳ Ｐゴシック" pitchFamily="5" charset="-128"/>
                <a:cs typeface="ＭＳ Ｐゴシック" pitchFamily="5" charset="-128"/>
              </a:rPr>
              <a:t>Tyvek</a:t>
            </a:r>
            <a:r>
              <a:rPr lang="en-US" i="1" dirty="0" smtClean="0">
                <a:ea typeface="ＭＳ Ｐゴシック" pitchFamily="5" charset="-128"/>
                <a:cs typeface="ＭＳ Ｐゴシック" pitchFamily="5" charset="-128"/>
              </a:rPr>
              <a:t> suit with an air purifying respirator. Photo Source: John Wenzel, New Mexico State University</a:t>
            </a:r>
            <a:r>
              <a:rPr lang="en-US" dirty="0" smtClean="0">
                <a:ea typeface="ＭＳ Ｐゴシック" pitchFamily="5" charset="-128"/>
                <a:cs typeface="ＭＳ Ｐゴシック" pitchFamily="5" charset="-128"/>
              </a:rPr>
              <a:t>]</a:t>
            </a:r>
          </a:p>
          <a:p>
            <a:endParaRPr lang="en-US" baseline="0"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4</a:t>
            </a:fld>
            <a:endParaRPr lang="en-US" dirty="0"/>
          </a:p>
        </p:txBody>
      </p:sp>
    </p:spTree>
    <p:extLst>
      <p:ext uri="{BB962C8B-B14F-4D97-AF65-F5344CB8AC3E}">
        <p14:creationId xmlns:p14="http://schemas.microsoft.com/office/powerpoint/2010/main" val="39898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Personal protective equipment is essential for protecting a responder from a hazard and </a:t>
            </a:r>
            <a:r>
              <a:rPr lang="en-US" baseline="0" dirty="0" smtClean="0">
                <a:latin typeface="+mn-lt"/>
              </a:rPr>
              <a:t>preventing the spread of disease agents</a:t>
            </a:r>
            <a:r>
              <a:rPr lang="en-US" dirty="0"/>
              <a:t>. However, there are many things to consider and understand before PPE is selected and used. </a:t>
            </a:r>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5</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risk of exposure to hazards must be assessed before the appropriate safety measures and PPE can be implemented. The hazard assessment is used to evaluate the nature of the health risk and its relationship to the work environment, the biosecurity risks, and type of protection needed. </a:t>
            </a:r>
            <a:r>
              <a:rPr lang="en-US" dirty="0" smtClean="0"/>
              <a:t>All potential hazards must be assessed in </a:t>
            </a:r>
            <a:r>
              <a:rPr lang="en-US" dirty="0"/>
              <a:t>order to choose appropriate PPE to protect responders. Consider the biological threats of the animal disease, potential chemical exposures, and risks posed by the tasks and the working environment. </a:t>
            </a:r>
            <a:r>
              <a:rPr lang="en-US" dirty="0" smtClean="0"/>
              <a:t>Selecting </a:t>
            </a:r>
            <a:r>
              <a:rPr lang="en-US" dirty="0"/>
              <a:t>PPE unsuited to the hazards of the work environment may result in:</a:t>
            </a:r>
          </a:p>
          <a:p>
            <a:pPr marL="174159" indent="-174159">
              <a:buFont typeface="Arial" pitchFamily="34" charset="0"/>
              <a:buChar char="•"/>
            </a:pPr>
            <a:r>
              <a:rPr lang="en-US" dirty="0"/>
              <a:t>Enhanced risk of spreading the disease;</a:t>
            </a:r>
          </a:p>
          <a:p>
            <a:pPr marL="174159" indent="-174159">
              <a:buFont typeface="Arial" pitchFamily="34" charset="0"/>
              <a:buChar char="•"/>
            </a:pPr>
            <a:r>
              <a:rPr lang="en-US" dirty="0"/>
              <a:t>Impaired job performance; </a:t>
            </a:r>
            <a:r>
              <a:rPr lang="en-US" dirty="0" smtClean="0"/>
              <a:t>and</a:t>
            </a:r>
            <a:endParaRPr lang="en-US" dirty="0"/>
          </a:p>
          <a:p>
            <a:pPr marL="174159" indent="-174159">
              <a:buFont typeface="Arial" pitchFamily="34" charset="0"/>
              <a:buChar char="•"/>
            </a:pPr>
            <a:r>
              <a:rPr lang="en-US" dirty="0" smtClean="0"/>
              <a:t>Most importantly, risk </a:t>
            </a:r>
            <a:r>
              <a:rPr lang="en-US" dirty="0"/>
              <a:t>of responder injury, illness, or death.</a:t>
            </a:r>
          </a:p>
          <a:p>
            <a:r>
              <a:rPr lang="en-US" dirty="0"/>
              <a:t> </a:t>
            </a:r>
          </a:p>
          <a:p>
            <a:endParaRPr 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6</a:t>
            </a:fld>
            <a:endParaRPr lang="en-US" dirty="0"/>
          </a:p>
        </p:txBody>
      </p:sp>
    </p:spTree>
    <p:extLst>
      <p:ext uri="{BB962C8B-B14F-4D97-AF65-F5344CB8AC3E}">
        <p14:creationId xmlns:p14="http://schemas.microsoft.com/office/powerpoint/2010/main" val="3519789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necessary to properly </a:t>
            </a:r>
            <a:r>
              <a:rPr lang="en-US" dirty="0"/>
              <a:t>match the type and degree of risk with the selection of a given protective measure. The first step in making this match is to conduct a thorough risk assessment. An effective risk assessment establishes:</a:t>
            </a:r>
          </a:p>
          <a:p>
            <a:pPr marL="174159" indent="-174159">
              <a:buFont typeface="Arial" pitchFamily="34" charset="0"/>
              <a:buChar char="•"/>
            </a:pPr>
            <a:r>
              <a:rPr lang="en-US" dirty="0"/>
              <a:t>The composition and magnitude (or concentration) of the biological and/or physical hazard;</a:t>
            </a:r>
          </a:p>
          <a:p>
            <a:pPr marL="174159" indent="-174159">
              <a:buFont typeface="Arial" pitchFamily="34" charset="0"/>
              <a:buChar char="•"/>
            </a:pPr>
            <a:r>
              <a:rPr lang="en-US" dirty="0"/>
              <a:t>The length of time the equipment or device will be expected to perform at a known level of protection; and </a:t>
            </a:r>
          </a:p>
          <a:p>
            <a:pPr marL="174159" indent="-174159">
              <a:buFont typeface="Arial" pitchFamily="34" charset="0"/>
              <a:buChar char="•"/>
            </a:pPr>
            <a:r>
              <a:rPr lang="en-US" dirty="0"/>
              <a:t>The exertion level and extent of the physical work to be performed while using the equipment.</a:t>
            </a:r>
          </a:p>
          <a:p>
            <a:r>
              <a:rPr lang="en-US" dirty="0" smtClean="0"/>
              <a:t>Based </a:t>
            </a:r>
            <a:r>
              <a:rPr lang="en-US" dirty="0"/>
              <a:t>on the information provided by the risk assessment, the Incident Commander </a:t>
            </a:r>
            <a:r>
              <a:rPr lang="en-US" dirty="0" smtClean="0"/>
              <a:t>(IC) and/or </a:t>
            </a:r>
            <a:r>
              <a:rPr lang="en-US" dirty="0"/>
              <a:t>Safety </a:t>
            </a:r>
            <a:r>
              <a:rPr lang="en-US" dirty="0" smtClean="0"/>
              <a:t>Officer (SO) can </a:t>
            </a:r>
            <a:r>
              <a:rPr lang="en-US" dirty="0"/>
              <a:t>make educated decisions and take the appropriate actions to ensure responder safety during a response</a:t>
            </a:r>
            <a:r>
              <a:rPr lang="en-US" dirty="0" smtClean="0"/>
              <a:t>. </a:t>
            </a:r>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fld id="{7D9E068D-FA8D-431A-90C3-6966C431D542}" type="slidenum">
              <a:rPr lang="en-US" smtClean="0"/>
              <a:t>7</a:t>
            </a:fld>
            <a:endParaRPr lang="en-US" dirty="0"/>
          </a:p>
        </p:txBody>
      </p:sp>
    </p:spTree>
    <p:extLst>
      <p:ext uri="{BB962C8B-B14F-4D97-AF65-F5344CB8AC3E}">
        <p14:creationId xmlns:p14="http://schemas.microsoft.com/office/powerpoint/2010/main" val="4152635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smtClean="0">
                <a:latin typeface="+mn-lt"/>
              </a:rPr>
              <a:t>Personal protective equipment may</a:t>
            </a:r>
            <a:r>
              <a:rPr lang="en-US" baseline="0" dirty="0" smtClean="0">
                <a:latin typeface="+mn-lt"/>
              </a:rPr>
              <a:t> be </a:t>
            </a:r>
            <a:r>
              <a:rPr lang="en-US" dirty="0" smtClean="0">
                <a:latin typeface="+mn-lt"/>
              </a:rPr>
              <a:t>essential for protecting a</a:t>
            </a:r>
            <a:r>
              <a:rPr lang="en-US" baseline="0" dirty="0" smtClean="0">
                <a:latin typeface="+mn-lt"/>
              </a:rPr>
              <a:t> </a:t>
            </a:r>
            <a:r>
              <a:rPr lang="en-US" dirty="0" smtClean="0">
                <a:latin typeface="+mn-lt"/>
              </a:rPr>
              <a:t>responder from a hazard. However, there are many things to</a:t>
            </a:r>
            <a:r>
              <a:rPr lang="en-US" baseline="0" dirty="0" smtClean="0">
                <a:latin typeface="+mn-lt"/>
              </a:rPr>
              <a:t> </a:t>
            </a:r>
            <a:r>
              <a:rPr lang="en-US" dirty="0" smtClean="0">
                <a:latin typeface="+mn-lt"/>
              </a:rPr>
              <a:t>consider and understand before PPE is selected and used. It is also essential to prevent, reduce, or eliminate the responder’s exposure to a hazard, and not rely only on PPE. Let us take a look at several different methods. The Occupational Safety and Health Administration (OSHA) requires the use of PPE to reduce employee exposure to hazards when engineering and administrative controls and work practices are not feasible or effective in reducing these exposures to acceptable levels. </a:t>
            </a:r>
            <a:endParaRPr lang="en-US" dirty="0">
              <a:latin typeface="+mn-lt"/>
            </a:endParaRPr>
          </a:p>
        </p:txBody>
      </p:sp>
      <p:sp>
        <p:nvSpPr>
          <p:cNvPr id="4" name="Slide Number Placeholder 3"/>
          <p:cNvSpPr>
            <a:spLocks noGrp="1"/>
          </p:cNvSpPr>
          <p:nvPr>
            <p:ph type="sldNum" sz="quarter" idx="10"/>
          </p:nvPr>
        </p:nvSpPr>
        <p:spPr/>
        <p:txBody>
          <a:bodyPr/>
          <a:lstStyle/>
          <a:p>
            <a:fld id="{7D9E068D-FA8D-431A-90C3-6966C431D542}" type="slidenum">
              <a:rPr lang="en-US" smtClean="0"/>
              <a:t>8</a:t>
            </a:fld>
            <a:endParaRPr lang="en-US" dirty="0"/>
          </a:p>
        </p:txBody>
      </p:sp>
    </p:spTree>
    <p:extLst>
      <p:ext uri="{BB962C8B-B14F-4D97-AF65-F5344CB8AC3E}">
        <p14:creationId xmlns:p14="http://schemas.microsoft.com/office/powerpoint/2010/main" val="29885481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848">
              <a:defRPr/>
            </a:pPr>
            <a:r>
              <a:rPr lang="en-US" dirty="0"/>
              <a:t>Personal protective equipment is not the first line of defense for a responder. It is </a:t>
            </a:r>
            <a:r>
              <a:rPr lang="en-US" dirty="0" smtClean="0"/>
              <a:t>imperative </a:t>
            </a:r>
            <a:r>
              <a:rPr lang="en-US" dirty="0"/>
              <a:t>to reduce or eliminate hazards within the environment to prevent responder </a:t>
            </a:r>
            <a:r>
              <a:rPr lang="en-US" dirty="0" smtClean="0"/>
              <a:t>exposure, first. </a:t>
            </a:r>
            <a:r>
              <a:rPr lang="en-US" dirty="0"/>
              <a:t>Two different steps to eliminate hazards are:</a:t>
            </a:r>
          </a:p>
          <a:p>
            <a:pPr marL="174159" indent="-174159" defTabSz="928848">
              <a:buFont typeface="Arial" pitchFamily="34" charset="0"/>
              <a:buChar char="•"/>
              <a:defRPr/>
            </a:pPr>
            <a:r>
              <a:rPr lang="en-US" dirty="0"/>
              <a:t>Engineering controls; and </a:t>
            </a:r>
          </a:p>
          <a:p>
            <a:pPr marL="174159" indent="-174159" defTabSz="928848">
              <a:buFont typeface="Arial" pitchFamily="34" charset="0"/>
              <a:buChar char="•"/>
              <a:defRPr/>
            </a:pPr>
            <a:r>
              <a:rPr lang="en-US" dirty="0"/>
              <a:t>Administrative controls and work practices. </a:t>
            </a:r>
            <a:endParaRPr lang="en-US" dirty="0" smtClean="0">
              <a:latin typeface="+mn-lt"/>
            </a:endParaRPr>
          </a:p>
          <a:p>
            <a:pPr defTabSz="928848">
              <a:defRPr/>
            </a:pPr>
            <a:r>
              <a:rPr lang="en-US" dirty="0" smtClean="0">
                <a:ea typeface="ＭＳ Ｐゴシック" pitchFamily="5" charset="-128"/>
                <a:cs typeface="ＭＳ Ｐゴシック" pitchFamily="5" charset="-128"/>
              </a:rPr>
              <a:t>[</a:t>
            </a:r>
            <a:r>
              <a:rPr lang="en-US" i="1" dirty="0" smtClean="0"/>
              <a:t>This illustration depicts the steps that can help eliminate the hazard BEFORE PPE is implemented.</a:t>
            </a:r>
            <a:r>
              <a:rPr lang="en-US" dirty="0" smtClean="0"/>
              <a:t> </a:t>
            </a:r>
            <a:r>
              <a:rPr lang="en-US" i="1" dirty="0" smtClean="0"/>
              <a:t>Illustration by: Andrew Kingsbury, Iowa State University]</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7D9E068D-FA8D-431A-90C3-6966C431D542}" type="slidenum">
              <a:rPr lang="en-US" smtClean="0"/>
              <a:t>9</a:t>
            </a:fld>
            <a:endParaRPr lang="en-US" dirty="0"/>
          </a:p>
        </p:txBody>
      </p:sp>
    </p:spTree>
    <p:extLst>
      <p:ext uri="{BB962C8B-B14F-4D97-AF65-F5344CB8AC3E}">
        <p14:creationId xmlns:p14="http://schemas.microsoft.com/office/powerpoint/2010/main" val="2913021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026" name="Picture 2" descr="C:\Users\gdvorak\Desktop\PReP Powerpoint Title Page 2013 Logo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13" y="-27385"/>
            <a:ext cx="9200071" cy="689332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2590800" y="2130425"/>
            <a:ext cx="5867400" cy="1470025"/>
          </a:xfrm>
        </p:spPr>
        <p:txBody>
          <a:bodyPr>
            <a:noAutofit/>
          </a:bodyPr>
          <a:lstStyle>
            <a:lvl1pPr>
              <a:defRPr sz="4800" b="1">
                <a:solidFill>
                  <a:srgbClr val="083984"/>
                </a:solidFill>
                <a:latin typeface="Verdana" pitchFamily="34" charset="0"/>
                <a:ea typeface="Verdana" pitchFamily="34" charset="0"/>
                <a:cs typeface="Verdana"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2590800" y="4419600"/>
            <a:ext cx="5867400" cy="1219200"/>
          </a:xfrm>
        </p:spPr>
        <p:txBody>
          <a:bodyPr/>
          <a:lstStyle>
            <a:lvl1pPr marL="0" indent="0" algn="l">
              <a:buNone/>
              <a:defRPr i="1">
                <a:solidFill>
                  <a:srgbClr val="083984"/>
                </a:solidFill>
                <a:latin typeface="Verdana" pitchFamily="34" charset="0"/>
                <a:ea typeface="Verdana" pitchFamily="34" charset="0"/>
                <a:cs typeface="Verdan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p:spPr>
        <p:txBody>
          <a:bodyPr/>
          <a:lstStyle>
            <a:lvl1pPr algn="l">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a:xfrm>
            <a:off x="2590800" y="6356350"/>
            <a:ext cx="3886200" cy="365125"/>
          </a:xfrm>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a:xfrm>
            <a:off x="6400800" y="6356350"/>
            <a:ext cx="2133600" cy="365125"/>
          </a:xfrm>
        </p:spPr>
        <p:txBody>
          <a:bodyPr/>
          <a:lstStyle>
            <a:lvl1pPr algn="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3104756007"/>
      </p:ext>
    </p:extLst>
  </p:cSld>
  <p:clrMapOvr>
    <a:masterClrMapping/>
  </p:clrMapOvr>
  <p:hf sldNum="0" hdr="0"/>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2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4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7525"/>
          </a:xfrm>
          <a:prstGeom prst="rect">
            <a:avLst/>
          </a:prstGeom>
          <a:noFill/>
          <a:ln w="9525">
            <a:noFill/>
            <a:miter lim="800000"/>
            <a:headEnd/>
            <a:tailEnd/>
          </a:ln>
        </p:spPr>
      </p:pic>
      <p:pic>
        <p:nvPicPr>
          <p:cNvPr id="1026" name="Picture 2" descr="H:\CFSPH\NAHEMS\NAHEMS_PPT\FAD PReP PPT Background\Test PPTs 2011-03\PReP Powerpoint Title PageNoLogos.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64638" cy="686677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hf sldNum="0" hdr="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295400"/>
            <a:ext cx="40386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USDA APHIS and CFSPH</a:t>
            </a:r>
            <a:endParaRPr lang="en-US" dirty="0"/>
          </a:p>
        </p:txBody>
      </p:sp>
      <p:sp>
        <p:nvSpPr>
          <p:cNvPr id="6" name="Footer Placeholder 5"/>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7" name="Slide Number Placeholder 6"/>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382857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Verdana" pitchFamily="34" charset="0"/>
                <a:ea typeface="Verdana" pitchFamily="34" charset="0"/>
                <a:cs typeface="Verdana" pitchFamily="34" charset="0"/>
              </a:defRPr>
            </a:lvl1pPr>
          </a:lstStyle>
          <a:p>
            <a:r>
              <a:rPr lang="en-US" smtClean="0"/>
              <a:t>Click to edit Master title style</a:t>
            </a:r>
            <a:endParaRPr lang="en-US"/>
          </a:p>
        </p:txBody>
      </p:sp>
      <p:sp>
        <p:nvSpPr>
          <p:cNvPr id="3" name="Text Placeholder 2"/>
          <p:cNvSpPr>
            <a:spLocks noGrp="1"/>
          </p:cNvSpPr>
          <p:nvPr>
            <p:ph type="body" idx="1"/>
          </p:nvPr>
        </p:nvSpPr>
        <p:spPr>
          <a:xfrm>
            <a:off x="457200" y="1295400"/>
            <a:ext cx="4040188"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295400"/>
            <a:ext cx="4041775" cy="879475"/>
          </a:xfrm>
        </p:spPr>
        <p:txBody>
          <a:bodyPr anchor="b"/>
          <a:lstStyle>
            <a:lvl1pPr marL="0" indent="0">
              <a:buNone/>
              <a:defRPr sz="2400" b="1">
                <a:latin typeface="Verdana" pitchFamily="34" charset="0"/>
                <a:ea typeface="Verdana" pitchFamily="34" charset="0"/>
                <a:cs typeface="Verdana"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atin typeface="Verdana" pitchFamily="34" charset="0"/>
                <a:ea typeface="Verdana" pitchFamily="34" charset="0"/>
                <a:cs typeface="Verdana" pitchFamily="34" charset="0"/>
              </a:defRPr>
            </a:lvl1pPr>
            <a:lvl2pPr>
              <a:defRPr sz="2000">
                <a:latin typeface="Verdana" pitchFamily="34" charset="0"/>
                <a:ea typeface="Verdana" pitchFamily="34" charset="0"/>
                <a:cs typeface="Verdana" pitchFamily="34" charset="0"/>
              </a:defRPr>
            </a:lvl2pPr>
            <a:lvl3pPr>
              <a:defRPr sz="1800">
                <a:latin typeface="Verdana" pitchFamily="34" charset="0"/>
                <a:ea typeface="Verdana" pitchFamily="34" charset="0"/>
                <a:cs typeface="Verdana" pitchFamily="34" charset="0"/>
              </a:defRPr>
            </a:lvl3pPr>
            <a:lvl4pPr>
              <a:defRPr sz="1600">
                <a:latin typeface="Verdana" pitchFamily="34" charset="0"/>
                <a:ea typeface="Verdana" pitchFamily="34" charset="0"/>
                <a:cs typeface="Verdana" pitchFamily="34" charset="0"/>
              </a:defRPr>
            </a:lvl4pPr>
            <a:lvl5pPr>
              <a:defRPr sz="1600">
                <a:latin typeface="Verdana" pitchFamily="34" charset="0"/>
                <a:ea typeface="Verdana" pitchFamily="34" charset="0"/>
                <a:cs typeface="Verdana" pitchFamily="34" charset="0"/>
              </a:defRPr>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4"/>
          <p:cNvSpPr>
            <a:spLocks noGrp="1"/>
          </p:cNvSpPr>
          <p:nvPr>
            <p:ph type="dt" sz="half" idx="10"/>
          </p:nvPr>
        </p:nvSpPr>
        <p:spPr>
          <a:xfrm>
            <a:off x="6553200" y="6356350"/>
            <a:ext cx="2133600" cy="365125"/>
          </a:xfrm>
        </p:spPr>
        <p:txBody>
          <a:bodyPr/>
          <a:lstStyle/>
          <a:p>
            <a:r>
              <a:rPr lang="en-US" smtClean="0"/>
              <a:t>USDA APHIS and CFSPH</a:t>
            </a:r>
            <a:endParaRPr lang="en-US" dirty="0"/>
          </a:p>
        </p:txBody>
      </p:sp>
      <p:sp>
        <p:nvSpPr>
          <p:cNvPr id="11" name="Footer Placeholder 5"/>
          <p:cNvSpPr>
            <a:spLocks noGrp="1"/>
          </p:cNvSpPr>
          <p:nvPr>
            <p:ph type="ftr" sz="quarter" idx="11"/>
          </p:nvPr>
        </p:nvSpPr>
        <p:spPr>
          <a:xfrm>
            <a:off x="457200" y="6356350"/>
            <a:ext cx="4572000" cy="365125"/>
          </a:xfrm>
        </p:spPr>
        <p:txBody>
          <a:bodyPr/>
          <a:lstStyle/>
          <a:p>
            <a:r>
              <a:rPr lang="en-US" smtClean="0"/>
              <a:t>FAD PReP/NAHEMS Guidelines: Personal Protective Equipment - Overview</a:t>
            </a:r>
            <a:endParaRPr lang="en-US" dirty="0"/>
          </a:p>
        </p:txBody>
      </p:sp>
      <p:sp>
        <p:nvSpPr>
          <p:cNvPr id="12" name="Slide Number Placeholder 6"/>
          <p:cNvSpPr>
            <a:spLocks noGrp="1"/>
          </p:cNvSpPr>
          <p:nvPr>
            <p:ph type="sldNum" sz="quarter" idx="12"/>
          </p:nvPr>
        </p:nvSpPr>
        <p:spPr>
          <a:xfrm>
            <a:off x="3657600" y="6356350"/>
            <a:ext cx="2133600" cy="365125"/>
          </a:xfrm>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10425385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USDA APHIS and CFSPH</a:t>
            </a:r>
            <a:endParaRPr lang="en-US" dirty="0"/>
          </a:p>
        </p:txBody>
      </p:sp>
      <p:sp>
        <p:nvSpPr>
          <p:cNvPr id="4" name="Footer Placeholder 3"/>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5" name="Slide Number Placeholder 4"/>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1798948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USDA APHIS and CFSPH</a:t>
            </a:r>
            <a:endParaRPr lang="en-US" dirty="0"/>
          </a:p>
        </p:txBody>
      </p:sp>
      <p:sp>
        <p:nvSpPr>
          <p:cNvPr id="3" name="Footer Placeholder 2"/>
          <p:cNvSpPr>
            <a:spLocks noGrp="1"/>
          </p:cNvSpPr>
          <p:nvPr>
            <p:ph type="ftr" sz="quarter" idx="11"/>
          </p:nvPr>
        </p:nvSpPr>
        <p:spPr/>
        <p:txBody>
          <a:bodyPr/>
          <a:lstStyle/>
          <a:p>
            <a:r>
              <a:rPr lang="en-US" smtClean="0"/>
              <a:t>FAD PReP/NAHEMS Guidelines: Personal Protective Equipment - Overview</a:t>
            </a:r>
            <a:endParaRPr lang="en-US" dirty="0"/>
          </a:p>
        </p:txBody>
      </p:sp>
      <p:sp>
        <p:nvSpPr>
          <p:cNvPr id="4" name="Slide Number Placeholder 3"/>
          <p:cNvSpPr>
            <a:spLocks noGrp="1"/>
          </p:cNvSpPr>
          <p:nvPr>
            <p:ph type="sldNum" sz="quarter" idx="12"/>
          </p:nvPr>
        </p:nvSpPr>
        <p:spPr/>
        <p:txBody>
          <a:bodyPr/>
          <a:lstStyle/>
          <a:p>
            <a:fld id="{A021603D-7B11-4059-A165-9C93DF20B6F3}" type="slidenum">
              <a:rPr lang="en-US" smtClean="0"/>
              <a:t>‹#›</a:t>
            </a:fld>
            <a:endParaRPr lang="en-US" dirty="0"/>
          </a:p>
        </p:txBody>
      </p:sp>
    </p:spTree>
    <p:extLst>
      <p:ext uri="{BB962C8B-B14F-4D97-AF65-F5344CB8AC3E}">
        <p14:creationId xmlns:p14="http://schemas.microsoft.com/office/powerpoint/2010/main" val="2286903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8"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9"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sp>
        <p:nvSpPr>
          <p:cNvPr id="10"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Tree>
    <p:extLst>
      <p:ext uri="{BB962C8B-B14F-4D97-AF65-F5344CB8AC3E}">
        <p14:creationId xmlns:p14="http://schemas.microsoft.com/office/powerpoint/2010/main" val="4135893283"/>
      </p:ext>
    </p:extLst>
  </p:cSld>
  <p:clrMapOvr>
    <a:masterClrMapping/>
  </p:clrMapOvr>
  <p:hf sldNum="0" hdr="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1_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2743200"/>
            <a:ext cx="7772400" cy="2644775"/>
          </a:xfrm>
        </p:spPr>
        <p:txBody>
          <a:bodyPr anchor="t">
            <a:noAutofit/>
          </a:bodyPr>
          <a:lstStyle>
            <a:lvl1pPr marL="0" marR="0" indent="0" algn="ctr" defTabSz="914400" rtl="0" eaLnBrk="1" fontAlgn="auto" latinLnBrk="0" hangingPunct="1">
              <a:lnSpc>
                <a:spcPct val="100000"/>
              </a:lnSpc>
              <a:spcBef>
                <a:spcPct val="20000"/>
              </a:spcBef>
              <a:spcAft>
                <a:spcPts val="0"/>
              </a:spcAft>
              <a:buClrTx/>
              <a:buSzTx/>
              <a:buFontTx/>
              <a:buNone/>
              <a:tabLst/>
              <a:defRPr sz="4400" b="0" i="1" cap="none" baseline="0">
                <a:solidFill>
                  <a:srgbClr val="083984"/>
                </a:solidFill>
                <a:latin typeface="Verdana" pitchFamily="34" charset="0"/>
                <a:ea typeface="Verdana" pitchFamily="34" charset="0"/>
                <a:cs typeface="Verdana" pitchFamily="34" charset="0"/>
              </a:defRPr>
            </a:lvl1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2">
                    <a:lumMod val="50000"/>
                  </a:schemeClr>
                </a:solidFill>
              </a:defRPr>
            </a:lvl1pPr>
          </a:lstStyle>
          <a:p>
            <a:r>
              <a:rPr lang="en-US" smtClean="0"/>
              <a:t>USDA APHIS and CFSPH</a:t>
            </a:r>
            <a:endParaRPr lang="en-US" dirty="0"/>
          </a:p>
        </p:txBody>
      </p:sp>
      <p:sp>
        <p:nvSpPr>
          <p:cNvPr id="5" name="Footer Placeholder 4"/>
          <p:cNvSpPr>
            <a:spLocks noGrp="1"/>
          </p:cNvSpPr>
          <p:nvPr>
            <p:ph type="ftr" sz="quarter" idx="11"/>
          </p:nvPr>
        </p:nvSpPr>
        <p:spPr/>
        <p:txBody>
          <a:bodyPr/>
          <a:lstStyle>
            <a:lvl1pPr>
              <a:defRPr>
                <a:solidFill>
                  <a:schemeClr val="tx2">
                    <a:lumMod val="50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12"/>
          </p:nvPr>
        </p:nvSpPr>
        <p:spPr/>
        <p:txBody>
          <a:bodyPr/>
          <a:lstStyle>
            <a:lvl1pPr>
              <a:defRPr>
                <a:solidFill>
                  <a:schemeClr val="tx2">
                    <a:lumMod val="50000"/>
                  </a:schemeClr>
                </a:solidFill>
              </a:defRPr>
            </a:lvl1pPr>
          </a:lstStyle>
          <a:p>
            <a:fld id="{A021603D-7B11-4059-A165-9C93DF20B6F3}" type="slidenum">
              <a:rPr lang="en-US" smtClean="0"/>
              <a:t>‹#›</a:t>
            </a:fld>
            <a:endParaRPr lang="en-US" dirty="0"/>
          </a:p>
        </p:txBody>
      </p:sp>
    </p:spTree>
    <p:extLst>
      <p:ext uri="{BB962C8B-B14F-4D97-AF65-F5344CB8AC3E}">
        <p14:creationId xmlns:p14="http://schemas.microsoft.com/office/powerpoint/2010/main" val="19824172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
        <p:nvSpPr>
          <p:cNvPr id="2" name="Title Placeholder 1"/>
          <p:cNvSpPr>
            <a:spLocks noGrp="1"/>
          </p:cNvSpPr>
          <p:nvPr>
            <p:ph type="title"/>
          </p:nvPr>
        </p:nvSpPr>
        <p:spPr>
          <a:xfrm>
            <a:off x="457200" y="152400"/>
            <a:ext cx="8229600" cy="838200"/>
          </a:xfrm>
          <a:prstGeom prst="rect">
            <a:avLst/>
          </a:prstGeom>
        </p:spPr>
        <p:txBody>
          <a:bodyPr vert="horz" lIns="91440" tIns="45720" rIns="91440" bIns="45720" rtlCol="0" anchor="b">
            <a:normAutofit/>
          </a:bodyPr>
          <a:lstStyle/>
          <a:p>
            <a:r>
              <a:rPr lang="en-US" dirty="0" smtClean="0"/>
              <a:t>Click to edit Master title</a:t>
            </a:r>
            <a:endParaRPr lang="en-US" dirty="0"/>
          </a:p>
        </p:txBody>
      </p:sp>
      <p:sp>
        <p:nvSpPr>
          <p:cNvPr id="3" name="Text Placeholder 2"/>
          <p:cNvSpPr>
            <a:spLocks noGrp="1"/>
          </p:cNvSpPr>
          <p:nvPr>
            <p:ph type="body" idx="1"/>
          </p:nvPr>
        </p:nvSpPr>
        <p:spPr>
          <a:xfrm>
            <a:off x="457200" y="1295400"/>
            <a:ext cx="8229600" cy="49530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USDA APHIS and CFSPH</a:t>
            </a:r>
            <a:endParaRPr lang="en-US" dirty="0"/>
          </a:p>
        </p:txBody>
      </p:sp>
      <p:sp>
        <p:nvSpPr>
          <p:cNvPr id="5" name="Footer Placeholder 4"/>
          <p:cNvSpPr>
            <a:spLocks noGrp="1"/>
          </p:cNvSpPr>
          <p:nvPr>
            <p:ph type="ftr" sz="quarter" idx="3"/>
          </p:nvPr>
        </p:nvSpPr>
        <p:spPr>
          <a:xfrm>
            <a:off x="457200" y="6356350"/>
            <a:ext cx="45720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r>
              <a:rPr lang="en-US" smtClean="0"/>
              <a:t>FAD PReP/NAHEMS Guidelines: Personal Protective Equipment - Overview</a:t>
            </a:r>
            <a:endParaRPr lang="en-US" dirty="0"/>
          </a:p>
        </p:txBody>
      </p:sp>
      <p:sp>
        <p:nvSpPr>
          <p:cNvPr id="6" name="Slide Number Placeholder 5"/>
          <p:cNvSpPr>
            <a:spLocks noGrp="1"/>
          </p:cNvSpPr>
          <p:nvPr>
            <p:ph type="sldNum" sz="quarter" idx="4"/>
          </p:nvPr>
        </p:nvSpPr>
        <p:spPr>
          <a:xfrm>
            <a:off x="3657600" y="6356350"/>
            <a:ext cx="2133600" cy="365125"/>
          </a:xfrm>
          <a:prstGeom prst="rect">
            <a:avLst/>
          </a:prstGeom>
        </p:spPr>
        <p:txBody>
          <a:bodyPr vert="horz" lIns="91440" tIns="45720" rIns="91440" bIns="45720" rtlCol="0" anchor="b"/>
          <a:lstStyle>
            <a:lvl1pPr algn="ctr">
              <a:defRPr sz="1000">
                <a:solidFill>
                  <a:schemeClr val="tx1">
                    <a:tint val="75000"/>
                  </a:schemeClr>
                </a:solidFill>
              </a:defRPr>
            </a:lvl1pPr>
          </a:lstStyle>
          <a:p>
            <a:fld id="{A021603D-7B11-4059-A165-9C93DF20B6F3}" type="slidenum">
              <a:rPr lang="en-US" smtClean="0"/>
              <a:t>‹#›</a:t>
            </a:fld>
            <a:endParaRPr lang="en-US" dirty="0"/>
          </a:p>
        </p:txBody>
      </p:sp>
      <p:pic>
        <p:nvPicPr>
          <p:cNvPr id="8" name="Picture 7"/>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0" y="0"/>
            <a:ext cx="9144000" cy="6477000"/>
          </a:xfrm>
          <a:prstGeom prst="rect">
            <a:avLst/>
          </a:prstGeom>
        </p:spPr>
      </p:pic>
    </p:spTree>
    <p:extLst>
      <p:ext uri="{BB962C8B-B14F-4D97-AF65-F5344CB8AC3E}">
        <p14:creationId xmlns:p14="http://schemas.microsoft.com/office/powerpoint/2010/main" val="1637090940"/>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 id="2147483727" r:id="rId8"/>
    <p:sldLayoutId id="2147483728" r:id="rId9"/>
    <p:sldLayoutId id="2147483729" r:id="rId10"/>
    <p:sldLayoutId id="2147483730" r:id="rId11"/>
    <p:sldLayoutId id="2147483731" r:id="rId12"/>
  </p:sldLayoutIdLst>
  <p:hf sldNum="0" hdr="0"/>
  <p:txStyles>
    <p:titleStyle>
      <a:lvl1pPr algn="l" defTabSz="914400" rtl="0" eaLnBrk="1" latinLnBrk="0" hangingPunct="1">
        <a:spcBef>
          <a:spcPct val="0"/>
        </a:spcBef>
        <a:buNone/>
        <a:defRPr sz="3800" kern="1200">
          <a:solidFill>
            <a:schemeClr val="bg1"/>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ts val="900"/>
        </a:spcBef>
        <a:buFont typeface="Arial" pitchFamily="34" charset="0"/>
        <a:buChar char="•"/>
        <a:defRPr sz="3200" kern="1200">
          <a:solidFill>
            <a:schemeClr val="tx1"/>
          </a:solidFill>
          <a:latin typeface="Verdana" pitchFamily="34" charset="0"/>
          <a:ea typeface="Verdana" pitchFamily="34" charset="0"/>
          <a:cs typeface="Verdana" pitchFamily="34" charset="0"/>
        </a:defRPr>
      </a:lvl1pPr>
      <a:lvl2pPr marL="742950" indent="-285750" algn="l" defTabSz="914400" rtl="0" eaLnBrk="1" latinLnBrk="0" hangingPunct="1">
        <a:spcBef>
          <a:spcPts val="900"/>
        </a:spcBef>
        <a:buFont typeface="Arial" pitchFamily="34" charset="0"/>
        <a:buChar char="–"/>
        <a:defRPr sz="2800" kern="1200">
          <a:solidFill>
            <a:schemeClr val="tx1"/>
          </a:solidFill>
          <a:latin typeface="Verdana" pitchFamily="34" charset="0"/>
          <a:ea typeface="Verdana" pitchFamily="34" charset="0"/>
          <a:cs typeface="Verdana" pitchFamily="34" charset="0"/>
        </a:defRPr>
      </a:lvl2pPr>
      <a:lvl3pPr marL="1143000" indent="-228600" algn="l" defTabSz="914400" rtl="0" eaLnBrk="1" latinLnBrk="0" hangingPunct="1">
        <a:spcBef>
          <a:spcPts val="900"/>
        </a:spcBef>
        <a:buFont typeface="Arial" pitchFamily="34" charset="0"/>
        <a:buChar char="•"/>
        <a:defRPr sz="2400" kern="1200">
          <a:solidFill>
            <a:schemeClr val="tx1"/>
          </a:solidFill>
          <a:latin typeface="Verdana" pitchFamily="34" charset="0"/>
          <a:ea typeface="Verdana" pitchFamily="34" charset="0"/>
          <a:cs typeface="Verdana" pitchFamily="34" charset="0"/>
        </a:defRPr>
      </a:lvl3pPr>
      <a:lvl4pPr marL="16002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4pPr>
      <a:lvl5pPr marL="2057400" indent="-228600" algn="l" defTabSz="914400" rtl="0" eaLnBrk="1" latinLnBrk="0" hangingPunct="1">
        <a:spcBef>
          <a:spcPts val="900"/>
        </a:spcBef>
        <a:buFont typeface="Arial" pitchFamily="34" charset="0"/>
        <a:buChar char="»"/>
        <a:defRPr sz="2000" kern="1200">
          <a:solidFill>
            <a:schemeClr val="tx1"/>
          </a:solidFill>
          <a:latin typeface="Verdana" pitchFamily="34" charset="0"/>
          <a:ea typeface="Verdana" pitchFamily="34" charset="0"/>
          <a:cs typeface="Verdan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aphis.usda.gov/animal_health/emergency_managem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naherc.sws.iastate.edu/"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ctrTitle"/>
          </p:nvPr>
        </p:nvSpPr>
        <p:spPr/>
        <p:txBody>
          <a:bodyPr/>
          <a:lstStyle/>
          <a:p>
            <a:r>
              <a:rPr lang="en-US" dirty="0" smtClean="0"/>
              <a:t>Personal Protective Equipment </a:t>
            </a:r>
          </a:p>
        </p:txBody>
      </p:sp>
      <p:sp>
        <p:nvSpPr>
          <p:cNvPr id="3" name="Subtitle 2"/>
          <p:cNvSpPr>
            <a:spLocks noGrp="1"/>
          </p:cNvSpPr>
          <p:nvPr>
            <p:ph type="subTitle" idx="1"/>
          </p:nvPr>
        </p:nvSpPr>
        <p:spPr>
          <a:xfrm>
            <a:off x="2590800" y="3886200"/>
            <a:ext cx="5867400" cy="990600"/>
          </a:xfrm>
        </p:spPr>
        <p:txBody>
          <a:bodyPr>
            <a:normAutofit/>
          </a:bodyPr>
          <a:lstStyle/>
          <a:p>
            <a:r>
              <a:rPr lang="en-US" sz="4000" dirty="0" smtClean="0"/>
              <a:t>Overview</a:t>
            </a:r>
          </a:p>
          <a:p>
            <a:endParaRPr lang="en-US" dirty="0"/>
          </a:p>
        </p:txBody>
      </p:sp>
      <p:sp>
        <p:nvSpPr>
          <p:cNvPr id="14" name="TextBox 13"/>
          <p:cNvSpPr txBox="1"/>
          <p:nvPr/>
        </p:nvSpPr>
        <p:spPr>
          <a:xfrm>
            <a:off x="2590800" y="5257800"/>
            <a:ext cx="5867400" cy="646331"/>
          </a:xfrm>
          <a:prstGeom prst="rect">
            <a:avLst/>
          </a:prstGeom>
          <a:noFill/>
        </p:spPr>
        <p:txBody>
          <a:bodyPr wrap="square" rtlCol="0">
            <a:spAutoFit/>
          </a:bodyPr>
          <a:lstStyle/>
          <a:p>
            <a:pPr algn="l"/>
            <a:r>
              <a:rPr lang="en-US" i="1" dirty="0" smtClean="0"/>
              <a:t>Adapted from the FAD </a:t>
            </a:r>
            <a:r>
              <a:rPr lang="en-US" i="1" dirty="0" err="1" smtClean="0"/>
              <a:t>PReP</a:t>
            </a:r>
            <a:r>
              <a:rPr lang="en-US" i="1" dirty="0" smtClean="0"/>
              <a:t>/NAHEMS </a:t>
            </a:r>
            <a:br>
              <a:rPr lang="en-US" i="1" dirty="0" smtClean="0"/>
            </a:br>
            <a:r>
              <a:rPr lang="en-US" i="1" dirty="0" smtClean="0"/>
              <a:t>Guidelines: Personal Protective Equipment (2011)</a:t>
            </a:r>
            <a:endParaRPr lang="en-US" i="1" dirty="0"/>
          </a:p>
        </p:txBody>
      </p:sp>
    </p:spTree>
    <p:extLst>
      <p:ext uri="{BB962C8B-B14F-4D97-AF65-F5344CB8AC3E}">
        <p14:creationId xmlns:p14="http://schemas.microsoft.com/office/powerpoint/2010/main" val="19842860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Engineering </a:t>
            </a:r>
            <a:r>
              <a:rPr lang="en-US" dirty="0" smtClean="0"/>
              <a:t>controls</a:t>
            </a:r>
            <a:endParaRPr lang="en-US" dirty="0"/>
          </a:p>
          <a:p>
            <a:pPr lvl="1"/>
            <a:r>
              <a:rPr lang="en-US" dirty="0"/>
              <a:t>Contain or remove        </a:t>
            </a:r>
            <a:r>
              <a:rPr lang="en-US" dirty="0" smtClean="0"/>
              <a:t>                      a </a:t>
            </a:r>
            <a:r>
              <a:rPr lang="en-US" dirty="0"/>
              <a:t>hazard through:</a:t>
            </a:r>
          </a:p>
          <a:p>
            <a:pPr lvl="2"/>
            <a:r>
              <a:rPr lang="en-US" dirty="0"/>
              <a:t>Isolation</a:t>
            </a:r>
          </a:p>
          <a:p>
            <a:pPr lvl="2"/>
            <a:r>
              <a:rPr lang="en-US" dirty="0"/>
              <a:t>Enclosure</a:t>
            </a:r>
          </a:p>
          <a:p>
            <a:pPr lvl="2"/>
            <a:r>
              <a:rPr lang="en-US" dirty="0"/>
              <a:t>Ventilation</a:t>
            </a:r>
          </a:p>
          <a:p>
            <a:pPr lvl="2"/>
            <a:r>
              <a:rPr lang="en-US" dirty="0"/>
              <a:t>Substitution</a:t>
            </a:r>
          </a:p>
          <a:p>
            <a:pPr lvl="1"/>
            <a:r>
              <a:rPr lang="en-US" dirty="0"/>
              <a:t>Prevent or reduce </a:t>
            </a:r>
            <a:r>
              <a:rPr lang="en-US" dirty="0" smtClean="0"/>
              <a:t>                           responder </a:t>
            </a:r>
            <a:r>
              <a:rPr lang="en-US" dirty="0"/>
              <a:t>exposure</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pic>
        <p:nvPicPr>
          <p:cNvPr id="4" name="Picture 2" descr="H:\CFSPH\Communal Files\Photo Library\Building Facilities\Fan6_Ramirez.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29200" y="2437672"/>
            <a:ext cx="3580683" cy="2685512"/>
          </a:xfrm>
          <a:prstGeom prst="rect">
            <a:avLst/>
          </a:prstGeom>
          <a:noFill/>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089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Administrative </a:t>
            </a:r>
            <a:r>
              <a:rPr lang="en-US" dirty="0" smtClean="0"/>
              <a:t>controls</a:t>
            </a:r>
            <a:endParaRPr lang="en-US" dirty="0"/>
          </a:p>
          <a:p>
            <a:pPr lvl="1"/>
            <a:r>
              <a:rPr lang="en-US" dirty="0"/>
              <a:t>Regulate responders’ exposure to </a:t>
            </a:r>
            <a:r>
              <a:rPr lang="en-US" dirty="0" smtClean="0"/>
              <a:t>hazards </a:t>
            </a:r>
            <a:r>
              <a:rPr lang="en-US" dirty="0"/>
              <a:t>through:</a:t>
            </a:r>
          </a:p>
          <a:p>
            <a:pPr lvl="2"/>
            <a:r>
              <a:rPr lang="en-US" dirty="0"/>
              <a:t>Initiated policies</a:t>
            </a:r>
          </a:p>
          <a:p>
            <a:pPr lvl="2"/>
            <a:r>
              <a:rPr lang="en-US" dirty="0"/>
              <a:t>Directives</a:t>
            </a:r>
          </a:p>
          <a:p>
            <a:pPr lvl="2"/>
            <a:r>
              <a:rPr lang="en-US" dirty="0"/>
              <a:t>Other measures</a:t>
            </a:r>
          </a:p>
          <a:p>
            <a:pPr lvl="1"/>
            <a:r>
              <a:rPr lang="en-US" dirty="0"/>
              <a:t>Example: </a:t>
            </a:r>
            <a:r>
              <a:rPr lang="en-US" dirty="0" smtClean="0"/>
              <a:t>Responders exposure to a hazard is limited to less than length </a:t>
            </a:r>
            <a:r>
              <a:rPr lang="en-US" dirty="0"/>
              <a:t>of work shift</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spTree>
    <p:extLst>
      <p:ext uri="{BB962C8B-B14F-4D97-AF65-F5344CB8AC3E}">
        <p14:creationId xmlns:p14="http://schemas.microsoft.com/office/powerpoint/2010/main" val="30871562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Implement training to reduce hazard exposure</a:t>
            </a:r>
          </a:p>
          <a:p>
            <a:r>
              <a:rPr lang="en-US" dirty="0" smtClean="0"/>
              <a:t>IC determines when a hazardous situation must be entered</a:t>
            </a:r>
          </a:p>
          <a:p>
            <a:pPr lvl="1"/>
            <a:r>
              <a:rPr lang="en-US" dirty="0" smtClean="0"/>
              <a:t>Need for animal health personnel varies according to the emergency type</a:t>
            </a:r>
          </a:p>
          <a:p>
            <a:pPr lvl="1"/>
            <a:r>
              <a:rPr lang="en-US" dirty="0" smtClean="0"/>
              <a:t>Less likely to respond to chemical or radiological emergency</a:t>
            </a:r>
          </a:p>
          <a:p>
            <a:r>
              <a:rPr lang="en-US" dirty="0" smtClean="0"/>
              <a:t>Must be aware of your role</a:t>
            </a:r>
          </a:p>
          <a:p>
            <a:pPr lvl="1"/>
            <a:endParaRPr lang="en-US" dirty="0" smtClean="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normAutofit/>
          </a:bodyPr>
          <a:lstStyle/>
          <a:p>
            <a:r>
              <a:rPr lang="en-US" dirty="0" smtClean="0"/>
              <a:t>Hazard </a:t>
            </a:r>
            <a:r>
              <a:rPr lang="en-US" dirty="0"/>
              <a:t>R</a:t>
            </a:r>
            <a:r>
              <a:rPr lang="en-US" dirty="0" smtClean="0"/>
              <a:t>eduction Training</a:t>
            </a:r>
            <a:endParaRPr lang="en-US" dirty="0"/>
          </a:p>
        </p:txBody>
      </p:sp>
    </p:spTree>
    <p:extLst>
      <p:ext uri="{BB962C8B-B14F-4D97-AF65-F5344CB8AC3E}">
        <p14:creationId xmlns:p14="http://schemas.microsoft.com/office/powerpoint/2010/main" val="16524127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Hazard control measures based on:</a:t>
            </a:r>
          </a:p>
          <a:p>
            <a:pPr lvl="1"/>
            <a:r>
              <a:rPr lang="en-US" dirty="0"/>
              <a:t>Need, feasibility, efficacy</a:t>
            </a:r>
          </a:p>
          <a:p>
            <a:pPr lvl="1"/>
            <a:r>
              <a:rPr lang="en-US" dirty="0"/>
              <a:t>Benefits of protecting human health</a:t>
            </a:r>
          </a:p>
          <a:p>
            <a:pPr lvl="1"/>
            <a:r>
              <a:rPr lang="en-US" dirty="0"/>
              <a:t>Total costs of PPE</a:t>
            </a:r>
          </a:p>
          <a:p>
            <a:r>
              <a:rPr lang="en-US" dirty="0"/>
              <a:t>If PPE is deemed too costly, responders </a:t>
            </a:r>
            <a:r>
              <a:rPr lang="en-US" u="sng" dirty="0"/>
              <a:t>will not</a:t>
            </a:r>
            <a:r>
              <a:rPr lang="en-US" dirty="0"/>
              <a:t> enter the hazardous area or perform work</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Cost-Benefit Analysis</a:t>
            </a:r>
            <a:endParaRPr lang="en-US" dirty="0"/>
          </a:p>
        </p:txBody>
      </p:sp>
    </p:spTree>
    <p:extLst>
      <p:ext uri="{BB962C8B-B14F-4D97-AF65-F5344CB8AC3E}">
        <p14:creationId xmlns:p14="http://schemas.microsoft.com/office/powerpoint/2010/main" val="25504315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Education and Training</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7169608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Training </a:t>
            </a:r>
            <a:r>
              <a:rPr lang="en-US" dirty="0" smtClean="0"/>
              <a:t>on PPE use reduces </a:t>
            </a:r>
            <a:r>
              <a:rPr lang="en-US" dirty="0"/>
              <a:t>responder hazard exposure</a:t>
            </a:r>
          </a:p>
          <a:p>
            <a:r>
              <a:rPr lang="en-US" dirty="0"/>
              <a:t>Effective training </a:t>
            </a:r>
            <a:r>
              <a:rPr lang="en-US" dirty="0" smtClean="0"/>
              <a:t>programs combine multiple approaches</a:t>
            </a:r>
            <a:endParaRPr lang="en-US" dirty="0"/>
          </a:p>
          <a:p>
            <a:pPr lvl="1"/>
            <a:r>
              <a:rPr lang="en-US" dirty="0" smtClean="0"/>
              <a:t>Cognitive</a:t>
            </a:r>
            <a:r>
              <a:rPr lang="en-US" dirty="0"/>
              <a:t>, affective, </a:t>
            </a:r>
            <a:r>
              <a:rPr lang="en-US" dirty="0" smtClean="0"/>
              <a:t>applied</a:t>
            </a:r>
            <a:endParaRPr lang="en-US" dirty="0"/>
          </a:p>
          <a:p>
            <a:r>
              <a:rPr lang="en-US" i="1" u="sng" dirty="0" smtClean="0"/>
              <a:t>Remember</a:t>
            </a:r>
            <a:r>
              <a:rPr lang="en-US" i="1" u="sng" dirty="0"/>
              <a:t>, PPE is only effective when it is worn and used properly!</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23237899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PPE training programs should include:</a:t>
            </a:r>
          </a:p>
          <a:p>
            <a:pPr lvl="1"/>
            <a:r>
              <a:rPr lang="en-US" dirty="0"/>
              <a:t>Role of PPE and benefits of use</a:t>
            </a:r>
          </a:p>
          <a:p>
            <a:pPr lvl="1"/>
            <a:r>
              <a:rPr lang="en-US" dirty="0"/>
              <a:t>Precautions and limitations of PPE</a:t>
            </a:r>
          </a:p>
          <a:p>
            <a:pPr lvl="1"/>
            <a:r>
              <a:rPr lang="en-US" dirty="0"/>
              <a:t>Recognizing signs of cold/heat stress</a:t>
            </a:r>
          </a:p>
          <a:p>
            <a:pPr lvl="1"/>
            <a:r>
              <a:rPr lang="en-US" dirty="0"/>
              <a:t>Appropriate PPE selection</a:t>
            </a:r>
          </a:p>
          <a:p>
            <a:pPr lvl="1"/>
            <a:r>
              <a:rPr lang="en-US" dirty="0"/>
              <a:t>Importance of proper fitting</a:t>
            </a:r>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7211357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PPE training programs should include:</a:t>
            </a:r>
          </a:p>
          <a:p>
            <a:pPr lvl="1"/>
            <a:r>
              <a:rPr lang="en-US" dirty="0"/>
              <a:t>Donning, doffing, and the buddy system</a:t>
            </a:r>
          </a:p>
          <a:p>
            <a:pPr lvl="1"/>
            <a:r>
              <a:rPr lang="en-US" dirty="0"/>
              <a:t>Detection of damaged/broken PPE</a:t>
            </a:r>
          </a:p>
          <a:p>
            <a:pPr lvl="1"/>
            <a:r>
              <a:rPr lang="en-US" dirty="0" smtClean="0"/>
              <a:t>Sourcing of physicians/locations that can manage zoonotic diseases</a:t>
            </a:r>
          </a:p>
          <a:p>
            <a:pPr lvl="1"/>
            <a:r>
              <a:rPr lang="en-US" dirty="0" smtClean="0"/>
              <a:t>Stress-management </a:t>
            </a:r>
            <a:r>
              <a:rPr lang="en-US" dirty="0"/>
              <a:t>techniques</a:t>
            </a:r>
          </a:p>
          <a:p>
            <a:pPr lvl="1"/>
            <a:r>
              <a:rPr lang="en-US" dirty="0" smtClean="0"/>
              <a:t>Decontamination, </a:t>
            </a:r>
            <a:r>
              <a:rPr lang="en-US" dirty="0"/>
              <a:t>storage, maintenance, and disposal</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PPE Education and Training</a:t>
            </a:r>
            <a:endParaRPr lang="en-US" dirty="0"/>
          </a:p>
        </p:txBody>
      </p:sp>
    </p:spTree>
    <p:extLst>
      <p:ext uri="{BB962C8B-B14F-4D97-AF65-F5344CB8AC3E}">
        <p14:creationId xmlns:p14="http://schemas.microsoft.com/office/powerpoint/2010/main" val="14021635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PPE Selection </a:t>
            </a:r>
            <a:br>
              <a:rPr lang="en-US" dirty="0" smtClean="0"/>
            </a:br>
            <a:r>
              <a:rPr lang="en-US" dirty="0" smtClean="0"/>
              <a:t>Based on Risk</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32696542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Zoonotic risk</a:t>
            </a:r>
          </a:p>
          <a:p>
            <a:pPr lvl="1"/>
            <a:r>
              <a:rPr lang="en-US" dirty="0" smtClean="0"/>
              <a:t>Low: little/no risk to human health</a:t>
            </a:r>
          </a:p>
          <a:p>
            <a:pPr lvl="1"/>
            <a:r>
              <a:rPr lang="en-US" dirty="0" smtClean="0"/>
              <a:t>Moderate: non-life-threatening risk</a:t>
            </a:r>
          </a:p>
          <a:p>
            <a:pPr lvl="1"/>
            <a:r>
              <a:rPr lang="en-US" dirty="0" smtClean="0"/>
              <a:t>High: life-threatening risk</a:t>
            </a:r>
          </a:p>
          <a:p>
            <a:r>
              <a:rPr lang="en-US" dirty="0" smtClean="0"/>
              <a:t>Biosecurity risk</a:t>
            </a:r>
          </a:p>
          <a:p>
            <a:pPr lvl="1"/>
            <a:r>
              <a:rPr lang="en-US" dirty="0" smtClean="0"/>
              <a:t>Low: non-contagious or vector-borne</a:t>
            </a:r>
          </a:p>
          <a:p>
            <a:pPr lvl="1"/>
            <a:r>
              <a:rPr lang="en-US" dirty="0" smtClean="0"/>
              <a:t>Moderate: contagious, low survival</a:t>
            </a:r>
          </a:p>
          <a:p>
            <a:pPr lvl="1"/>
            <a:r>
              <a:rPr lang="en-US" dirty="0" smtClean="0"/>
              <a:t>High: highly contagious, high survival</a:t>
            </a: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normAutofit/>
          </a:bodyPr>
          <a:lstStyle/>
          <a:p>
            <a:r>
              <a:rPr lang="en-US" dirty="0" smtClean="0"/>
              <a:t>PPE Selection</a:t>
            </a:r>
            <a:endParaRPr lang="en-US" dirty="0"/>
          </a:p>
        </p:txBody>
      </p:sp>
    </p:spTree>
    <p:extLst>
      <p:ext uri="{BB962C8B-B14F-4D97-AF65-F5344CB8AC3E}">
        <p14:creationId xmlns:p14="http://schemas.microsoft.com/office/powerpoint/2010/main" val="314640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Clarify what is meant by “PPE”</a:t>
            </a:r>
          </a:p>
          <a:p>
            <a:r>
              <a:rPr lang="en-US" dirty="0" smtClean="0"/>
              <a:t>Purpose of PPE</a:t>
            </a:r>
          </a:p>
          <a:p>
            <a:r>
              <a:rPr lang="en-US" dirty="0" smtClean="0"/>
              <a:t>Hazard assessment, control and </a:t>
            </a:r>
            <a:br>
              <a:rPr lang="en-US" dirty="0" smtClean="0"/>
            </a:br>
            <a:r>
              <a:rPr lang="en-US" dirty="0" smtClean="0"/>
              <a:t>cost-benefit analysis</a:t>
            </a:r>
          </a:p>
          <a:p>
            <a:r>
              <a:rPr lang="en-US" dirty="0" smtClean="0"/>
              <a:t>PPE education and training</a:t>
            </a:r>
          </a:p>
          <a:p>
            <a:r>
              <a:rPr lang="en-US" dirty="0" smtClean="0"/>
              <a:t>PPE selection based on risk</a:t>
            </a:r>
          </a:p>
          <a:p>
            <a:endParaRPr lang="en-US" dirty="0"/>
          </a:p>
        </p:txBody>
      </p:sp>
      <p:sp>
        <p:nvSpPr>
          <p:cNvPr id="3" name="Date Placeholder 2"/>
          <p:cNvSpPr>
            <a:spLocks noGrp="1"/>
          </p:cNvSpPr>
          <p:nvPr>
            <p:ph type="dt" sz="half" idx="2"/>
          </p:nvPr>
        </p:nvSpPr>
        <p:spPr/>
        <p:txBody>
          <a:bodyPr/>
          <a:lstStyle/>
          <a:p>
            <a:pPr algn="r"/>
            <a:r>
              <a:rPr lang="en-US" dirty="0" smtClean="0"/>
              <a:t>USDA APHIS and CFSPH</a:t>
            </a:r>
            <a:endParaRPr lang="en-US" dirty="0"/>
          </a:p>
        </p:txBody>
      </p:sp>
      <p:sp>
        <p:nvSpPr>
          <p:cNvPr id="4" name="Footer Placeholder 3"/>
          <p:cNvSpPr>
            <a:spLocks noGrp="1"/>
          </p:cNvSpPr>
          <p:nvPr>
            <p:ph type="ftr" sz="quarter" idx="3"/>
          </p:nvPr>
        </p:nvSpPr>
        <p:spPr/>
        <p:txBody>
          <a:bodyPr/>
          <a:lstStyle/>
          <a:p>
            <a:pPr algn="l"/>
            <a:r>
              <a:rPr lang="en-US" dirty="0" smtClean="0"/>
              <a:t>FAD </a:t>
            </a:r>
            <a:r>
              <a:rPr lang="en-US" dirty="0" err="1" smtClean="0"/>
              <a:t>PReP</a:t>
            </a:r>
            <a:r>
              <a:rPr lang="en-US" dirty="0" smtClean="0"/>
              <a:t>/NAHEMS Guidelines: Personal Protective Equipment - Overview</a:t>
            </a:r>
            <a:endParaRPr lang="en-US" dirty="0"/>
          </a:p>
        </p:txBody>
      </p:sp>
      <p:sp>
        <p:nvSpPr>
          <p:cNvPr id="5" name="Title 4"/>
          <p:cNvSpPr>
            <a:spLocks noGrp="1"/>
          </p:cNvSpPr>
          <p:nvPr>
            <p:ph type="title"/>
          </p:nvPr>
        </p:nvSpPr>
        <p:spPr/>
        <p:txBody>
          <a:bodyPr/>
          <a:lstStyle/>
          <a:p>
            <a:r>
              <a:rPr lang="en-US" dirty="0" smtClean="0"/>
              <a:t>This Presentation</a:t>
            </a:r>
            <a:endParaRPr lang="en-US" dirty="0"/>
          </a:p>
        </p:txBody>
      </p:sp>
    </p:spTree>
    <p:extLst>
      <p:ext uri="{BB962C8B-B14F-4D97-AF65-F5344CB8AC3E}">
        <p14:creationId xmlns:p14="http://schemas.microsoft.com/office/powerpoint/2010/main" val="14929855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1806" y="1295400"/>
            <a:ext cx="7540388" cy="4953000"/>
          </a:xfrm>
          <a:ln w="38100">
            <a:solidFill>
              <a:srgbClr val="17375E"/>
            </a:solidFill>
          </a:ln>
        </p:spPr>
      </p:pic>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a:t>PPE Selection</a:t>
            </a:r>
          </a:p>
        </p:txBody>
      </p:sp>
    </p:spTree>
    <p:extLst>
      <p:ext uri="{BB962C8B-B14F-4D97-AF65-F5344CB8AC3E}">
        <p14:creationId xmlns:p14="http://schemas.microsoft.com/office/powerpoint/2010/main" val="2535633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01806" y="1295400"/>
            <a:ext cx="7540388" cy="4953000"/>
          </a:xfrm>
          <a:ln w="38100">
            <a:solidFill>
              <a:srgbClr val="17375E"/>
            </a:solidFill>
          </a:ln>
        </p:spPr>
      </p:pic>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2" name="Footer Placeholder 1"/>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a:t>PPE Selection</a:t>
            </a:r>
          </a:p>
        </p:txBody>
      </p:sp>
    </p:spTree>
    <p:extLst>
      <p:ext uri="{BB962C8B-B14F-4D97-AF65-F5344CB8AC3E}">
        <p14:creationId xmlns:p14="http://schemas.microsoft.com/office/powerpoint/2010/main" val="327974731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selection </a:t>
            </a:r>
            <a:r>
              <a:rPr lang="en-US" dirty="0"/>
              <a:t>must consider:</a:t>
            </a:r>
          </a:p>
          <a:p>
            <a:pPr lvl="1"/>
            <a:r>
              <a:rPr lang="en-US" dirty="0"/>
              <a:t>Tasks assigned</a:t>
            </a:r>
          </a:p>
          <a:p>
            <a:pPr lvl="1"/>
            <a:r>
              <a:rPr lang="en-US" dirty="0"/>
              <a:t>Exertion level, extent of physical work</a:t>
            </a:r>
          </a:p>
          <a:p>
            <a:pPr lvl="1"/>
            <a:r>
              <a:rPr lang="en-US" dirty="0"/>
              <a:t>Temperature, humidity, and time worn</a:t>
            </a:r>
          </a:p>
          <a:p>
            <a:pPr lvl="1"/>
            <a:r>
              <a:rPr lang="en-US" dirty="0"/>
              <a:t>Classification of premises </a:t>
            </a:r>
          </a:p>
          <a:p>
            <a:r>
              <a:rPr lang="en-US" dirty="0"/>
              <a:t>Many things to consider, but preparation and training are </a:t>
            </a:r>
            <a:r>
              <a:rPr lang="en-US" dirty="0" smtClean="0"/>
              <a:t>essential to a safe and successful response</a:t>
            </a:r>
            <a:endParaRPr lang="en-US" dirty="0"/>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Additional PPE Factors</a:t>
            </a:r>
            <a:endParaRPr lang="en-US" dirty="0"/>
          </a:p>
        </p:txBody>
      </p:sp>
    </p:spTree>
    <p:extLst>
      <p:ext uri="{BB962C8B-B14F-4D97-AF65-F5344CB8AC3E}">
        <p14:creationId xmlns:p14="http://schemas.microsoft.com/office/powerpoint/2010/main" val="41037834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228600" y="1371600"/>
            <a:ext cx="5562600" cy="4876800"/>
          </a:xfrm>
        </p:spPr>
        <p:txBody>
          <a:bodyPr>
            <a:noAutofit/>
          </a:bodyPr>
          <a:lstStyle/>
          <a:p>
            <a:r>
              <a:rPr lang="en-US" sz="2400" dirty="0" smtClean="0"/>
              <a:t>FAD </a:t>
            </a:r>
            <a:r>
              <a:rPr lang="en-US" sz="2400" dirty="0" err="1" smtClean="0"/>
              <a:t>PReP</a:t>
            </a:r>
            <a:r>
              <a:rPr lang="en-US" sz="2400" dirty="0" smtClean="0"/>
              <a:t>/NAHEMS Guidelines &amp; SOP: Personal Protective Equipment (2011)</a:t>
            </a:r>
          </a:p>
          <a:p>
            <a:pPr lvl="1"/>
            <a:r>
              <a:rPr lang="en-US" sz="2000" dirty="0">
                <a:hlinkClick r:id="rId3"/>
              </a:rPr>
              <a:t>http://www.aphis.usda.gov/animal_health/emergency_management/</a:t>
            </a:r>
            <a:r>
              <a:rPr lang="en-US" sz="2000" dirty="0"/>
              <a:t> </a:t>
            </a:r>
            <a:endParaRPr lang="en-US" sz="2000" dirty="0" smtClean="0"/>
          </a:p>
          <a:p>
            <a:r>
              <a:rPr lang="en-US" sz="2400" dirty="0" smtClean="0"/>
              <a:t>Personal Protective Equipment web-based training module</a:t>
            </a:r>
          </a:p>
          <a:p>
            <a:pPr lvl="1"/>
            <a:r>
              <a:rPr lang="en-US" sz="2000" dirty="0" smtClean="0">
                <a:hlinkClick r:id="rId4"/>
              </a:rPr>
              <a:t>http://naherc.sws.iastate.edu/</a:t>
            </a:r>
            <a:endParaRPr lang="en-US" sz="2000" dirty="0" smtClean="0"/>
          </a:p>
          <a:p>
            <a:pPr marL="171450" indent="-173038">
              <a:spcBef>
                <a:spcPts val="600"/>
              </a:spcBef>
              <a:tabLst>
                <a:tab pos="1149350" algn="l"/>
              </a:tabLst>
            </a:pPr>
            <a:endParaRPr lang="en-US" sz="1200" dirty="0" smtClean="0"/>
          </a:p>
          <a:p>
            <a:pPr marL="171450" indent="-173038">
              <a:spcBef>
                <a:spcPts val="600"/>
              </a:spcBef>
              <a:tabLst>
                <a:tab pos="1149350" algn="l"/>
              </a:tabLst>
            </a:pPr>
            <a:endParaRPr lang="en-US" sz="1200" dirty="0"/>
          </a:p>
          <a:p>
            <a:pPr marL="0" indent="0">
              <a:buNone/>
            </a:pPr>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9937" name="Title 1"/>
          <p:cNvSpPr>
            <a:spLocks noGrp="1"/>
          </p:cNvSpPr>
          <p:nvPr>
            <p:ph type="title"/>
          </p:nvPr>
        </p:nvSpPr>
        <p:spPr/>
        <p:txBody>
          <a:bodyPr/>
          <a:lstStyle/>
          <a:p>
            <a:r>
              <a:rPr lang="en-US" dirty="0" smtClean="0"/>
              <a:t>For More Information</a:t>
            </a:r>
          </a:p>
        </p:txBody>
      </p:sp>
      <p:pic>
        <p:nvPicPr>
          <p:cNvPr id="10" name="Picture 2"/>
          <p:cNvPicPr>
            <a:picLocks noChangeAspect="1" noChangeArrowheads="1"/>
          </p:cNvPicPr>
          <p:nvPr/>
        </p:nvPicPr>
        <p:blipFill>
          <a:blip r:embed="rId5" cstate="email">
            <a:extLst>
              <a:ext uri="{28A0092B-C50C-407E-A947-70E740481C1C}">
                <a14:useLocalDpi xmlns:a14="http://schemas.microsoft.com/office/drawing/2010/main" val="0"/>
              </a:ext>
            </a:extLst>
          </a:blip>
          <a:stretch>
            <a:fillRect/>
          </a:stretch>
        </p:blipFill>
        <p:spPr bwMode="auto">
          <a:xfrm>
            <a:off x="5826584"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043889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Content Placeholder 2"/>
          <p:cNvSpPr>
            <a:spLocks noGrp="1"/>
          </p:cNvSpPr>
          <p:nvPr>
            <p:ph idx="1"/>
          </p:nvPr>
        </p:nvSpPr>
        <p:spPr>
          <a:xfrm>
            <a:off x="457200" y="1371600"/>
            <a:ext cx="5334000" cy="4876800"/>
          </a:xfrm>
        </p:spPr>
        <p:txBody>
          <a:bodyPr>
            <a:noAutofit/>
          </a:bodyPr>
          <a:lstStyle/>
          <a:p>
            <a:pPr marL="0" indent="0">
              <a:buNone/>
            </a:pPr>
            <a:r>
              <a:rPr lang="en-US" sz="2400" dirty="0" smtClean="0"/>
              <a:t>Authors (CFSPH)</a:t>
            </a:r>
          </a:p>
          <a:p>
            <a:pPr>
              <a:spcBef>
                <a:spcPts val="600"/>
              </a:spcBef>
              <a:tabLst>
                <a:tab pos="1149350" algn="l"/>
              </a:tabLst>
            </a:pPr>
            <a:r>
              <a:rPr lang="en-US" sz="2000" dirty="0"/>
              <a:t>Janice Mogan, </a:t>
            </a:r>
            <a:r>
              <a:rPr lang="en-US" sz="2000" dirty="0" smtClean="0"/>
              <a:t>DVM</a:t>
            </a:r>
          </a:p>
          <a:p>
            <a:pPr>
              <a:spcBef>
                <a:spcPts val="600"/>
              </a:spcBef>
              <a:tabLst>
                <a:tab pos="1149350" algn="l"/>
              </a:tabLst>
            </a:pPr>
            <a:r>
              <a:rPr lang="en-US" sz="2000" dirty="0" smtClean="0"/>
              <a:t>Gayle </a:t>
            </a:r>
            <a:r>
              <a:rPr lang="en-US" sz="2000" dirty="0"/>
              <a:t>B. Brown, DVM, PhD</a:t>
            </a:r>
          </a:p>
          <a:p>
            <a:pPr>
              <a:spcBef>
                <a:spcPts val="600"/>
              </a:spcBef>
              <a:tabLst>
                <a:tab pos="1149350" algn="l"/>
              </a:tabLst>
            </a:pPr>
            <a:r>
              <a:rPr lang="en-US" sz="2000" dirty="0" smtClean="0"/>
              <a:t>Elizabeth </a:t>
            </a:r>
            <a:r>
              <a:rPr lang="en-US" sz="2000" dirty="0" err="1"/>
              <a:t>Wormley</a:t>
            </a:r>
            <a:r>
              <a:rPr lang="en-US" sz="2000" dirty="0"/>
              <a:t>, Junior Veterinary Student</a:t>
            </a:r>
          </a:p>
          <a:p>
            <a:pPr marL="0" indent="0">
              <a:spcBef>
                <a:spcPts val="600"/>
              </a:spcBef>
              <a:buNone/>
              <a:tabLst>
                <a:tab pos="1149350" algn="l"/>
              </a:tabLst>
            </a:pPr>
            <a:endParaRPr lang="en-US" sz="2400" dirty="0" smtClean="0"/>
          </a:p>
          <a:p>
            <a:pPr marL="0" indent="0">
              <a:spcBef>
                <a:spcPts val="600"/>
              </a:spcBef>
              <a:buNone/>
              <a:tabLst>
                <a:tab pos="1149350" algn="l"/>
              </a:tabLst>
            </a:pPr>
            <a:r>
              <a:rPr lang="en-US" sz="2400" dirty="0" smtClean="0"/>
              <a:t>Reviewers </a:t>
            </a:r>
            <a:r>
              <a:rPr lang="en-US" sz="2400" dirty="0"/>
              <a:t>(USDA</a:t>
            </a:r>
            <a:r>
              <a:rPr lang="en-US" sz="2400" dirty="0" smtClean="0"/>
              <a:t>)</a:t>
            </a:r>
          </a:p>
          <a:p>
            <a:pPr>
              <a:spcBef>
                <a:spcPts val="600"/>
              </a:spcBef>
              <a:tabLst>
                <a:tab pos="1149350" algn="l"/>
              </a:tabLst>
            </a:pPr>
            <a:r>
              <a:rPr lang="en-US" sz="2000" dirty="0"/>
              <a:t>Peter A. </a:t>
            </a:r>
            <a:r>
              <a:rPr lang="en-US" sz="2000" dirty="0" err="1"/>
              <a:t>Petch</a:t>
            </a:r>
            <a:r>
              <a:rPr lang="en-US" sz="2000" dirty="0"/>
              <a:t>, RPIH, CIPS, </a:t>
            </a:r>
            <a:r>
              <a:rPr lang="en-US" sz="2000" dirty="0" smtClean="0"/>
              <a:t/>
            </a:r>
            <a:br>
              <a:rPr lang="en-US" sz="2000" dirty="0" smtClean="0"/>
            </a:br>
            <a:r>
              <a:rPr lang="en-US" sz="2000" dirty="0" smtClean="0"/>
              <a:t>CIMT</a:t>
            </a:r>
            <a:r>
              <a:rPr lang="en-US" sz="2000" dirty="0"/>
              <a:t>, CHS-V</a:t>
            </a:r>
          </a:p>
          <a:p>
            <a:pPr>
              <a:spcBef>
                <a:spcPts val="600"/>
              </a:spcBef>
              <a:tabLst>
                <a:tab pos="1149350" algn="l"/>
              </a:tabLst>
            </a:pPr>
            <a:r>
              <a:rPr lang="en-US" sz="2000" dirty="0"/>
              <a:t>Stephen Goff, DVM</a:t>
            </a:r>
          </a:p>
          <a:p>
            <a:pPr marL="0" indent="0">
              <a:spcBef>
                <a:spcPts val="600"/>
              </a:spcBef>
              <a:buNone/>
              <a:tabLst>
                <a:tab pos="1149350" algn="l"/>
              </a:tabLst>
            </a:pPr>
            <a:r>
              <a:rPr lang="en-US" sz="2000" dirty="0" smtClean="0"/>
              <a:t> </a:t>
            </a:r>
          </a:p>
          <a:p>
            <a:endParaRPr lang="en-US" dirty="0" smtClean="0"/>
          </a:p>
        </p:txBody>
      </p:sp>
      <p:sp>
        <p:nvSpPr>
          <p:cNvPr id="2" name="Date Placeholder 1"/>
          <p:cNvSpPr>
            <a:spLocks noGrp="1"/>
          </p:cNvSpPr>
          <p:nvPr>
            <p:ph type="dt" sz="half" idx="2"/>
          </p:nvPr>
        </p:nvSpPr>
        <p:spPr/>
        <p:txBody>
          <a:bodyPr/>
          <a:lstStyle/>
          <a:p>
            <a:pPr algn="r"/>
            <a:r>
              <a:rPr lang="en-US" smtClean="0"/>
              <a:t>USDA APHIS and CFSPH</a:t>
            </a:r>
            <a:endParaRPr lang="en-US" dirty="0"/>
          </a:p>
        </p:txBody>
      </p:sp>
      <p:sp>
        <p:nvSpPr>
          <p:cNvPr id="60419"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9937" name="Title 1"/>
          <p:cNvSpPr>
            <a:spLocks noGrp="1"/>
          </p:cNvSpPr>
          <p:nvPr>
            <p:ph type="title"/>
          </p:nvPr>
        </p:nvSpPr>
        <p:spPr/>
        <p:txBody>
          <a:bodyPr>
            <a:normAutofit/>
          </a:bodyPr>
          <a:lstStyle/>
          <a:p>
            <a:r>
              <a:rPr lang="en-US" dirty="0" smtClean="0"/>
              <a:t>Guidelines Content</a:t>
            </a:r>
          </a:p>
        </p:txBody>
      </p:sp>
      <p:pic>
        <p:nvPicPr>
          <p:cNvPr id="1026" name="Picture 2" descr="H:\CFSPH\NAHEMS\NAHEMS_Print\04_PPE\_Cover\FADPReP_PPE_110413NAHEMS.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836920" y="1676400"/>
            <a:ext cx="2926080" cy="3796589"/>
          </a:xfrm>
          <a:prstGeom prst="rect">
            <a:avLst/>
          </a:prstGeom>
          <a:noFill/>
          <a:ln w="38100">
            <a:solidFill>
              <a:srgbClr val="17375E"/>
            </a:solidFill>
            <a:miter lim="800000"/>
            <a:headEnd/>
            <a:tailEnd/>
          </a:ln>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97752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3714" name="Rectangle 2"/>
          <p:cNvSpPr>
            <a:spLocks noGrp="1" noChangeArrowheads="1"/>
          </p:cNvSpPr>
          <p:nvPr>
            <p:ph type="ctrTitle"/>
          </p:nvPr>
        </p:nvSpPr>
        <p:spPr>
          <a:xfrm>
            <a:off x="1143000" y="457200"/>
            <a:ext cx="7772400" cy="1470025"/>
          </a:xfrm>
        </p:spPr>
        <p:txBody>
          <a:bodyPr/>
          <a:lstStyle/>
          <a:p>
            <a:r>
              <a:rPr lang="en-US" dirty="0" smtClean="0"/>
              <a:t>Acknowledgments</a:t>
            </a:r>
            <a:endParaRPr lang="en-US" dirty="0"/>
          </a:p>
        </p:txBody>
      </p:sp>
      <p:sp>
        <p:nvSpPr>
          <p:cNvPr id="883715" name="Rectangle 3"/>
          <p:cNvSpPr>
            <a:spLocks noGrp="1" noChangeArrowheads="1"/>
          </p:cNvSpPr>
          <p:nvPr>
            <p:ph type="subTitle" idx="1"/>
          </p:nvPr>
        </p:nvSpPr>
        <p:spPr>
          <a:xfrm>
            <a:off x="1066800" y="2133600"/>
            <a:ext cx="7239000" cy="3200400"/>
          </a:xfrm>
        </p:spPr>
        <p:txBody>
          <a:bodyPr>
            <a:noAutofit/>
          </a:bodyPr>
          <a:lstStyle/>
          <a:p>
            <a:pPr>
              <a:lnSpc>
                <a:spcPts val="4500"/>
              </a:lnSpc>
              <a:spcBef>
                <a:spcPts val="1200"/>
              </a:spcBef>
              <a:spcAft>
                <a:spcPts val="1200"/>
              </a:spcAft>
            </a:pPr>
            <a:r>
              <a:rPr lang="en-US" sz="2800" dirty="0" smtClean="0"/>
              <a:t>Development of this presentation was by the Center for Food Security and Public Health at Iowa State University through funding from </a:t>
            </a:r>
            <a:r>
              <a:rPr lang="en-US" sz="2800" dirty="0"/>
              <a:t>the </a:t>
            </a:r>
            <a:r>
              <a:rPr lang="en-US" sz="2800" dirty="0" smtClean="0"/>
              <a:t>USDA APHIS </a:t>
            </a:r>
            <a:r>
              <a:rPr lang="en-US" sz="2800" dirty="0"/>
              <a:t>Veterinary </a:t>
            </a:r>
            <a:r>
              <a:rPr lang="en-US" sz="2800" dirty="0" smtClean="0"/>
              <a:t>Services</a:t>
            </a:r>
            <a:endParaRPr lang="en-US" sz="2800" dirty="0"/>
          </a:p>
        </p:txBody>
      </p:sp>
      <p:sp>
        <p:nvSpPr>
          <p:cNvPr id="12" name="Rectangle 3"/>
          <p:cNvSpPr txBox="1">
            <a:spLocks noChangeArrowheads="1"/>
          </p:cNvSpPr>
          <p:nvPr/>
        </p:nvSpPr>
        <p:spPr>
          <a:xfrm>
            <a:off x="1219200" y="5486400"/>
            <a:ext cx="7391400" cy="838200"/>
          </a:xfrm>
          <a:prstGeom prst="rect">
            <a:avLst/>
          </a:prstGeom>
        </p:spPr>
        <p:txBody>
          <a:bodyPr vert="horz" lIns="91440" tIns="45720" rIns="91440" bIns="45720" rtlCol="0">
            <a:normAutofit fontScale="25000" lnSpcReduction="20000"/>
          </a:bodyPr>
          <a:lstStyle/>
          <a:p>
            <a:pPr lvl="0">
              <a:lnSpc>
                <a:spcPct val="170000"/>
              </a:lnSpc>
              <a:buClr>
                <a:srgbClr val="F47D5A"/>
              </a:buClr>
              <a:buSzPct val="100000"/>
              <a:defRPr/>
            </a:pPr>
            <a:r>
              <a:rPr kumimoji="0" lang="en-US" sz="4800" b="0" i="0" u="none" strike="noStrike" kern="1200" cap="none" spc="0" normalizeH="0" baseline="0" noProof="0" dirty="0" smtClean="0">
                <a:ln>
                  <a:noFill/>
                </a:ln>
                <a:solidFill>
                  <a:schemeClr val="tx1">
                    <a:lumMod val="85000"/>
                    <a:lumOff val="15000"/>
                  </a:schemeClr>
                </a:solidFill>
                <a:effectLst/>
                <a:uLnTx/>
                <a:uFillTx/>
                <a:latin typeface="Verdana" pitchFamily="34" charset="0"/>
              </a:rPr>
              <a:t>PPT Authors</a:t>
            </a:r>
            <a:r>
              <a:rPr lang="en-US" sz="4800" noProof="0" dirty="0" smtClean="0">
                <a:solidFill>
                  <a:schemeClr val="tx1">
                    <a:lumMod val="85000"/>
                    <a:lumOff val="15000"/>
                  </a:schemeClr>
                </a:solidFill>
                <a:latin typeface="Verdana" pitchFamily="34" charset="0"/>
              </a:rPr>
              <a:t>:</a:t>
            </a:r>
            <a:r>
              <a:rPr lang="en-US" sz="4800" dirty="0" smtClean="0">
                <a:solidFill>
                  <a:schemeClr val="tx1">
                    <a:lumMod val="85000"/>
                    <a:lumOff val="15000"/>
                  </a:schemeClr>
                </a:solidFill>
                <a:latin typeface="Verdana" pitchFamily="34" charset="0"/>
              </a:rPr>
              <a:t> Dawn Bailey</a:t>
            </a:r>
            <a:r>
              <a:rPr lang="en-US" sz="4800" dirty="0">
                <a:solidFill>
                  <a:schemeClr val="tx1">
                    <a:lumMod val="85000"/>
                    <a:lumOff val="15000"/>
                  </a:schemeClr>
                </a:solidFill>
                <a:latin typeface="Verdana" pitchFamily="34" charset="0"/>
              </a:rPr>
              <a:t>, </a:t>
            </a:r>
            <a:r>
              <a:rPr lang="en-US" sz="4800" dirty="0" smtClean="0">
                <a:solidFill>
                  <a:schemeClr val="tx1">
                    <a:lumMod val="85000"/>
                    <a:lumOff val="15000"/>
                  </a:schemeClr>
                </a:solidFill>
                <a:latin typeface="Verdana" pitchFamily="34" charset="0"/>
              </a:rPr>
              <a:t>BS; Kerry </a:t>
            </a:r>
            <a:r>
              <a:rPr lang="en-US" sz="4800" dirty="0" err="1">
                <a:solidFill>
                  <a:schemeClr val="tx1">
                    <a:lumMod val="85000"/>
                    <a:lumOff val="15000"/>
                  </a:schemeClr>
                </a:solidFill>
                <a:latin typeface="Verdana" pitchFamily="34" charset="0"/>
              </a:rPr>
              <a:t>Leedom</a:t>
            </a:r>
            <a:r>
              <a:rPr lang="en-US" sz="4800" dirty="0">
                <a:solidFill>
                  <a:schemeClr val="tx1">
                    <a:lumMod val="85000"/>
                    <a:lumOff val="15000"/>
                  </a:schemeClr>
                </a:solidFill>
                <a:latin typeface="Verdana" pitchFamily="34" charset="0"/>
              </a:rPr>
              <a:t> Larson, DVM, MPH, PhD, </a:t>
            </a:r>
            <a:r>
              <a:rPr lang="en-US" sz="4800" dirty="0" smtClean="0">
                <a:solidFill>
                  <a:schemeClr val="tx1">
                    <a:lumMod val="85000"/>
                    <a:lumOff val="15000"/>
                  </a:schemeClr>
                </a:solidFill>
                <a:latin typeface="Verdana" pitchFamily="34" charset="0"/>
              </a:rPr>
              <a:t>DACVPM </a:t>
            </a:r>
          </a:p>
          <a:p>
            <a:pPr lvl="0">
              <a:lnSpc>
                <a:spcPct val="170000"/>
              </a:lnSpc>
              <a:buClr>
                <a:srgbClr val="F47D5A"/>
              </a:buClr>
              <a:buSzPct val="100000"/>
              <a:defRPr/>
            </a:pPr>
            <a:r>
              <a:rPr lang="en-US" sz="4800" dirty="0" smtClean="0">
                <a:solidFill>
                  <a:schemeClr val="tx1">
                    <a:lumMod val="85000"/>
                    <a:lumOff val="15000"/>
                  </a:schemeClr>
                </a:solidFill>
                <a:latin typeface="Verdana" pitchFamily="34" charset="0"/>
              </a:rPr>
              <a:t>Reviewers:</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Glenda </a:t>
            </a:r>
            <a:r>
              <a:rPr lang="en-US" sz="4400" dirty="0">
                <a:solidFill>
                  <a:schemeClr val="tx1">
                    <a:lumMod val="85000"/>
                    <a:lumOff val="15000"/>
                  </a:schemeClr>
                </a:solidFill>
                <a:latin typeface="Verdana" pitchFamily="34" charset="0"/>
              </a:rPr>
              <a:t>Dvorak, DVM, MS, </a:t>
            </a:r>
            <a:r>
              <a:rPr lang="en-US" sz="4400" dirty="0" smtClean="0">
                <a:solidFill>
                  <a:schemeClr val="tx1">
                    <a:lumMod val="85000"/>
                    <a:lumOff val="15000"/>
                  </a:schemeClr>
                </a:solidFill>
                <a:latin typeface="Verdana" pitchFamily="34" charset="0"/>
              </a:rPr>
              <a:t>MPH, DACVPM</a:t>
            </a:r>
            <a:r>
              <a:rPr lang="en-US" sz="4400" dirty="0">
                <a:solidFill>
                  <a:schemeClr val="tx1">
                    <a:lumMod val="85000"/>
                    <a:lumOff val="15000"/>
                  </a:schemeClr>
                </a:solidFill>
                <a:latin typeface="Verdana" pitchFamily="34" charset="0"/>
              </a:rPr>
              <a:t>; </a:t>
            </a:r>
            <a:r>
              <a:rPr lang="en-US" sz="4400" dirty="0" smtClean="0">
                <a:solidFill>
                  <a:schemeClr val="tx1">
                    <a:lumMod val="85000"/>
                    <a:lumOff val="15000"/>
                  </a:schemeClr>
                </a:solidFill>
                <a:latin typeface="Verdana" pitchFamily="34" charset="0"/>
              </a:rPr>
              <a:t>Patricia </a:t>
            </a:r>
            <a:r>
              <a:rPr lang="en-US" sz="4400" dirty="0" err="1">
                <a:solidFill>
                  <a:schemeClr val="tx1">
                    <a:lumMod val="85000"/>
                    <a:lumOff val="15000"/>
                  </a:schemeClr>
                </a:solidFill>
                <a:latin typeface="Verdana" pitchFamily="34" charset="0"/>
              </a:rPr>
              <a:t>Futoma</a:t>
            </a:r>
            <a:r>
              <a:rPr lang="en-US" sz="4400" dirty="0">
                <a:solidFill>
                  <a:schemeClr val="tx1">
                    <a:lumMod val="85000"/>
                    <a:lumOff val="15000"/>
                  </a:schemeClr>
                </a:solidFill>
                <a:latin typeface="Verdana" pitchFamily="34" charset="0"/>
              </a:rPr>
              <a:t>, Veterinary </a:t>
            </a:r>
            <a:r>
              <a:rPr lang="en-US" sz="4400" dirty="0" smtClean="0">
                <a:solidFill>
                  <a:schemeClr val="tx1">
                    <a:lumMod val="85000"/>
                    <a:lumOff val="15000"/>
                  </a:schemeClr>
                </a:solidFill>
                <a:latin typeface="Verdana" pitchFamily="34" charset="0"/>
              </a:rPr>
              <a:t>Student; </a:t>
            </a:r>
          </a:p>
          <a:p>
            <a:pPr lvl="0">
              <a:lnSpc>
                <a:spcPct val="170000"/>
              </a:lnSpc>
              <a:buClr>
                <a:srgbClr val="F47D5A"/>
              </a:buClr>
              <a:buSzPct val="100000"/>
              <a:defRPr/>
            </a:pPr>
            <a:r>
              <a:rPr lang="en-US" sz="4400" dirty="0" smtClean="0">
                <a:solidFill>
                  <a:schemeClr val="tx1">
                    <a:lumMod val="85000"/>
                    <a:lumOff val="15000"/>
                  </a:schemeClr>
                </a:solidFill>
                <a:latin typeface="Verdana" pitchFamily="34" charset="0"/>
              </a:rPr>
              <a:t>Janice </a:t>
            </a:r>
            <a:r>
              <a:rPr lang="en-US" sz="4400" dirty="0">
                <a:solidFill>
                  <a:schemeClr val="tx1">
                    <a:lumMod val="85000"/>
                    <a:lumOff val="15000"/>
                  </a:schemeClr>
                </a:solidFill>
                <a:latin typeface="Verdana" pitchFamily="34" charset="0"/>
              </a:rPr>
              <a:t>Mogan, </a:t>
            </a:r>
            <a:r>
              <a:rPr lang="en-US" sz="4400" dirty="0" smtClean="0">
                <a:solidFill>
                  <a:schemeClr val="tx1">
                    <a:lumMod val="85000"/>
                    <a:lumOff val="15000"/>
                  </a:schemeClr>
                </a:solidFill>
                <a:latin typeface="Verdana" pitchFamily="34" charset="0"/>
              </a:rPr>
              <a:t>DVM</a:t>
            </a:r>
            <a:endParaRPr kumimoji="0" lang="en-US" sz="43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smtClean="0">
              <a:ln>
                <a:noFill/>
              </a:ln>
              <a:solidFill>
                <a:schemeClr val="tx1">
                  <a:lumMod val="85000"/>
                  <a:lumOff val="15000"/>
                </a:schemeClr>
              </a:solidFill>
              <a:effectLst/>
              <a:uLnTx/>
              <a:uFillTx/>
              <a:latin typeface="Verdana" pitchFamily="34" charset="0"/>
              <a:ea typeface="+mn-ea"/>
              <a:cs typeface="+mn-cs"/>
            </a:endParaRPr>
          </a:p>
          <a:p>
            <a:pPr marL="0" marR="0" lvl="0" indent="0" algn="ctr" defTabSz="914400" rtl="0" eaLnBrk="1" fontAlgn="auto" latinLnBrk="0" hangingPunct="1">
              <a:lnSpc>
                <a:spcPct val="170000"/>
              </a:lnSpc>
              <a:spcBef>
                <a:spcPct val="20000"/>
              </a:spcBef>
              <a:spcAft>
                <a:spcPts val="0"/>
              </a:spcAft>
              <a:buClr>
                <a:srgbClr val="F47D5A"/>
              </a:buClr>
              <a:buSzPct val="100000"/>
              <a:buFont typeface="Verdana" pitchFamily="34" charset="0"/>
              <a:buNone/>
              <a:tabLst/>
              <a:defRPr/>
            </a:pPr>
            <a:endParaRPr kumimoji="0" lang="en-US" sz="3200" b="0" i="0" u="none" strike="noStrike" kern="1200" cap="none" spc="0" normalizeH="0" baseline="0" noProof="0" dirty="0">
              <a:ln>
                <a:noFill/>
              </a:ln>
              <a:solidFill>
                <a:schemeClr val="tx1">
                  <a:lumMod val="85000"/>
                  <a:lumOff val="15000"/>
                </a:schemeClr>
              </a:solidFill>
              <a:effectLst/>
              <a:uLnTx/>
              <a:uFillTx/>
              <a:latin typeface="Verdana" pitchFamily="34" charset="0"/>
              <a:ea typeface="+mn-ea"/>
              <a:cs typeface="+mn-cs"/>
            </a:endParaRPr>
          </a:p>
        </p:txBody>
      </p:sp>
    </p:spTree>
    <p:extLst>
      <p:ext uri="{BB962C8B-B14F-4D97-AF65-F5344CB8AC3E}">
        <p14:creationId xmlns:p14="http://schemas.microsoft.com/office/powerpoint/2010/main" val="3215891607"/>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Special clothing and equipment places a barrier between an individual and a hazard</a:t>
            </a:r>
          </a:p>
          <a:p>
            <a:r>
              <a:rPr lang="en-US" dirty="0" smtClean="0"/>
              <a:t>Protects the body</a:t>
            </a:r>
          </a:p>
          <a:p>
            <a:pPr lvl="1"/>
            <a:r>
              <a:rPr lang="en-US" dirty="0"/>
              <a:t>Eyes, ears, face, head</a:t>
            </a:r>
          </a:p>
          <a:p>
            <a:pPr lvl="1"/>
            <a:r>
              <a:rPr lang="en-US" dirty="0"/>
              <a:t>Hands and feet</a:t>
            </a:r>
          </a:p>
          <a:p>
            <a:pPr lvl="1"/>
            <a:r>
              <a:rPr lang="en-US" dirty="0"/>
              <a:t>Respiratory protection</a:t>
            </a:r>
          </a:p>
          <a:p>
            <a:r>
              <a:rPr lang="en-US" dirty="0" smtClean="0"/>
              <a:t>National Veterinary </a:t>
            </a:r>
            <a:br>
              <a:rPr lang="en-US" dirty="0" smtClean="0"/>
            </a:br>
            <a:r>
              <a:rPr lang="en-US" dirty="0" smtClean="0"/>
              <a:t>Stockpile</a:t>
            </a:r>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smtClean="0"/>
              <a:t>What is PPE?</a:t>
            </a:r>
            <a:endParaRPr lang="en-US" dirty="0"/>
          </a:p>
        </p:txBody>
      </p:sp>
      <p:pic>
        <p:nvPicPr>
          <p:cNvPr id="4" name="Picture 1" descr="\\ITSCS028\cfsph$\groups\CFSPH\Vet Accred\CourseDevelopment\PPE\Assets\ppe_0060_080219_goggle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2600" y="3200400"/>
            <a:ext cx="3136029" cy="2590800"/>
          </a:xfrm>
          <a:prstGeom prst="rect">
            <a:avLst/>
          </a:prstGeom>
          <a:ln w="38100">
            <a:solidFill>
              <a:srgbClr val="17375E"/>
            </a:solidFill>
          </a:ln>
        </p:spPr>
      </p:pic>
    </p:spTree>
    <p:extLst>
      <p:ext uri="{BB962C8B-B14F-4D97-AF65-F5344CB8AC3E}">
        <p14:creationId xmlns:p14="http://schemas.microsoft.com/office/powerpoint/2010/main" val="46191092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In an animal disease emergency PPE:</a:t>
            </a:r>
          </a:p>
          <a:p>
            <a:pPr lvl="1"/>
            <a:r>
              <a:rPr lang="en-US" dirty="0" smtClean="0"/>
              <a:t>Protects responders                              from potentially                                harmful hazards</a:t>
            </a:r>
          </a:p>
          <a:p>
            <a:pPr lvl="1"/>
            <a:r>
              <a:rPr lang="en-US" dirty="0" smtClean="0"/>
              <a:t>Prevents spread </a:t>
            </a:r>
            <a:br>
              <a:rPr lang="en-US" dirty="0" smtClean="0"/>
            </a:br>
            <a:r>
              <a:rPr lang="en-US" dirty="0" smtClean="0"/>
              <a:t>of hazards between </a:t>
            </a:r>
            <a:br>
              <a:rPr lang="en-US" dirty="0" smtClean="0"/>
            </a:br>
            <a:r>
              <a:rPr lang="en-US" dirty="0" smtClean="0"/>
              <a:t>animals or locations</a:t>
            </a:r>
          </a:p>
          <a:p>
            <a:endParaRPr lang="en-US" dirty="0"/>
          </a:p>
        </p:txBody>
      </p:sp>
      <p:sp>
        <p:nvSpPr>
          <p:cNvPr id="6" name="Date Placeholder 5"/>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smtClean="0"/>
              <a:t>Purpose of PPE</a:t>
            </a:r>
            <a:endParaRPr lang="en-US" dirty="0"/>
          </a:p>
        </p:txBody>
      </p:sp>
      <p:pic>
        <p:nvPicPr>
          <p:cNvPr id="4" name="Picture 3" descr="NPPE_0010_091209_P&amp;P.png"/>
          <p:cNvPicPr>
            <a:picLocks noChangeAspect="1"/>
          </p:cNvPicPr>
          <p:nvPr/>
        </p:nvPicPr>
        <p:blipFill rotWithShape="1">
          <a:blip r:embed="rId3" cstate="email">
            <a:extLst>
              <a:ext uri="{28A0092B-C50C-407E-A947-70E740481C1C}">
                <a14:useLocalDpi xmlns:a14="http://schemas.microsoft.com/office/drawing/2010/main" val="0"/>
              </a:ext>
            </a:extLst>
          </a:blip>
          <a:srcRect b="4227"/>
          <a:stretch/>
        </p:blipFill>
        <p:spPr>
          <a:xfrm>
            <a:off x="5486400" y="2133600"/>
            <a:ext cx="3176770" cy="3234047"/>
          </a:xfrm>
          <a:prstGeom prst="rect">
            <a:avLst/>
          </a:prstGeom>
          <a:ln w="38100">
            <a:solidFill>
              <a:srgbClr val="17375E"/>
            </a:solidFill>
          </a:ln>
        </p:spPr>
      </p:pic>
    </p:spTree>
    <p:extLst>
      <p:ext uri="{BB962C8B-B14F-4D97-AF65-F5344CB8AC3E}">
        <p14:creationId xmlns:p14="http://schemas.microsoft.com/office/powerpoint/2010/main" val="24971408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Assessment </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20418219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dirty="0" smtClean="0"/>
              <a:t>Evaluate risk of hazard exposure</a:t>
            </a:r>
          </a:p>
          <a:p>
            <a:r>
              <a:rPr lang="en-US" dirty="0"/>
              <a:t>Proper selection/management of PPE</a:t>
            </a:r>
          </a:p>
          <a:p>
            <a:pPr lvl="1"/>
            <a:r>
              <a:rPr lang="en-US" dirty="0" smtClean="0"/>
              <a:t>Biological</a:t>
            </a:r>
          </a:p>
          <a:p>
            <a:pPr lvl="1"/>
            <a:r>
              <a:rPr lang="en-US" dirty="0" smtClean="0"/>
              <a:t>Chemical</a:t>
            </a:r>
          </a:p>
          <a:p>
            <a:pPr lvl="1"/>
            <a:r>
              <a:rPr lang="en-US" dirty="0"/>
              <a:t>E</a:t>
            </a:r>
            <a:r>
              <a:rPr lang="en-US" dirty="0" smtClean="0"/>
              <a:t>nvironmental </a:t>
            </a:r>
          </a:p>
          <a:p>
            <a:r>
              <a:rPr lang="en-US" dirty="0" smtClean="0"/>
              <a:t>Poor </a:t>
            </a:r>
            <a:r>
              <a:rPr lang="en-US" dirty="0"/>
              <a:t>PPE selection may result in:</a:t>
            </a:r>
          </a:p>
          <a:p>
            <a:pPr lvl="1"/>
            <a:r>
              <a:rPr lang="en-US" dirty="0"/>
              <a:t>Enhanced risk of disease spread</a:t>
            </a:r>
          </a:p>
          <a:p>
            <a:pPr lvl="1"/>
            <a:r>
              <a:rPr lang="en-US" dirty="0"/>
              <a:t>Impaired job performance</a:t>
            </a:r>
          </a:p>
          <a:p>
            <a:pPr lvl="1"/>
            <a:r>
              <a:rPr lang="en-US" dirty="0"/>
              <a:t>Risk of injury, illness, or death</a:t>
            </a:r>
          </a:p>
          <a:p>
            <a:pPr marL="0" indent="0">
              <a:buNone/>
            </a:pPr>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Assessment</a:t>
            </a:r>
            <a:endParaRPr lang="en-US" dirty="0"/>
          </a:p>
        </p:txBody>
      </p:sp>
    </p:spTree>
    <p:extLst>
      <p:ext uri="{BB962C8B-B14F-4D97-AF65-F5344CB8AC3E}">
        <p14:creationId xmlns:p14="http://schemas.microsoft.com/office/powerpoint/2010/main" val="2029842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Risk assessment establishes:</a:t>
            </a:r>
          </a:p>
          <a:p>
            <a:pPr lvl="1"/>
            <a:r>
              <a:rPr lang="en-US" dirty="0"/>
              <a:t>Composition, magnitude of hazard</a:t>
            </a:r>
          </a:p>
          <a:p>
            <a:pPr lvl="1"/>
            <a:r>
              <a:rPr lang="en-US" dirty="0"/>
              <a:t>Length of time PPE will perform at known level of protection</a:t>
            </a:r>
          </a:p>
          <a:p>
            <a:pPr lvl="1"/>
            <a:r>
              <a:rPr lang="en-US" dirty="0"/>
              <a:t>Exertion level, extent of physical work to be performed while wearing PPE</a:t>
            </a:r>
          </a:p>
          <a:p>
            <a:r>
              <a:rPr lang="en-US" dirty="0"/>
              <a:t>Performed by Incident </a:t>
            </a:r>
            <a:r>
              <a:rPr lang="en-US" dirty="0" smtClean="0"/>
              <a:t>Commander  </a:t>
            </a:r>
            <a:r>
              <a:rPr lang="en-US" dirty="0"/>
              <a:t>or Safety Officer</a:t>
            </a:r>
          </a:p>
          <a:p>
            <a:endParaRPr lang="en-US" dirty="0"/>
          </a:p>
        </p:txBody>
      </p:sp>
      <p:sp>
        <p:nvSpPr>
          <p:cNvPr id="5" name="Date Placeholder 4"/>
          <p:cNvSpPr>
            <a:spLocks noGrp="1"/>
          </p:cNvSpPr>
          <p:nvPr>
            <p:ph type="dt" sz="half" idx="2"/>
          </p:nvPr>
        </p:nvSpPr>
        <p:spPr/>
        <p:txBody>
          <a:bodyPr/>
          <a:lstStyle/>
          <a:p>
            <a:pPr algn="r"/>
            <a:r>
              <a:rPr lang="en-US" smtClean="0"/>
              <a:t>USDA APHIS and CFSPH</a:t>
            </a:r>
            <a:endParaRPr lang="en-US" dirty="0"/>
          </a:p>
        </p:txBody>
      </p:sp>
      <p:sp>
        <p:nvSpPr>
          <p:cNvPr id="4" name="Footer Placeholder 3"/>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Assessment</a:t>
            </a:r>
            <a:endParaRPr lang="en-US" dirty="0"/>
          </a:p>
        </p:txBody>
      </p:sp>
    </p:spTree>
    <p:extLst>
      <p:ext uri="{BB962C8B-B14F-4D97-AF65-F5344CB8AC3E}">
        <p14:creationId xmlns:p14="http://schemas.microsoft.com/office/powerpoint/2010/main" val="25789524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Hazard Controls</a:t>
            </a:r>
            <a:endParaRPr lang="en-US" dirty="0"/>
          </a:p>
        </p:txBody>
      </p:sp>
      <p:sp>
        <p:nvSpPr>
          <p:cNvPr id="6" name="Date Placeholder 5"/>
          <p:cNvSpPr>
            <a:spLocks noGrp="1"/>
          </p:cNvSpPr>
          <p:nvPr>
            <p:ph type="dt" sz="half" idx="10"/>
          </p:nvPr>
        </p:nvSpPr>
        <p:spPr/>
        <p:txBody>
          <a:bodyPr/>
          <a:lstStyle/>
          <a:p>
            <a:pPr algn="r"/>
            <a:r>
              <a:rPr lang="en-US" smtClean="0"/>
              <a:t>USDA APHIS and CFSPH</a:t>
            </a:r>
            <a:endParaRPr lang="en-US" dirty="0"/>
          </a:p>
        </p:txBody>
      </p:sp>
      <p:sp>
        <p:nvSpPr>
          <p:cNvPr id="7" name="Footer Placeholder 6"/>
          <p:cNvSpPr>
            <a:spLocks noGrp="1"/>
          </p:cNvSpPr>
          <p:nvPr>
            <p:ph type="ftr" sz="quarter" idx="11"/>
          </p:nvPr>
        </p:nvSpPr>
        <p:spPr/>
        <p:txBody>
          <a:bodyPr/>
          <a:lstStyle/>
          <a:p>
            <a:pPr algn="l"/>
            <a:r>
              <a:rPr lang="en-US" smtClean="0"/>
              <a:t>FAD PReP/NAHEMS Guidelines: Personal Protective Equipment - Overview</a:t>
            </a:r>
            <a:endParaRPr lang="en-US" dirty="0"/>
          </a:p>
        </p:txBody>
      </p:sp>
    </p:spTree>
    <p:extLst>
      <p:ext uri="{BB962C8B-B14F-4D97-AF65-F5344CB8AC3E}">
        <p14:creationId xmlns:p14="http://schemas.microsoft.com/office/powerpoint/2010/main" val="7169608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PPE is not a first line of defense</a:t>
            </a:r>
          </a:p>
          <a:p>
            <a:r>
              <a:rPr lang="en-US" dirty="0" smtClean="0"/>
              <a:t>Initial steps to                                  eliminate hazards                                       must be taken first</a:t>
            </a:r>
          </a:p>
          <a:p>
            <a:pPr lvl="1"/>
            <a:r>
              <a:rPr lang="en-US" dirty="0" smtClean="0"/>
              <a:t>Engineering controls</a:t>
            </a:r>
          </a:p>
          <a:p>
            <a:pPr lvl="1"/>
            <a:r>
              <a:rPr lang="en-US" dirty="0" smtClean="0"/>
              <a:t>Administrative controls                                  and work practices</a:t>
            </a:r>
          </a:p>
        </p:txBody>
      </p:sp>
      <p:sp>
        <p:nvSpPr>
          <p:cNvPr id="4" name="Date Placeholder 3"/>
          <p:cNvSpPr>
            <a:spLocks noGrp="1"/>
          </p:cNvSpPr>
          <p:nvPr>
            <p:ph type="dt" sz="half" idx="2"/>
          </p:nvPr>
        </p:nvSpPr>
        <p:spPr/>
        <p:txBody>
          <a:bodyPr/>
          <a:lstStyle/>
          <a:p>
            <a:pPr algn="r"/>
            <a:r>
              <a:rPr lang="en-US" smtClean="0"/>
              <a:t>USDA APHIS and CFSPH</a:t>
            </a:r>
            <a:endParaRPr lang="en-US" dirty="0"/>
          </a:p>
        </p:txBody>
      </p:sp>
      <p:sp>
        <p:nvSpPr>
          <p:cNvPr id="5" name="Footer Placeholder 4"/>
          <p:cNvSpPr>
            <a:spLocks noGrp="1"/>
          </p:cNvSpPr>
          <p:nvPr>
            <p:ph type="ftr" sz="quarter" idx="3"/>
          </p:nvPr>
        </p:nvSpPr>
        <p:spPr/>
        <p:txBody>
          <a:bodyPr/>
          <a:lstStyle/>
          <a:p>
            <a:pPr algn="l"/>
            <a:r>
              <a:rPr lang="en-US" smtClean="0"/>
              <a:t>FAD PReP/NAHEMS Guidelines: Personal Protective Equipment - Overview</a:t>
            </a:r>
            <a:endParaRPr lang="en-US" dirty="0"/>
          </a:p>
        </p:txBody>
      </p:sp>
      <p:sp>
        <p:nvSpPr>
          <p:cNvPr id="3" name="Title 2"/>
          <p:cNvSpPr>
            <a:spLocks noGrp="1"/>
          </p:cNvSpPr>
          <p:nvPr>
            <p:ph type="title"/>
          </p:nvPr>
        </p:nvSpPr>
        <p:spPr/>
        <p:txBody>
          <a:bodyPr/>
          <a:lstStyle/>
          <a:p>
            <a:r>
              <a:rPr lang="en-US" dirty="0" smtClean="0"/>
              <a:t>Hazard Controls</a:t>
            </a:r>
            <a:endParaRPr lang="en-US" dirty="0"/>
          </a:p>
        </p:txBody>
      </p:sp>
      <p:pic>
        <p:nvPicPr>
          <p:cNvPr id="1026" name="Picture 2" descr="H:\CFSPH\AllGraphicsIllustrationsFlashFiles\N_PPE_NAHEMS\NPPE_0100\NPPE_0100_091207_StepsDoorway.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p:blipFill>
        <p:spPr bwMode="auto">
          <a:xfrm>
            <a:off x="5676900" y="2419351"/>
            <a:ext cx="2647950" cy="3009900"/>
          </a:xfrm>
          <a:prstGeom prst="rect">
            <a:avLst/>
          </a:prstGeom>
          <a:ln w="38100">
            <a:solidFill>
              <a:srgbClr val="17375E"/>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2691658"/>
      </p:ext>
    </p:extLst>
  </p:cSld>
  <p:clrMapOvr>
    <a:masterClrMapping/>
  </p:clrMapOvr>
  <p:timing>
    <p:tnLst>
      <p:par>
        <p:cTn id="1" dur="indefinite" restart="never" nodeType="tmRoot"/>
      </p:par>
    </p:tnLst>
  </p:timing>
</p:sld>
</file>

<file path=ppt/theme/theme1.xml><?xml version="1.0" encoding="utf-8"?>
<a:theme xmlns:a="http://schemas.openxmlformats.org/drawingml/2006/main" name="FAD PReP PPT Template 2011-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FAD_PReP_NAHEMS_PPT_2013-11 LogoFix</Template>
  <TotalTime>1671</TotalTime>
  <Words>3677</Words>
  <Application>Microsoft Office PowerPoint</Application>
  <PresentationFormat>On-screen Show (4:3)</PresentationFormat>
  <Paragraphs>272</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FAD PReP PPT Template 2011-10</vt:lpstr>
      <vt:lpstr>Personal Protective Equipment </vt:lpstr>
      <vt:lpstr>This Presentation</vt:lpstr>
      <vt:lpstr>What is PPE?</vt:lpstr>
      <vt:lpstr>Purpose of PPE</vt:lpstr>
      <vt:lpstr>Hazard Assessment </vt:lpstr>
      <vt:lpstr>Hazard Assessment</vt:lpstr>
      <vt:lpstr>Hazard Assessment</vt:lpstr>
      <vt:lpstr>Hazard Controls</vt:lpstr>
      <vt:lpstr>Hazard Controls</vt:lpstr>
      <vt:lpstr>Hazard Controls</vt:lpstr>
      <vt:lpstr>Hazard Controls</vt:lpstr>
      <vt:lpstr>Hazard Reduction Training</vt:lpstr>
      <vt:lpstr>Cost-Benefit Analysis</vt:lpstr>
      <vt:lpstr>PPE Education and Training</vt:lpstr>
      <vt:lpstr>PPE Education and Training</vt:lpstr>
      <vt:lpstr>PPE Education and Training</vt:lpstr>
      <vt:lpstr>PPE Education and Training</vt:lpstr>
      <vt:lpstr>PPE Selection  Based on Risk</vt:lpstr>
      <vt:lpstr>PPE Selection</vt:lpstr>
      <vt:lpstr>PPE Selection</vt:lpstr>
      <vt:lpstr>PPE Selection</vt:lpstr>
      <vt:lpstr>Additional PPE Factors</vt:lpstr>
      <vt:lpstr>For More Information</vt:lpstr>
      <vt:lpstr>Guidelines Content</vt:lpstr>
      <vt:lpstr>Acknowledgments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CFSPH - Dawn Bailey</dc:creator>
  <cp:lastModifiedBy>Lang, Melissa</cp:lastModifiedBy>
  <cp:revision>125</cp:revision>
  <cp:lastPrinted>2012-12-06T17:34:16Z</cp:lastPrinted>
  <dcterms:created xsi:type="dcterms:W3CDTF">2011-05-18T14:31:07Z</dcterms:created>
  <dcterms:modified xsi:type="dcterms:W3CDTF">2013-11-25T17:33:43Z</dcterms:modified>
</cp:coreProperties>
</file>