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17"/>
  </p:notesMasterIdLst>
  <p:handoutMasterIdLst>
    <p:handoutMasterId r:id="rId18"/>
  </p:handoutMasterIdLst>
  <p:sldIdLst>
    <p:sldId id="348" r:id="rId2"/>
    <p:sldId id="333" r:id="rId3"/>
    <p:sldId id="334" r:id="rId4"/>
    <p:sldId id="353" r:id="rId5"/>
    <p:sldId id="335" r:id="rId6"/>
    <p:sldId id="344" r:id="rId7"/>
    <p:sldId id="352" r:id="rId8"/>
    <p:sldId id="351" r:id="rId9"/>
    <p:sldId id="355" r:id="rId10"/>
    <p:sldId id="336" r:id="rId11"/>
    <p:sldId id="337" r:id="rId12"/>
    <p:sldId id="338" r:id="rId13"/>
    <p:sldId id="356" r:id="rId14"/>
    <p:sldId id="357" r:id="rId15"/>
    <p:sldId id="35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181" autoAdjust="0"/>
    <p:restoredTop sz="64405" autoAdjust="0"/>
  </p:normalViewPr>
  <p:slideViewPr>
    <p:cSldViewPr>
      <p:cViewPr>
        <p:scale>
          <a:sx n="50" d="100"/>
          <a:sy n="50" d="100"/>
        </p:scale>
        <p:origin x="-14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ea typeface="ＭＳ Ｐゴシック" charset="-128"/>
                <a:cs typeface="ＭＳ Ｐゴシック" charset="-128"/>
              </a:rPr>
              <a:t>During an animal health</a:t>
            </a:r>
            <a:r>
              <a:rPr lang="en-US" baseline="0" dirty="0" smtClean="0">
                <a:latin typeface="+mn-lt"/>
                <a:ea typeface="ＭＳ Ｐゴシック" charset="-128"/>
                <a:cs typeface="ＭＳ Ｐゴシック" charset="-128"/>
              </a:rPr>
              <a:t> emergency response, ensuring the health and safety of responders will be essential. Specific hazards encountered during a response may vary depending on the situation. Some of the preparation for health and safety issues will be required prior to deployment. This presentation will overview these measures. [</a:t>
            </a:r>
            <a:r>
              <a:rPr lang="en-US" dirty="0" smtClean="0">
                <a:latin typeface="+mn-lt"/>
                <a:ea typeface="ＭＳ Ｐゴシック" charset="-128"/>
                <a:cs typeface="ＭＳ Ｐゴシック" charset="-128"/>
              </a:rPr>
              <a:t>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Health and Safety (2011)].</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5" charset="-128"/>
                <a:cs typeface="ＭＳ Ｐゴシック" pitchFamily="5" charset="-128"/>
              </a:rPr>
              <a:t>Pursuant to the Occupational Safety and Health Administration (OSHA) - Hazardous Waste Operations and Emergency Response (HAZWOPER) Standard [29 CFR 1910.120(q)], all personnel involved in an emergency deployment are to be trained in certain items pertinent to health and safety before they are permitted to take part in actual emergency operations at an incident. Responders who may be investigating chemical contamination or who may be performing</a:t>
            </a:r>
            <a:r>
              <a:rPr lang="en-US" baseline="0" dirty="0" smtClean="0">
                <a:ea typeface="ＭＳ Ｐゴシック" pitchFamily="5" charset="-128"/>
                <a:cs typeface="ＭＳ Ｐゴシック" pitchFamily="5" charset="-128"/>
              </a:rPr>
              <a:t> field activities associated with hazardous chemicals must complete the necessary HAZWOPER training. The level of training required is </a:t>
            </a:r>
            <a:r>
              <a:rPr lang="en-US" dirty="0" smtClean="0">
                <a:ea typeface="ＭＳ Ｐゴシック" pitchFamily="5" charset="-128"/>
                <a:cs typeface="ＭＳ Ｐゴシック" pitchFamily="5" charset="-128"/>
              </a:rPr>
              <a:t>based </a:t>
            </a:r>
            <a:r>
              <a:rPr lang="en-US" dirty="0">
                <a:ea typeface="ＭＳ Ｐゴシック" pitchFamily="5" charset="-128"/>
                <a:cs typeface="ＭＳ Ｐゴシック" pitchFamily="5" charset="-128"/>
              </a:rPr>
              <a:t>on the duties and functions to be performed by each responder of an emergency response organization. There are five (5) categories of responder training</a:t>
            </a:r>
            <a:r>
              <a:rPr lang="en-US" dirty="0" smtClean="0">
                <a:ea typeface="ＭＳ Ｐゴシック" pitchFamily="5" charset="-128"/>
                <a:cs typeface="ＭＳ Ｐゴシック" pitchFamily="5" charset="-128"/>
              </a:rPr>
              <a:t>.</a:t>
            </a:r>
          </a:p>
          <a:p>
            <a:endParaRPr lang="en-US" dirty="0">
              <a:ea typeface="ＭＳ Ｐゴシック" pitchFamily="5" charset="-128"/>
              <a:cs typeface="ＭＳ Ｐゴシック" pitchFamily="5" charset="-128"/>
            </a:endParaRPr>
          </a:p>
          <a:p>
            <a:r>
              <a:rPr lang="en-US" b="1" dirty="0">
                <a:ea typeface="ＭＳ Ｐゴシック" pitchFamily="5" charset="-128"/>
                <a:cs typeface="ＭＳ Ｐゴシック" pitchFamily="5" charset="-128"/>
              </a:rPr>
              <a:t>1. First Responder, awareness level:  </a:t>
            </a:r>
            <a:r>
              <a:rPr lang="en-US" dirty="0">
                <a:ea typeface="ＭＳ Ｐゴシック" pitchFamily="5" charset="-128"/>
                <a:cs typeface="ＭＳ Ｐゴシック" pitchFamily="5" charset="-128"/>
              </a:rPr>
              <a:t>This includes individuals who are likely to witness or discover a hazardous substance release, and who have been trained to initiate an emergency response sequence by notifying the proper authorities. They take no further action beyond notifying the authorities of the release. This training is required of all responders regardless of their duties or function within the response. This training is available through the USDA learning management system: </a:t>
            </a:r>
            <a:r>
              <a:rPr lang="en-US" dirty="0" err="1">
                <a:ea typeface="ＭＳ Ｐゴシック" pitchFamily="5" charset="-128"/>
                <a:cs typeface="ＭＳ Ｐゴシック" pitchFamily="5" charset="-128"/>
              </a:rPr>
              <a:t>AgLearn</a:t>
            </a:r>
            <a:r>
              <a:rPr lang="en-US" dirty="0">
                <a:ea typeface="ＭＳ Ｐゴシック" pitchFamily="5" charset="-128"/>
                <a:cs typeface="ＭＳ Ｐゴシック" pitchFamily="5" charset="-128"/>
              </a:rPr>
              <a:t> (Course title: APHIS Basic HAZWOPER Awareness Course).</a:t>
            </a:r>
          </a:p>
          <a:p>
            <a:endParaRPr lang="en-US" dirty="0">
              <a:ea typeface="ＭＳ Ｐゴシック" pitchFamily="5" charset="-128"/>
              <a:cs typeface="ＭＳ Ｐゴシック" pitchFamily="5" charset="-128"/>
            </a:endParaRPr>
          </a:p>
        </p:txBody>
      </p:sp>
      <p:sp>
        <p:nvSpPr>
          <p:cNvPr id="20483" name="Slide Number Placeholder 3"/>
          <p:cNvSpPr txBox="1">
            <a:spLocks noGrp="1"/>
          </p:cNvSpPr>
          <p:nvPr/>
        </p:nvSpPr>
        <p:spPr bwMode="auto">
          <a:xfrm>
            <a:off x="3970734" y="8830659"/>
            <a:ext cx="3038145" cy="464205"/>
          </a:xfrm>
          <a:prstGeom prst="rect">
            <a:avLst/>
          </a:prstGeom>
          <a:noFill/>
          <a:ln>
            <a:miter lim="800000"/>
            <a:headEnd/>
            <a:tailEnd/>
          </a:ln>
        </p:spPr>
        <p:txBody>
          <a:bodyPr lIns="88139" tIns="44070" rIns="88139" bIns="44070" anchor="b">
            <a:prstTxWarp prst="textNoShape">
              <a:avLst/>
            </a:prstTxWarp>
          </a:bodyPr>
          <a:lstStyle/>
          <a:p>
            <a:pPr algn="r">
              <a:defRPr/>
            </a:pPr>
            <a:fld id="{FF38EBAE-7490-4640-AC7B-3972196422DA}" type="slidenum">
              <a:rPr lang="en-US" sz="1200">
                <a:ea typeface="ＭＳ Ｐゴシック" pitchFamily="5" charset="-128"/>
                <a:cs typeface="ＭＳ Ｐゴシック" pitchFamily="5" charset="-128"/>
              </a:rPr>
              <a:pPr algn="r">
                <a:defRPr/>
              </a:pPr>
              <a:t>10</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a typeface="ＭＳ Ｐゴシック" pitchFamily="5" charset="-128"/>
                <a:cs typeface="ＭＳ Ｐゴシック" pitchFamily="5" charset="-128"/>
              </a:rPr>
              <a:t>2. First Responder, operations level: </a:t>
            </a:r>
            <a:r>
              <a:rPr lang="en-US" dirty="0" smtClean="0">
                <a:ea typeface="ＭＳ Ｐゴシック" pitchFamily="5" charset="-128"/>
                <a:cs typeface="ＭＳ Ｐゴシック" pitchFamily="5" charset="-128"/>
              </a:rPr>
              <a:t>These individuals respond to releases (or potential releases) of hazardous substances as part of the initial response to the site. They help protect nearby persons, property, or the environment from the effects of the release. They are trained to respond in a defensive fashion without actually trying to stop the release. Their function is to contain the release from a safe distance, keep it from spreading, and prevent exposures. Training at this level requires awareness level training plus at least 8-hour HAZWOPER training. Examples of individuals in this category include: foreign animal disease diagnosticians, individuals performing surveillance, and site control and security personnel.</a:t>
            </a:r>
            <a:endParaRPr lang="en-US" dirty="0" smtClean="0">
              <a:ea typeface="ＭＳ Ｐゴシック" charset="-128"/>
              <a:cs typeface="ＭＳ Ｐゴシック" charset="-128"/>
            </a:endParaRPr>
          </a:p>
          <a:p>
            <a:r>
              <a:rPr lang="en-US" b="1" dirty="0" smtClean="0">
                <a:ea typeface="ＭＳ Ｐゴシック" pitchFamily="5" charset="-128"/>
                <a:cs typeface="ＭＳ Ｐゴシック" pitchFamily="5" charset="-128"/>
              </a:rPr>
              <a:t>3</a:t>
            </a:r>
            <a:r>
              <a:rPr lang="en-US" b="1" dirty="0">
                <a:ea typeface="ＭＳ Ｐゴシック" pitchFamily="5" charset="-128"/>
                <a:cs typeface="ＭＳ Ｐゴシック" pitchFamily="5" charset="-128"/>
              </a:rPr>
              <a:t>. Hazardous materials technician: </a:t>
            </a:r>
            <a:r>
              <a:rPr lang="en-US" dirty="0">
                <a:ea typeface="ＭＳ Ｐゴシック" pitchFamily="5" charset="-128"/>
                <a:cs typeface="ＭＳ Ｐゴシック" pitchFamily="5" charset="-128"/>
              </a:rPr>
              <a:t>These individuals respond to releases (or potential releases) for the purpose of stopping the release. They assume a more aggressive role than a first responder at the operations level; they will approach the point of release in order to plug, patch or otherwise stop the release of a hazardous substance. Training at this level requires awareness level training plus at least 24-hour HAZWOPER training which includes one day actual field experience under the direct supervision of a trained experienced supervisor. Examples of individuals in this category include: cullers, cleaning and disinfection personnel, carcass disposal personnel, transporters, and heavy equipment operators.</a:t>
            </a:r>
          </a:p>
          <a:p>
            <a:endParaRPr lang="en-US" dirty="0">
              <a:ea typeface="ＭＳ Ｐゴシック" pitchFamily="5" charset="-128"/>
              <a:cs typeface="ＭＳ Ｐゴシック" pitchFamily="5" charset="-128"/>
            </a:endParaRPr>
          </a:p>
        </p:txBody>
      </p:sp>
      <p:sp>
        <p:nvSpPr>
          <p:cNvPr id="20483" name="Slide Number Placeholder 3"/>
          <p:cNvSpPr txBox="1">
            <a:spLocks noGrp="1"/>
          </p:cNvSpPr>
          <p:nvPr/>
        </p:nvSpPr>
        <p:spPr bwMode="auto">
          <a:xfrm>
            <a:off x="3970734" y="8830659"/>
            <a:ext cx="3038145" cy="464205"/>
          </a:xfrm>
          <a:prstGeom prst="rect">
            <a:avLst/>
          </a:prstGeom>
          <a:noFill/>
          <a:ln>
            <a:miter lim="800000"/>
            <a:headEnd/>
            <a:tailEnd/>
          </a:ln>
        </p:spPr>
        <p:txBody>
          <a:bodyPr lIns="88139" tIns="44070" rIns="88139" bIns="44070" anchor="b">
            <a:prstTxWarp prst="textNoShape">
              <a:avLst/>
            </a:prstTxWarp>
          </a:bodyPr>
          <a:lstStyle/>
          <a:p>
            <a:pPr algn="r">
              <a:defRPr/>
            </a:pPr>
            <a:fld id="{F7F95751-18FB-44F2-A2E3-FEA11A5919ED}" type="slidenum">
              <a:rPr lang="en-US" sz="1200">
                <a:ea typeface="ＭＳ Ｐゴシック" pitchFamily="5" charset="-128"/>
                <a:cs typeface="ＭＳ Ｐゴシック" pitchFamily="5" charset="-128"/>
              </a:rPr>
              <a:pPr algn="r">
                <a:defRPr/>
              </a:pPr>
              <a:t>11</a:t>
            </a:fld>
            <a:endParaRPr lang="en-US" sz="1200">
              <a:ea typeface="ＭＳ Ｐゴシック" pitchFamily="5" charset="-128"/>
              <a:cs typeface="ＭＳ Ｐゴシック" pitchFamily="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a typeface="ＭＳ Ｐゴシック" pitchFamily="5" charset="-128"/>
                <a:cs typeface="ＭＳ Ｐゴシック" pitchFamily="5" charset="-128"/>
              </a:rPr>
              <a:t>4. Hazardous materials specialist: </a:t>
            </a:r>
            <a:r>
              <a:rPr lang="en-US" dirty="0" smtClean="0">
                <a:ea typeface="ＭＳ Ｐゴシック" pitchFamily="5" charset="-128"/>
                <a:cs typeface="ＭＳ Ｐゴシック" pitchFamily="5" charset="-128"/>
              </a:rPr>
              <a:t>These individuals respond with and provide support to hazardous materials technicians. Their duties parallel those of the hazardous materials technician; however, those duties require a more directed or specific knowledge of the various substances they may be called upon to contain. The hazardous materials specialist also acts as the liaison with Federal, state, local and other government authorities with regards to site activities. Training at this level requires awareness level training plus at least 24-hour HAZWOPER training which includes one day actual field experience under the direct supervision of a trained experience supervisor. Examples of individuals in this category include: on-site supervisors and managers, and command staff.</a:t>
            </a:r>
            <a:endParaRPr lang="en-US" dirty="0" smtClean="0">
              <a:ea typeface="ＭＳ Ｐゴシック" charset="-128"/>
              <a:cs typeface="ＭＳ Ｐゴシック" charset="-128"/>
            </a:endParaRPr>
          </a:p>
          <a:p>
            <a:endParaRPr lang="en-US" b="1" dirty="0" smtClean="0">
              <a:ea typeface="ＭＳ Ｐゴシック" pitchFamily="5" charset="-128"/>
              <a:cs typeface="ＭＳ Ｐゴシック" pitchFamily="5" charset="-128"/>
            </a:endParaRPr>
          </a:p>
          <a:p>
            <a:r>
              <a:rPr lang="en-US" b="1" dirty="0" smtClean="0">
                <a:ea typeface="ＭＳ Ｐゴシック" pitchFamily="5" charset="-128"/>
                <a:cs typeface="ＭＳ Ｐゴシック" pitchFamily="5" charset="-128"/>
              </a:rPr>
              <a:t>5</a:t>
            </a:r>
            <a:r>
              <a:rPr lang="en-US" b="1" dirty="0">
                <a:ea typeface="ＭＳ Ｐゴシック" pitchFamily="5" charset="-128"/>
                <a:cs typeface="ＭＳ Ｐゴシック" pitchFamily="5" charset="-128"/>
              </a:rPr>
              <a:t>. On-Scene Incident Commander: </a:t>
            </a:r>
            <a:r>
              <a:rPr lang="en-US" dirty="0">
                <a:ea typeface="ＭＳ Ｐゴシック" pitchFamily="5" charset="-128"/>
                <a:cs typeface="ＭＳ Ｐゴシック" pitchFamily="5" charset="-128"/>
              </a:rPr>
              <a:t>Incident commanders who assume control of the incident scene beyond the first responder awareness level must receive 40-hour HAZWOPER training, which </a:t>
            </a:r>
            <a:r>
              <a:rPr lang="en-US" dirty="0" smtClean="0">
                <a:ea typeface="ＭＳ Ｐゴシック" pitchFamily="5" charset="-128"/>
                <a:cs typeface="ＭＳ Ｐゴシック" pitchFamily="5" charset="-128"/>
              </a:rPr>
              <a:t>includes three </a:t>
            </a:r>
            <a:r>
              <a:rPr lang="en-US" dirty="0">
                <a:ea typeface="ＭＳ Ｐゴシック" pitchFamily="5" charset="-128"/>
                <a:cs typeface="ＭＳ Ｐゴシック" pitchFamily="5" charset="-128"/>
              </a:rPr>
              <a:t>days of supervised field experience. All training is valid for one year. First responders at the awareness level (1) shall take the online </a:t>
            </a:r>
            <a:r>
              <a:rPr lang="en-US" dirty="0" err="1">
                <a:ea typeface="ＭＳ Ｐゴシック" pitchFamily="5" charset="-128"/>
                <a:cs typeface="ＭＳ Ｐゴシック" pitchFamily="5" charset="-128"/>
              </a:rPr>
              <a:t>AgLearn</a:t>
            </a:r>
            <a:r>
              <a:rPr lang="en-US" dirty="0">
                <a:ea typeface="ＭＳ Ｐゴシック" pitchFamily="5" charset="-128"/>
                <a:cs typeface="ＭＳ Ｐゴシック" pitchFamily="5" charset="-128"/>
              </a:rPr>
              <a:t> course annually. All other responder categories are required to take the 8-hour HAZWOPER refresher course annually.</a:t>
            </a:r>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12</a:t>
            </a:fld>
            <a:endParaRPr lang="en-US"/>
          </a:p>
        </p:txBody>
      </p:sp>
    </p:spTree>
    <p:extLst>
      <p:ext uri="{BB962C8B-B14F-4D97-AF65-F5344CB8AC3E}">
        <p14:creationId xmlns:p14="http://schemas.microsoft.com/office/powerpoint/2010/main" val="142601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r>
              <a:rPr lang="en-US" b="0" dirty="0" smtClean="0"/>
              <a:t> </a:t>
            </a:r>
            <a:endParaRPr lang="en-US" b="0"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13</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14</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15</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Responders reporting for duty must be in good physical and mental condition to perform their assigned duties. To comply with this requirement, responders are encouraged to have regular physical examinations to assess their current health status. Responders</a:t>
            </a:r>
            <a:r>
              <a:rPr lang="en-US" baseline="0" dirty="0" smtClean="0">
                <a:latin typeface="+mn-lt"/>
                <a:ea typeface="ＭＳ Ｐゴシック" charset="-128"/>
                <a:cs typeface="ＭＳ Ｐゴシック" charset="-128"/>
              </a:rPr>
              <a:t> should have a c</a:t>
            </a:r>
            <a:r>
              <a:rPr lang="en-US" dirty="0" smtClean="0">
                <a:latin typeface="+mn-lt"/>
                <a:ea typeface="ＭＳ Ｐゴシック" charset="-128"/>
                <a:cs typeface="ＭＳ Ｐゴシック" charset="-128"/>
              </a:rPr>
              <a:t>urrent tetanus/diphtheria booster</a:t>
            </a:r>
            <a:r>
              <a:rPr lang="en-US" baseline="0" dirty="0" smtClean="0">
                <a:latin typeface="+mn-lt"/>
                <a:ea typeface="ＭＳ Ｐゴシック" charset="-128"/>
                <a:cs typeface="ＭＳ Ｐゴシック" charset="-128"/>
              </a:rPr>
              <a:t> and</a:t>
            </a:r>
            <a:r>
              <a:rPr lang="en-US" dirty="0" smtClean="0">
                <a:latin typeface="+mn-lt"/>
                <a:ea typeface="ＭＳ Ｐゴシック" charset="-128"/>
                <a:cs typeface="ＭＳ Ｐゴシック" charset="-128"/>
              </a:rPr>
              <a:t> know their rabies vaccination status and titer. Seasonal influenza vaccination is</a:t>
            </a:r>
            <a:r>
              <a:rPr lang="en-US" baseline="0" dirty="0" smtClean="0">
                <a:latin typeface="+mn-lt"/>
                <a:ea typeface="ＭＳ Ｐゴシック" charset="-128"/>
                <a:cs typeface="ＭＳ Ｐゴシック" charset="-128"/>
              </a:rPr>
              <a:t> h</a:t>
            </a:r>
            <a:r>
              <a:rPr lang="en-US" dirty="0" smtClean="0">
                <a:latin typeface="+mn-lt"/>
                <a:ea typeface="ＭＳ Ｐゴシック" charset="-128"/>
                <a:cs typeface="ＭＳ Ｐゴシック" charset="-128"/>
              </a:rPr>
              <a:t>ighly encouraged if responding to avian or novel H1N1 influenza outbreaks.</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Individuals</a:t>
            </a:r>
            <a:r>
              <a:rPr lang="en-US" baseline="0" dirty="0" smtClean="0">
                <a:latin typeface="+mn-lt"/>
                <a:ea typeface="ＭＳ Ｐゴシック" charset="-128"/>
                <a:cs typeface="ＭＳ Ｐゴシック" charset="-128"/>
              </a:rPr>
              <a:t> over 65 years of age or persons with </a:t>
            </a:r>
            <a:r>
              <a:rPr lang="en-US" baseline="0" dirty="0" err="1" smtClean="0">
                <a:latin typeface="+mn-lt"/>
                <a:ea typeface="ＭＳ Ｐゴシック" charset="-128"/>
                <a:cs typeface="ＭＳ Ｐゴシック" charset="-128"/>
              </a:rPr>
              <a:t>immunocompromising</a:t>
            </a:r>
            <a:r>
              <a:rPr lang="en-US" baseline="0" dirty="0" smtClean="0">
                <a:latin typeface="+mn-lt"/>
                <a:ea typeface="ＭＳ Ｐゴシック" charset="-128"/>
                <a:cs typeface="ＭＳ Ｐゴシック" charset="-128"/>
              </a:rPr>
              <a:t> conditions or chronic lung disease should also receive a pneumococcal vaccine. </a:t>
            </a:r>
            <a:r>
              <a:rPr lang="en-US" dirty="0" smtClean="0">
                <a:latin typeface="+mn-lt"/>
                <a:ea typeface="ＭＳ Ｐゴシック" charset="-128"/>
                <a:cs typeface="ＭＳ Ｐゴシック" charset="-128"/>
              </a:rPr>
              <a:t>Responders should be aware of any chronic disease conditions which may affect their ability to perform</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tasks in the field. Pregnancy may impair one’s ability to perform some tasks, and some tasks may put the fetus at risk. Responders should discuss medical issues of concern, including those that may limit a responder’s abilities, with their personal physicians and their supervisor. Less physically demanding assignments may be available. </a:t>
            </a:r>
            <a:r>
              <a:rPr lang="en-US" dirty="0" smtClean="0">
                <a:latin typeface="+mn-lt"/>
                <a:ea typeface="ＭＳ Ｐゴシック" pitchFamily="5" charset="-128"/>
                <a:cs typeface="ＭＳ Ｐゴシック" pitchFamily="5" charset="-128"/>
              </a:rPr>
              <a:t>[</a:t>
            </a:r>
            <a:r>
              <a:rPr lang="en-US" i="1" dirty="0" smtClean="0">
                <a:latin typeface="+mn-lt"/>
                <a:ea typeface="ＭＳ Ｐゴシック" pitchFamily="5" charset="-128"/>
                <a:cs typeface="ＭＳ Ｐゴシック" pitchFamily="5" charset="-128"/>
              </a:rPr>
              <a:t>This</a:t>
            </a:r>
            <a:r>
              <a:rPr lang="en-US" i="1" baseline="0" dirty="0" smtClean="0">
                <a:latin typeface="+mn-lt"/>
                <a:ea typeface="ＭＳ Ｐゴシック" pitchFamily="5" charset="-128"/>
                <a:cs typeface="ＭＳ Ｐゴシック" pitchFamily="5" charset="-128"/>
              </a:rPr>
              <a:t> photo shows a person receiving a vaccine. </a:t>
            </a:r>
            <a:r>
              <a:rPr lang="en-US" i="1" dirty="0" smtClean="0">
                <a:latin typeface="+mn-lt"/>
                <a:ea typeface="ＭＳ Ｐゴシック" pitchFamily="5" charset="-128"/>
                <a:cs typeface="ＭＳ Ｐゴシック" pitchFamily="5" charset="-128"/>
              </a:rPr>
              <a:t>Photo source: CDC Image Library</a:t>
            </a:r>
            <a:r>
              <a:rPr lang="en-US" dirty="0" smtClean="0">
                <a:latin typeface="+mn-lt"/>
                <a:ea typeface="ＭＳ Ｐゴシック" pitchFamily="5" charset="-128"/>
                <a:cs typeface="ＭＳ Ｐゴシック" pitchFamily="5" charset="-128"/>
              </a:rPr>
              <a:t>]</a:t>
            </a:r>
            <a:endParaRPr lang="en-US" dirty="0" smtClean="0">
              <a:latin typeface="+mn-lt"/>
              <a:ea typeface="ＭＳ Ｐゴシック" charset="-128"/>
              <a:cs typeface="ＭＳ Ｐゴシック" charset="-128"/>
            </a:endParaRP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9ADB8A-6175-44BA-94A3-286B5D7542DB}" type="slidenum">
              <a:rPr lang="en-US">
                <a:ea typeface="ＭＳ Ｐゴシック" pitchFamily="5" charset="-128"/>
                <a:cs typeface="ＭＳ Ｐゴシック" pitchFamily="5" charset="-128"/>
              </a:rPr>
              <a:pPr fontAlgn="base">
                <a:spcBef>
                  <a:spcPct val="0"/>
                </a:spcBef>
                <a:spcAft>
                  <a:spcPct val="0"/>
                </a:spcAft>
                <a:defRPr/>
              </a:pPr>
              <a:t>2</a:t>
            </a:fld>
            <a:endParaRPr lang="en-US">
              <a:ea typeface="ＭＳ Ｐゴシック" pitchFamily="5" charset="-128"/>
              <a:cs typeface="ＭＳ Ｐゴシック" pitchFamily="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mn-lt"/>
                <a:ea typeface="ＭＳ Ｐゴシック" charset="-128"/>
                <a:cs typeface="ＭＳ Ｐゴシック" charset="-128"/>
              </a:rPr>
              <a:t>Emergency deployment worksites may be in remote locations or areas affected by natural disasters with limited access to facilities and amenities. Conditions such as weather, terrain or the presence of biological, chemical, or radiological hazards may affect working and living conditions. Responders must be prepared to live and work in areas with limited access to electricity, running water, shelter, air conditioning, telephone, internet, or other services. Upon notification of deployment, responders will receive information identifying specific personal items and equipment, including PPE, they will need to bring to the site. Responders with conditions requiring medication or medical supplies should assume they will not have access to a pharmacy while on deployment and should bring at least a 30 day supply of items to the deployment. [</a:t>
            </a:r>
            <a:r>
              <a:rPr lang="en-US" i="1" dirty="0" smtClean="0">
                <a:latin typeface="+mn-lt"/>
                <a:ea typeface="ＭＳ Ｐゴシック" charset="-128"/>
                <a:cs typeface="ＭＳ Ｐゴシック" charset="-128"/>
              </a:rPr>
              <a:t>This</a:t>
            </a:r>
            <a:r>
              <a:rPr lang="en-US" i="1" baseline="0" dirty="0" smtClean="0">
                <a:latin typeface="+mn-lt"/>
                <a:ea typeface="ＭＳ Ｐゴシック" charset="-128"/>
                <a:cs typeface="ＭＳ Ｐゴシック" charset="-128"/>
              </a:rPr>
              <a:t> illustration shows a sample list of things to pack prior to deployment. Illustration by:</a:t>
            </a:r>
            <a:r>
              <a:rPr lang="en-US" i="1" dirty="0" smtClean="0">
                <a:latin typeface="+mn-lt"/>
                <a:ea typeface="ＭＳ Ｐゴシック" pitchFamily="5" charset="-128"/>
                <a:cs typeface="ＭＳ Ｐゴシック" pitchFamily="5" charset="-128"/>
              </a:rPr>
              <a:t> </a:t>
            </a:r>
            <a:r>
              <a:rPr lang="en-US" i="1" dirty="0" err="1">
                <a:latin typeface="+mn-lt"/>
                <a:ea typeface="ＭＳ Ｐゴシック" pitchFamily="5" charset="-128"/>
                <a:cs typeface="ＭＳ Ｐゴシック" pitchFamily="5" charset="-128"/>
              </a:rPr>
              <a:t>Oriana</a:t>
            </a:r>
            <a:r>
              <a:rPr lang="en-US" i="1" dirty="0">
                <a:latin typeface="+mn-lt"/>
                <a:ea typeface="ＭＳ Ｐゴシック" pitchFamily="5" charset="-128"/>
                <a:cs typeface="ＭＳ Ｐゴシック" pitchFamily="5" charset="-128"/>
              </a:rPr>
              <a:t> </a:t>
            </a:r>
            <a:r>
              <a:rPr lang="en-US" i="1" dirty="0" err="1">
                <a:latin typeface="+mn-lt"/>
                <a:ea typeface="ＭＳ Ｐゴシック" pitchFamily="5" charset="-128"/>
                <a:cs typeface="ＭＳ Ｐゴシック" pitchFamily="5" charset="-128"/>
              </a:rPr>
              <a:t>Hashemi-Toroghi</a:t>
            </a:r>
            <a:r>
              <a:rPr lang="en-US" i="1" dirty="0">
                <a:latin typeface="+mn-lt"/>
                <a:ea typeface="ＭＳ Ｐゴシック" pitchFamily="5" charset="-128"/>
                <a:cs typeface="ＭＳ Ｐゴシック" pitchFamily="5" charset="-128"/>
              </a:rPr>
              <a:t>, Iowa State University]</a:t>
            </a:r>
            <a:endParaRPr lang="en-US" i="1" dirty="0" smtClean="0">
              <a:latin typeface="+mn-lt"/>
              <a:ea typeface="ＭＳ Ｐゴシック" charset="-128"/>
              <a:cs typeface="ＭＳ Ｐゴシック" charset="-128"/>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2AB67D-50B4-4042-BA9F-8174F6AF305A}" type="slidenum">
              <a:rPr lang="en-US">
                <a:ea typeface="ＭＳ Ｐゴシック" pitchFamily="5" charset="-128"/>
                <a:cs typeface="ＭＳ Ｐゴシック" pitchFamily="5" charset="-128"/>
              </a:rPr>
              <a:pPr fontAlgn="base">
                <a:spcBef>
                  <a:spcPct val="0"/>
                </a:spcBef>
                <a:spcAft>
                  <a:spcPct val="0"/>
                </a:spcAft>
                <a:defRPr/>
              </a:pPr>
              <a:t>3</a:t>
            </a:fld>
            <a:endParaRPr lang="en-US">
              <a:ea typeface="ＭＳ Ｐゴシック" pitchFamily="5" charset="-128"/>
              <a:cs typeface="ＭＳ Ｐゴシック" pitchFamily="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items that should be packed include: sunscreen, insect repellant, lip balm, first aid kit, non-prescription medications (e.g., pain relievers, allergy medications, anti-diarrheal medications), a non-electric alarm clock, flashlight and extra batteries, and cell phone and charger.</a:t>
            </a:r>
            <a:endParaRPr lang="en-US" dirty="0"/>
          </a:p>
        </p:txBody>
      </p:sp>
      <p:sp>
        <p:nvSpPr>
          <p:cNvPr id="4" name="Header Placeholder 3"/>
          <p:cNvSpPr>
            <a:spLocks noGrp="1"/>
          </p:cNvSpPr>
          <p:nvPr>
            <p:ph type="hdr" sz="quarter" idx="10"/>
          </p:nvPr>
        </p:nvSpPr>
        <p:spPr/>
        <p:txBody>
          <a:bodyPr/>
          <a:lstStyle/>
          <a:p>
            <a:r>
              <a:rPr lang="en-US" smtClean="0"/>
              <a:t>Test Template HANDS 2011-03</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49183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Training on a variety of topics related to the response will be necessary for all responders. Some</a:t>
            </a:r>
            <a:r>
              <a:rPr lang="en-US" baseline="0" dirty="0" smtClean="0">
                <a:ea typeface="ＭＳ Ｐゴシック" pitchFamily="5" charset="-128"/>
                <a:cs typeface="ＭＳ Ｐゴシック" pitchFamily="5" charset="-128"/>
              </a:rPr>
              <a:t> of these must be completed prior to deployment. Others will be completed on-site, based on the event and tasks at hand. </a:t>
            </a:r>
            <a:r>
              <a:rPr lang="en-US" dirty="0" smtClean="0">
                <a:ea typeface="ＭＳ Ｐゴシック" pitchFamily="5" charset="-128"/>
                <a:cs typeface="ＭＳ Ｐゴシック" pitchFamily="5" charset="-128"/>
              </a:rPr>
              <a:t>The </a:t>
            </a:r>
            <a:r>
              <a:rPr lang="en-US" dirty="0">
                <a:ea typeface="ＭＳ Ｐゴシック" pitchFamily="5" charset="-128"/>
                <a:cs typeface="ＭＳ Ｐゴシック" pitchFamily="5" charset="-128"/>
              </a:rPr>
              <a:t>following slides </a:t>
            </a:r>
            <a:r>
              <a:rPr lang="en-US" dirty="0" smtClean="0">
                <a:ea typeface="ＭＳ Ｐゴシック" pitchFamily="5" charset="-128"/>
                <a:cs typeface="ＭＳ Ｐゴシック" pitchFamily="5" charset="-128"/>
              </a:rPr>
              <a:t>outline</a:t>
            </a:r>
            <a:r>
              <a:rPr lang="en-US" baseline="0" dirty="0" smtClean="0">
                <a:ea typeface="ＭＳ Ｐゴシック" pitchFamily="5" charset="-128"/>
                <a:cs typeface="ＭＳ Ｐゴシック" pitchFamily="5" charset="-128"/>
              </a:rPr>
              <a:t> some of the training that will be needed for an animal disease emergency response situation</a:t>
            </a:r>
            <a:r>
              <a:rPr lang="en-US" dirty="0" smtClean="0">
                <a:ea typeface="ＭＳ Ｐゴシック" pitchFamily="5" charset="-128"/>
                <a:cs typeface="ＭＳ Ｐゴシック" pitchFamily="5" charset="-128"/>
              </a:rPr>
              <a:t>.</a:t>
            </a:r>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5</a:t>
            </a:fld>
            <a:endParaRPr lang="en-US"/>
          </a:p>
        </p:txBody>
      </p:sp>
    </p:spTree>
    <p:extLst>
      <p:ext uri="{BB962C8B-B14F-4D97-AF65-F5344CB8AC3E}">
        <p14:creationId xmlns:p14="http://schemas.microsoft.com/office/powerpoint/2010/main" val="27888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All response personnel</a:t>
            </a:r>
            <a:r>
              <a:rPr lang="en-US" baseline="0" dirty="0" smtClean="0">
                <a:ea typeface="ＭＳ Ｐゴシック" pitchFamily="5" charset="-128"/>
                <a:cs typeface="ＭＳ Ｐゴシック" pitchFamily="5" charset="-128"/>
              </a:rPr>
              <a:t> must have incident command training prior to deployment. This will ensure response chain of command and roles and responsibilities are understood. </a:t>
            </a:r>
            <a:r>
              <a:rPr lang="en-US" dirty="0" smtClean="0">
                <a:ea typeface="ＭＳ Ｐゴシック" pitchFamily="5" charset="-128"/>
                <a:cs typeface="ＭＳ Ｐゴシック" pitchFamily="5" charset="-128"/>
              </a:rPr>
              <a:t>Personnel should also review the USDA APHIS Emergency Deployment Generic Health and Safety Plan (HASP) which contains the basic health and safety training requirements. This document may be accessed at: http://www.aphis.usda.gov/emergency_response/hasp/health_safety_hs_training.shtml. </a:t>
            </a:r>
          </a:p>
          <a:p>
            <a:r>
              <a:rPr lang="en-US" dirty="0" smtClean="0">
                <a:ea typeface="ＭＳ Ｐゴシック" pitchFamily="5" charset="-128"/>
              </a:rPr>
              <a:t>[</a:t>
            </a:r>
            <a:r>
              <a:rPr lang="en-US" i="1" dirty="0" smtClean="0">
                <a:ea typeface="ＭＳ Ｐゴシック" pitchFamily="5" charset="-128"/>
              </a:rPr>
              <a:t>This</a:t>
            </a:r>
            <a:r>
              <a:rPr lang="en-US" i="1" baseline="0" dirty="0" smtClean="0">
                <a:ea typeface="ＭＳ Ｐゴシック" pitchFamily="5" charset="-128"/>
              </a:rPr>
              <a:t> photo shows the web landing page for the USDA APHIS Health and Safety Plan. Photo source: USDA http://www.aphis.usda.gov/emergency_response/hasp/health_safety_procedures.shtml]</a:t>
            </a:r>
            <a:endParaRPr lang="en-US" dirty="0"/>
          </a:p>
        </p:txBody>
      </p:sp>
      <p:sp>
        <p:nvSpPr>
          <p:cNvPr id="4" name="Header Placeholder 3"/>
          <p:cNvSpPr>
            <a:spLocks noGrp="1"/>
          </p:cNvSpPr>
          <p:nvPr>
            <p:ph type="hdr" sz="quarter" idx="10"/>
          </p:nvPr>
        </p:nvSpPr>
        <p:spPr/>
        <p:txBody>
          <a:bodyPr/>
          <a:lstStyle/>
          <a:p>
            <a:r>
              <a:rPr lang="en-US" smtClean="0"/>
              <a:t>FAD PReP/NAHEMS Health and Safety Overview</a:t>
            </a:r>
            <a:endParaRPr lang="en-US"/>
          </a:p>
        </p:txBody>
      </p:sp>
      <p:sp>
        <p:nvSpPr>
          <p:cNvPr id="5" name="Date Placeholder 4"/>
          <p:cNvSpPr>
            <a:spLocks noGrp="1"/>
          </p:cNvSpPr>
          <p:nvPr>
            <p:ph type="dt" idx="11"/>
          </p:nvPr>
        </p:nvSpPr>
        <p:spPr/>
        <p:txBody>
          <a:bodyPr/>
          <a:lstStyle/>
          <a:p>
            <a:r>
              <a:rPr lang="en-US" smtClean="0"/>
              <a:t>2011</a:t>
            </a:r>
            <a:endParaRPr lang="en-US"/>
          </a:p>
        </p:txBody>
      </p:sp>
      <p:sp>
        <p:nvSpPr>
          <p:cNvPr id="6" name="Footer Placeholder 5"/>
          <p:cNvSpPr>
            <a:spLocks noGrp="1"/>
          </p:cNvSpPr>
          <p:nvPr>
            <p:ph type="ftr" sz="quarter" idx="12"/>
          </p:nvPr>
        </p:nvSpPr>
        <p:spPr/>
        <p:txBody>
          <a:bodyPr/>
          <a:lstStyle/>
          <a:p>
            <a:r>
              <a:rPr lang="en-US" smtClean="0"/>
              <a:t>USDA APHIS and CFSPH</a:t>
            </a:r>
            <a:endParaRPr lang="en-US"/>
          </a:p>
        </p:txBody>
      </p:sp>
      <p:sp>
        <p:nvSpPr>
          <p:cNvPr id="7" name="Slide Number Placeholder 6"/>
          <p:cNvSpPr>
            <a:spLocks noGrp="1"/>
          </p:cNvSpPr>
          <p:nvPr>
            <p:ph type="sldNum" sz="quarter" idx="13"/>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118009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on-site</a:t>
            </a:r>
            <a:r>
              <a:rPr lang="en-US" baseline="0" dirty="0" smtClean="0"/>
              <a:t>, all APHIS personnel working a deployment (including temporary employees) will receive the following training: hazard communication, how to report an injury, emergency communication, evacuation procedures, shelter-in-place, and relevant sections of the APHIS HASP (e.g., medical monitoring). This is to </a:t>
            </a:r>
            <a:r>
              <a:rPr lang="en-US" dirty="0" smtClean="0"/>
              <a:t>assure the health and safety of all APHIS</a:t>
            </a:r>
            <a:r>
              <a:rPr lang="en-US" baseline="0" dirty="0" smtClean="0"/>
              <a:t> team members and to assure compliance with 29 CFR 1910 [OSHA Occupational Safety and Health Standards].</a:t>
            </a:r>
            <a:endParaRPr lang="en-US" dirty="0"/>
          </a:p>
        </p:txBody>
      </p:sp>
      <p:sp>
        <p:nvSpPr>
          <p:cNvPr id="4" name="Header Placeholder 3"/>
          <p:cNvSpPr>
            <a:spLocks noGrp="1"/>
          </p:cNvSpPr>
          <p:nvPr>
            <p:ph type="hdr" sz="quarter" idx="10"/>
          </p:nvPr>
        </p:nvSpPr>
        <p:spPr/>
        <p:txBody>
          <a:bodyPr/>
          <a:lstStyle/>
          <a:p>
            <a:r>
              <a:rPr lang="en-US" smtClean="0"/>
              <a:t>Test Template HANDS 2011-03</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414716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ea typeface="ＭＳ Ｐゴシック" pitchFamily="5" charset="-128"/>
              </a:rPr>
              <a:t>Personnel involved in fieldwork may require additional training, such as PPE use (inspection, donning, doffing, and disposal), defensive driving, material handling, recognition of permit required confined spaces, and fire extinguisher use. </a:t>
            </a:r>
            <a:r>
              <a:rPr lang="en-US" dirty="0" smtClean="0">
                <a:latin typeface="+mn-lt"/>
                <a:ea typeface="ＭＳ Ｐゴシック" charset="-128"/>
                <a:cs typeface="ＭＳ Ｐゴシック" charset="-128"/>
              </a:rPr>
              <a:t>Personnel should also review the Job Hazard Analysis (JHA) for their assigned tasks. </a:t>
            </a:r>
            <a:r>
              <a:rPr lang="en-US" dirty="0" smtClean="0">
                <a:latin typeface="+mn-lt"/>
              </a:rPr>
              <a:t>[</a:t>
            </a:r>
            <a:r>
              <a:rPr lang="en-US" i="1" dirty="0" smtClean="0">
                <a:latin typeface="+mn-lt"/>
              </a:rPr>
              <a:t>This photo shows a</a:t>
            </a:r>
            <a:r>
              <a:rPr lang="en-US" i="1" baseline="0" dirty="0" smtClean="0">
                <a:latin typeface="+mn-lt"/>
              </a:rPr>
              <a:t> motor vehicle accident. Photo source: Katelyn Harvey, Iowa State University</a:t>
            </a:r>
            <a:r>
              <a:rPr lang="en-US" baseline="0" dirty="0" smtClean="0">
                <a:latin typeface="+mn-lt"/>
              </a:rPr>
              <a:t>]</a:t>
            </a:r>
            <a:endParaRPr lang="en-US" dirty="0" smtClean="0">
              <a:latin typeface="+mn-lt"/>
            </a:endParaRPr>
          </a:p>
        </p:txBody>
      </p:sp>
      <p:sp>
        <p:nvSpPr>
          <p:cNvPr id="4" name="Header Placeholder 3"/>
          <p:cNvSpPr>
            <a:spLocks noGrp="1"/>
          </p:cNvSpPr>
          <p:nvPr>
            <p:ph type="hdr" sz="quarter" idx="10"/>
          </p:nvPr>
        </p:nvSpPr>
        <p:spPr/>
        <p:txBody>
          <a:bodyPr/>
          <a:lstStyle/>
          <a:p>
            <a:r>
              <a:rPr lang="en-US" smtClean="0"/>
              <a:t>Test Template HANDS 2011-03</a:t>
            </a:r>
            <a:endParaRPr lang="en-US"/>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262723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5" charset="-128"/>
                <a:cs typeface="ＭＳ Ｐゴシック" pitchFamily="5" charset="-128"/>
              </a:rPr>
              <a:t>Hazardous Waste Operations and Emergency Response (HAZWOPER) states that all personnel involved in an emergency deployment are to be trained in certain items pertinent to health and safety before they are permitted to take part in actual emergency operations at an incident. The level of training</a:t>
            </a:r>
            <a:r>
              <a:rPr lang="en-US" baseline="0" dirty="0" smtClean="0">
                <a:ea typeface="ＭＳ Ｐゴシック" pitchFamily="5" charset="-128"/>
                <a:cs typeface="ＭＳ Ｐゴシック" pitchFamily="5" charset="-128"/>
              </a:rPr>
              <a:t> varies based on activities that will be conducted.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3112906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PreDeployment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Health and Safety - PreDeployment</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Health and Safety - PreDeployment</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Health and Safety - PreDeployment</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Health and Safety - PreDeployment</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PreDeployment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Health and Safety - PreDeployment</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Health and Safety - PreDeployment</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Health and Safety - PreDeployment</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Health and Safety - PreDeployment</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PreDeployment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Health and Safety - PreDeployment</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650" r:id="rId11"/>
    <p:sldLayoutId id="2147483651" r:id="rId12"/>
    <p:sldLayoutId id="2147483662" r:id="rId13"/>
    <p:sldLayoutId id="2147483716" r:id="rId14"/>
    <p:sldLayoutId id="2147483717" r:id="rId15"/>
    <p:sldLayoutId id="2147483718" r:id="rId16"/>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naherc.sws.iastate.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Health and Safety</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Pre-Deployment</a:t>
            </a:r>
            <a:br>
              <a:rPr lang="en-US" sz="4000" dirty="0" smtClean="0"/>
            </a:br>
            <a:r>
              <a:rPr lang="en-US" sz="4000" dirty="0" smtClean="0"/>
              <a:t>Preparation</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Health and Safety (2011)</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r>
              <a:rPr lang="en-US" dirty="0"/>
              <a:t>OSHA - HAZWOPER Training</a:t>
            </a:r>
          </a:p>
          <a:p>
            <a:pPr lvl="1"/>
            <a:r>
              <a:rPr lang="en-US" u="sng" dirty="0" err="1"/>
              <a:t>HAZ</a:t>
            </a:r>
            <a:r>
              <a:rPr lang="en-US" dirty="0" err="1"/>
              <a:t>ardous</a:t>
            </a:r>
            <a:r>
              <a:rPr lang="en-US" dirty="0"/>
              <a:t> </a:t>
            </a:r>
            <a:r>
              <a:rPr lang="en-US" u="sng" dirty="0"/>
              <a:t>W</a:t>
            </a:r>
            <a:r>
              <a:rPr lang="en-US" dirty="0"/>
              <a:t>aste </a:t>
            </a:r>
            <a:r>
              <a:rPr lang="en-US" u="sng" dirty="0"/>
              <a:t>OP</a:t>
            </a:r>
            <a:r>
              <a:rPr lang="en-US" dirty="0"/>
              <a:t>erations and </a:t>
            </a:r>
            <a:r>
              <a:rPr lang="en-US" u="sng" dirty="0"/>
              <a:t>E</a:t>
            </a:r>
            <a:r>
              <a:rPr lang="en-US" dirty="0"/>
              <a:t>mergency </a:t>
            </a:r>
            <a:r>
              <a:rPr lang="en-US" u="sng" dirty="0"/>
              <a:t>R</a:t>
            </a:r>
            <a:r>
              <a:rPr lang="en-US" dirty="0"/>
              <a:t>esponse</a:t>
            </a:r>
          </a:p>
          <a:p>
            <a:pPr lvl="1"/>
            <a:r>
              <a:rPr lang="en-US" dirty="0"/>
              <a:t>Level based on duties and functions</a:t>
            </a:r>
          </a:p>
          <a:p>
            <a:r>
              <a:rPr lang="en-US" dirty="0" smtClean="0"/>
              <a:t>First Responder, awareness level</a:t>
            </a:r>
          </a:p>
          <a:p>
            <a:pPr lvl="1"/>
            <a:r>
              <a:rPr lang="en-US" dirty="0" smtClean="0"/>
              <a:t>Witnesses or discovers hazardous substance and initiates response</a:t>
            </a:r>
          </a:p>
          <a:p>
            <a:pPr lvl="1"/>
            <a:r>
              <a:rPr lang="en-US" dirty="0" smtClean="0"/>
              <a:t>Basic HAZWOPER Awareness Course</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21505" name="Title 1"/>
          <p:cNvSpPr>
            <a:spLocks noGrp="1"/>
          </p:cNvSpPr>
          <p:nvPr>
            <p:ph type="title"/>
          </p:nvPr>
        </p:nvSpPr>
        <p:spPr/>
        <p:txBody>
          <a:bodyPr>
            <a:normAutofit/>
          </a:bodyPr>
          <a:lstStyle/>
          <a:p>
            <a:r>
              <a:rPr lang="en-US" dirty="0" smtClean="0"/>
              <a:t>HAZWOPER</a:t>
            </a:r>
          </a:p>
        </p:txBody>
      </p:sp>
    </p:spTree>
    <p:extLst>
      <p:ext uri="{BB962C8B-B14F-4D97-AF65-F5344CB8AC3E}">
        <p14:creationId xmlns:p14="http://schemas.microsoft.com/office/powerpoint/2010/main" val="1364390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r>
              <a:rPr lang="en-US" dirty="0"/>
              <a:t>First Responder, operations level</a:t>
            </a:r>
          </a:p>
          <a:p>
            <a:pPr lvl="1"/>
            <a:r>
              <a:rPr lang="en-US" dirty="0"/>
              <a:t>Responds to releases or potential releases of hazardous substances</a:t>
            </a:r>
          </a:p>
          <a:p>
            <a:pPr lvl="1"/>
            <a:r>
              <a:rPr lang="en-US" dirty="0"/>
              <a:t>8-hour HAZWOPER training</a:t>
            </a:r>
          </a:p>
          <a:p>
            <a:r>
              <a:rPr lang="en-US" dirty="0" smtClean="0"/>
              <a:t>Hazardous materials technician</a:t>
            </a:r>
          </a:p>
          <a:p>
            <a:pPr lvl="1"/>
            <a:r>
              <a:rPr lang="en-US" dirty="0" smtClean="0"/>
              <a:t>Stops release of hazardous materials</a:t>
            </a:r>
          </a:p>
          <a:p>
            <a:pPr lvl="1"/>
            <a:r>
              <a:rPr lang="en-US" dirty="0" smtClean="0"/>
              <a:t>24-hour HAZWOPER training,             one day supervised field experience</a:t>
            </a:r>
          </a:p>
          <a:p>
            <a:endParaRPr lang="en-US" dirty="0" smtClean="0"/>
          </a:p>
          <a:p>
            <a:endParaRPr lang="en-US" dirty="0" smtClean="0"/>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25601" name="Title 1"/>
          <p:cNvSpPr>
            <a:spLocks noGrp="1"/>
          </p:cNvSpPr>
          <p:nvPr>
            <p:ph type="title"/>
          </p:nvPr>
        </p:nvSpPr>
        <p:spPr/>
        <p:txBody>
          <a:bodyPr>
            <a:normAutofit/>
          </a:bodyPr>
          <a:lstStyle/>
          <a:p>
            <a:r>
              <a:rPr lang="en-US" dirty="0" smtClean="0"/>
              <a:t>HAZWOPER</a:t>
            </a:r>
          </a:p>
        </p:txBody>
      </p:sp>
    </p:spTree>
    <p:extLst>
      <p:ext uri="{BB962C8B-B14F-4D97-AF65-F5344CB8AC3E}">
        <p14:creationId xmlns:p14="http://schemas.microsoft.com/office/powerpoint/2010/main" val="2342675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Hazardous materials specialist</a:t>
            </a:r>
          </a:p>
          <a:p>
            <a:pPr lvl="1"/>
            <a:r>
              <a:rPr lang="en-US" dirty="0"/>
              <a:t>Supports hazardous                     materials technician</a:t>
            </a:r>
          </a:p>
          <a:p>
            <a:pPr lvl="1"/>
            <a:r>
              <a:rPr lang="en-US" dirty="0"/>
              <a:t>24-hour HAZWOPER training,             one day supervised field experience</a:t>
            </a:r>
          </a:p>
          <a:p>
            <a:r>
              <a:rPr lang="en-US" dirty="0" smtClean="0"/>
              <a:t>On-Scene Incident Commander</a:t>
            </a:r>
          </a:p>
          <a:p>
            <a:pPr lvl="1"/>
            <a:r>
              <a:rPr lang="en-US" dirty="0" smtClean="0"/>
              <a:t>Assumes control of the incident scene</a:t>
            </a:r>
          </a:p>
          <a:p>
            <a:pPr lvl="1"/>
            <a:r>
              <a:rPr lang="en-US" dirty="0" smtClean="0"/>
              <a:t>40-hour HAZWOPER training</a:t>
            </a:r>
          </a:p>
          <a:p>
            <a:pPr lvl="1"/>
            <a:r>
              <a:rPr lang="en-US" dirty="0" smtClean="0"/>
              <a:t>Three days supervised field experience</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2" name="Title 1"/>
          <p:cNvSpPr>
            <a:spLocks noGrp="1"/>
          </p:cNvSpPr>
          <p:nvPr>
            <p:ph type="title"/>
          </p:nvPr>
        </p:nvSpPr>
        <p:spPr/>
        <p:txBody>
          <a:bodyPr>
            <a:normAutofit/>
          </a:bodyPr>
          <a:lstStyle/>
          <a:p>
            <a:r>
              <a:rPr lang="en-US" dirty="0" smtClean="0"/>
              <a:t>HAZWOPER</a:t>
            </a:r>
            <a:endParaRPr lang="en-US" dirty="0"/>
          </a:p>
        </p:txBody>
      </p:sp>
    </p:spTree>
    <p:extLst>
      <p:ext uri="{BB962C8B-B14F-4D97-AF65-F5344CB8AC3E}">
        <p14:creationId xmlns:p14="http://schemas.microsoft.com/office/powerpoint/2010/main" val="47029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371600"/>
            <a:ext cx="5562600" cy="4876800"/>
          </a:xfrm>
        </p:spPr>
        <p:txBody>
          <a:bodyPr>
            <a:noAutofit/>
          </a:bodyPr>
          <a:lstStyle/>
          <a:p>
            <a:r>
              <a:rPr lang="en-US" sz="2400" dirty="0" smtClean="0"/>
              <a:t>FAD </a:t>
            </a:r>
            <a:r>
              <a:rPr lang="en-US" sz="2400" dirty="0" err="1" smtClean="0"/>
              <a:t>PReP</a:t>
            </a:r>
            <a:r>
              <a:rPr lang="en-US" sz="2400" dirty="0" smtClean="0"/>
              <a:t>/NAHEMS Guidelines &amp; SOP: Health &amp; Safety (2011)</a:t>
            </a:r>
          </a:p>
          <a:p>
            <a:pPr lvl="1"/>
            <a:r>
              <a:rPr lang="en-US" sz="2000" dirty="0">
                <a:hlinkClick r:id="rId3"/>
              </a:rPr>
              <a:t>http://www.aphis.usda.gov/animal_health/emergency_management/</a:t>
            </a:r>
            <a:r>
              <a:rPr lang="en-US" sz="2000" dirty="0"/>
              <a:t> </a:t>
            </a:r>
            <a:endParaRPr lang="en-US" sz="2000" dirty="0" smtClean="0"/>
          </a:p>
          <a:p>
            <a:r>
              <a:rPr lang="en-US" sz="2400" dirty="0" smtClean="0"/>
              <a:t>Health and Safety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975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marL="171450" indent="-173038">
              <a:spcBef>
                <a:spcPts val="600"/>
              </a:spcBef>
              <a:tabLst>
                <a:tab pos="1149350" algn="l"/>
              </a:tabLst>
            </a:pPr>
            <a:r>
              <a:rPr lang="en-US" sz="2000" dirty="0" smtClean="0"/>
              <a:t>Cheryl </a:t>
            </a:r>
            <a:r>
              <a:rPr lang="en-US" sz="2000" dirty="0"/>
              <a:t>L. Eia, JD, DVM, MPH</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smtClean="0"/>
              <a:t>Lori </a:t>
            </a:r>
            <a:r>
              <a:rPr lang="en-US" sz="2000" dirty="0"/>
              <a:t>P. Miller, </a:t>
            </a:r>
            <a:r>
              <a:rPr lang="en-US" sz="2000" dirty="0" smtClean="0"/>
              <a:t>PE</a:t>
            </a:r>
          </a:p>
          <a:p>
            <a:pPr>
              <a:spcBef>
                <a:spcPts val="600"/>
              </a:spcBef>
              <a:tabLst>
                <a:tab pos="1149350" algn="l"/>
              </a:tabLst>
            </a:pPr>
            <a:r>
              <a:rPr lang="en-US" sz="2000" dirty="0" smtClean="0"/>
              <a:t>Peter </a:t>
            </a:r>
            <a:r>
              <a:rPr lang="en-US" sz="2000" dirty="0"/>
              <a:t>A. </a:t>
            </a:r>
            <a:r>
              <a:rPr lang="en-US" sz="2000" dirty="0" err="1"/>
              <a:t>Petch</a:t>
            </a:r>
            <a:r>
              <a:rPr lang="en-US" sz="2000" dirty="0"/>
              <a:t>, RPIH, CIPS, CIMT, </a:t>
            </a:r>
            <a:r>
              <a:rPr lang="en-US" sz="2000" dirty="0" smtClean="0"/>
              <a:t>CHS-V</a:t>
            </a:r>
          </a:p>
          <a:p>
            <a:pPr>
              <a:spcBef>
                <a:spcPts val="600"/>
              </a:spcBef>
              <a:tabLst>
                <a:tab pos="1149350" algn="l"/>
              </a:tabLst>
            </a:pPr>
            <a:r>
              <a:rPr lang="en-US" sz="2000" dirty="0" smtClean="0"/>
              <a:t>Thomas </a:t>
            </a:r>
            <a:r>
              <a:rPr lang="en-US" sz="2000" dirty="0"/>
              <a:t>R. Walker, MD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512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Authors: Dawn Bailey, BS; Kerry </a:t>
            </a:r>
            <a:r>
              <a:rPr lang="en-US" sz="4800" dirty="0" err="1" smtClean="0">
                <a:solidFill>
                  <a:prstClr val="black">
                    <a:lumMod val="85000"/>
                    <a:lumOff val="15000"/>
                  </a:prstClr>
                </a:solidFill>
                <a:latin typeface="Verdana" pitchFamily="34" charset="0"/>
              </a:rPr>
              <a:t>Leedom</a:t>
            </a:r>
            <a:r>
              <a:rPr lang="en-US" sz="4800" dirty="0" smtClean="0">
                <a:solidFill>
                  <a:prstClr val="black">
                    <a:lumMod val="85000"/>
                    <a:lumOff val="15000"/>
                  </a:prstClr>
                </a:solidFill>
                <a:latin typeface="Verdana" pitchFamily="34" charset="0"/>
              </a:rPr>
              <a:t> Larson, DVM, MPH, PhD, DACVPM;</a:t>
            </a:r>
            <a:r>
              <a:rPr lang="en-US" sz="4800" dirty="0">
                <a:solidFill>
                  <a:prstClr val="black">
                    <a:lumMod val="85000"/>
                    <a:lumOff val="15000"/>
                  </a:prstClr>
                </a:solidFill>
                <a:latin typeface="Verdana" pitchFamily="34" charset="0"/>
              </a:rPr>
              <a:t/>
            </a:r>
            <a:br>
              <a:rPr lang="en-US" sz="4800" dirty="0">
                <a:solidFill>
                  <a:prstClr val="black">
                    <a:lumMod val="85000"/>
                    <a:lumOff val="15000"/>
                  </a:prstClr>
                </a:solidFill>
                <a:latin typeface="Verdana" pitchFamily="34" charset="0"/>
              </a:rPr>
            </a:br>
            <a:r>
              <a:rPr lang="en-US" sz="4800" dirty="0">
                <a:solidFill>
                  <a:prstClr val="black">
                    <a:lumMod val="85000"/>
                    <a:lumOff val="15000"/>
                  </a:prstClr>
                </a:solidFill>
                <a:latin typeface="Verdana" pitchFamily="34" charset="0"/>
              </a:rPr>
              <a:t>Patricia </a:t>
            </a:r>
            <a:r>
              <a:rPr lang="en-US" sz="4800" dirty="0" err="1">
                <a:solidFill>
                  <a:prstClr val="black">
                    <a:lumMod val="85000"/>
                    <a:lumOff val="15000"/>
                  </a:prstClr>
                </a:solidFill>
                <a:latin typeface="Verdana" pitchFamily="34" charset="0"/>
              </a:rPr>
              <a:t>Futoma</a:t>
            </a:r>
            <a:r>
              <a:rPr lang="en-US" sz="4800" dirty="0">
                <a:solidFill>
                  <a:prstClr val="black">
                    <a:lumMod val="85000"/>
                    <a:lumOff val="15000"/>
                  </a:prstClr>
                </a:solidFill>
                <a:latin typeface="Verdana" pitchFamily="34" charset="0"/>
              </a:rPr>
              <a:t>, Veterinary </a:t>
            </a:r>
            <a:r>
              <a:rPr lang="en-US" sz="4800" dirty="0" smtClean="0">
                <a:solidFill>
                  <a:prstClr val="black">
                    <a:lumMod val="85000"/>
                    <a:lumOff val="15000"/>
                  </a:prstClr>
                </a:solidFill>
                <a:latin typeface="Verdana" pitchFamily="34" charset="0"/>
              </a:rPr>
              <a:t>Student</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Janice Mogan, DVM</a:t>
            </a:r>
            <a:endParaRPr lang="en-US" sz="4800" dirty="0">
              <a:solidFill>
                <a:prstClr val="black">
                  <a:lumMod val="85000"/>
                  <a:lumOff val="15000"/>
                </a:prstClr>
              </a:solidFill>
              <a:latin typeface="Verdana" pitchFamily="34" charset="0"/>
            </a:endParaRP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30907622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normAutofit/>
          </a:bodyPr>
          <a:lstStyle/>
          <a:p>
            <a:r>
              <a:rPr lang="en-US" dirty="0" smtClean="0"/>
              <a:t>Physical exam</a:t>
            </a:r>
          </a:p>
          <a:p>
            <a:r>
              <a:rPr lang="en-US" dirty="0" smtClean="0"/>
              <a:t>Vaccinations</a:t>
            </a:r>
          </a:p>
          <a:p>
            <a:pPr lvl="1"/>
            <a:r>
              <a:rPr lang="en-US" dirty="0" smtClean="0"/>
              <a:t>Rabies</a:t>
            </a:r>
          </a:p>
          <a:p>
            <a:pPr lvl="1"/>
            <a:r>
              <a:rPr lang="en-US" dirty="0" smtClean="0"/>
              <a:t>Influenza</a:t>
            </a:r>
          </a:p>
          <a:p>
            <a:pPr lvl="1"/>
            <a:r>
              <a:rPr lang="en-US" dirty="0" smtClean="0"/>
              <a:t>Tetanus/diphtheria</a:t>
            </a:r>
          </a:p>
          <a:p>
            <a:pPr lvl="1"/>
            <a:r>
              <a:rPr lang="en-US" dirty="0" smtClean="0"/>
              <a:t>Pneumococcal</a:t>
            </a:r>
          </a:p>
          <a:p>
            <a:r>
              <a:rPr lang="en-US" dirty="0" smtClean="0"/>
              <a:t>Chronic disease</a:t>
            </a:r>
          </a:p>
          <a:p>
            <a:r>
              <a:rPr lang="en-US" dirty="0" smtClean="0"/>
              <a:t>Pregnancy</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17411"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17409" name="Title 1"/>
          <p:cNvSpPr>
            <a:spLocks noGrp="1"/>
          </p:cNvSpPr>
          <p:nvPr>
            <p:ph type="title"/>
          </p:nvPr>
        </p:nvSpPr>
        <p:spPr/>
        <p:txBody>
          <a:bodyPr/>
          <a:lstStyle/>
          <a:p>
            <a:r>
              <a:rPr lang="en-US" smtClean="0"/>
              <a:t>Personal Health</a:t>
            </a:r>
            <a:endParaRPr lang="en-US" dirty="0" smtClean="0"/>
          </a:p>
        </p:txBody>
      </p:sp>
      <p:pic>
        <p:nvPicPr>
          <p:cNvPr id="17412" name="Picture 102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521" b="4840"/>
          <a:stretch/>
        </p:blipFill>
        <p:spPr bwMode="auto">
          <a:xfrm>
            <a:off x="5562600" y="2042809"/>
            <a:ext cx="3049588" cy="3069440"/>
          </a:xfrm>
          <a:prstGeom prst="rect">
            <a:avLst/>
          </a:prstGeom>
          <a:noFill/>
          <a:ln w="38100">
            <a:solidFill>
              <a:srgbClr val="17375E"/>
            </a:solidFill>
          </a:ln>
        </p:spPr>
      </p:pic>
    </p:spTree>
    <p:extLst>
      <p:ext uri="{BB962C8B-B14F-4D97-AF65-F5344CB8AC3E}">
        <p14:creationId xmlns:p14="http://schemas.microsoft.com/office/powerpoint/2010/main" val="401297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295400"/>
            <a:ext cx="5410944" cy="4953000"/>
          </a:xfrm>
        </p:spPr>
        <p:txBody>
          <a:bodyPr/>
          <a:lstStyle/>
          <a:p>
            <a:r>
              <a:rPr lang="en-US" dirty="0" smtClean="0"/>
              <a:t>30-day supply of</a:t>
            </a:r>
            <a:br>
              <a:rPr lang="en-US" dirty="0" smtClean="0"/>
            </a:br>
            <a:r>
              <a:rPr lang="en-US" dirty="0" smtClean="0"/>
              <a:t>prescription medications</a:t>
            </a:r>
          </a:p>
          <a:p>
            <a:r>
              <a:rPr lang="en-US" dirty="0" smtClean="0"/>
              <a:t>Clothing and footwear appropriate for climate</a:t>
            </a:r>
          </a:p>
          <a:p>
            <a:r>
              <a:rPr lang="en-US" dirty="0" smtClean="0"/>
              <a:t>Extra glasses or contact lenses</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19460"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19457" name="Title 1"/>
          <p:cNvSpPr>
            <a:spLocks noGrp="1"/>
          </p:cNvSpPr>
          <p:nvPr>
            <p:ph type="title"/>
          </p:nvPr>
        </p:nvSpPr>
        <p:spPr/>
        <p:txBody>
          <a:bodyPr/>
          <a:lstStyle/>
          <a:p>
            <a:r>
              <a:rPr lang="en-US" smtClean="0"/>
              <a:t>Personal Packing List</a:t>
            </a:r>
          </a:p>
        </p:txBody>
      </p:sp>
      <p:pic>
        <p:nvPicPr>
          <p:cNvPr id="19459" name="Picture 4" descr="HANDS_0140_090908_PersonalPackingList.t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8144" y="1789889"/>
            <a:ext cx="2819400" cy="3287950"/>
          </a:xfrm>
          <a:prstGeom prst="rect">
            <a:avLst/>
          </a:prstGeom>
          <a:noFill/>
          <a:ln w="38100">
            <a:solidFill>
              <a:srgbClr val="17375E"/>
            </a:solidFill>
          </a:ln>
        </p:spPr>
      </p:pic>
    </p:spTree>
    <p:extLst>
      <p:ext uri="{BB962C8B-B14F-4D97-AF65-F5344CB8AC3E}">
        <p14:creationId xmlns:p14="http://schemas.microsoft.com/office/powerpoint/2010/main" val="70097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Personal Packing List</a:t>
            </a:r>
            <a:endParaRPr lang="en-US" dirty="0"/>
          </a:p>
        </p:txBody>
      </p:sp>
      <p:sp>
        <p:nvSpPr>
          <p:cNvPr id="2" name="Content Placeholder 1"/>
          <p:cNvSpPr>
            <a:spLocks noGrp="1"/>
          </p:cNvSpPr>
          <p:nvPr>
            <p:ph sz="half" idx="1"/>
          </p:nvPr>
        </p:nvSpPr>
        <p:spPr/>
        <p:txBody>
          <a:bodyPr/>
          <a:lstStyle/>
          <a:p>
            <a:r>
              <a:rPr lang="en-US" dirty="0" smtClean="0"/>
              <a:t>Sunscreen</a:t>
            </a:r>
          </a:p>
          <a:p>
            <a:r>
              <a:rPr lang="en-US" dirty="0" smtClean="0"/>
              <a:t>Insect repellant</a:t>
            </a:r>
          </a:p>
          <a:p>
            <a:r>
              <a:rPr lang="en-US" dirty="0" smtClean="0"/>
              <a:t>Lip balm</a:t>
            </a:r>
          </a:p>
          <a:p>
            <a:r>
              <a:rPr lang="en-US" dirty="0" smtClean="0"/>
              <a:t>First aid kit</a:t>
            </a:r>
          </a:p>
          <a:p>
            <a:r>
              <a:rPr lang="en-US" dirty="0" smtClean="0"/>
              <a:t>Non-prescription medications</a:t>
            </a:r>
            <a:endParaRPr lang="en-US" dirty="0"/>
          </a:p>
        </p:txBody>
      </p:sp>
      <p:sp>
        <p:nvSpPr>
          <p:cNvPr id="6" name="Content Placeholder 5"/>
          <p:cNvSpPr>
            <a:spLocks noGrp="1"/>
          </p:cNvSpPr>
          <p:nvPr>
            <p:ph sz="half" idx="2"/>
          </p:nvPr>
        </p:nvSpPr>
        <p:spPr/>
        <p:txBody>
          <a:bodyPr/>
          <a:lstStyle/>
          <a:p>
            <a:r>
              <a:rPr lang="en-US" dirty="0" smtClean="0"/>
              <a:t>Alarm clock </a:t>
            </a:r>
          </a:p>
          <a:p>
            <a:r>
              <a:rPr lang="en-US" dirty="0" smtClean="0"/>
              <a:t>Flashlight, batteries</a:t>
            </a:r>
          </a:p>
          <a:p>
            <a:r>
              <a:rPr lang="en-US" dirty="0" smtClean="0"/>
              <a:t>Cell phone, charger</a:t>
            </a:r>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PreDeployment</a:t>
            </a:r>
            <a:endParaRPr lang="en-US" dirty="0"/>
          </a:p>
        </p:txBody>
      </p:sp>
    </p:spTree>
    <p:extLst>
      <p:ext uri="{BB962C8B-B14F-4D97-AF65-F5344CB8AC3E}">
        <p14:creationId xmlns:p14="http://schemas.microsoft.com/office/powerpoint/2010/main" val="218711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PreDeployment</a:t>
            </a:r>
            <a:endParaRPr lang="en-US" dirty="0"/>
          </a:p>
        </p:txBody>
      </p:sp>
    </p:spTree>
    <p:extLst>
      <p:ext uri="{BB962C8B-B14F-4D97-AF65-F5344CB8AC3E}">
        <p14:creationId xmlns:p14="http://schemas.microsoft.com/office/powerpoint/2010/main" val="2828721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105400" cy="4953000"/>
          </a:xfrm>
        </p:spPr>
        <p:txBody>
          <a:bodyPr>
            <a:normAutofit/>
          </a:bodyPr>
          <a:lstStyle/>
          <a:p>
            <a:r>
              <a:rPr lang="en-US" dirty="0" smtClean="0"/>
              <a:t>Incident Command System (ICS)</a:t>
            </a:r>
          </a:p>
          <a:p>
            <a:r>
              <a:rPr lang="en-US" dirty="0" smtClean="0"/>
              <a:t>USDA APHIS Emergency Deployment Generic Health and Safety Plan (HASP)</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5" name="Title 4"/>
          <p:cNvSpPr>
            <a:spLocks noGrp="1"/>
          </p:cNvSpPr>
          <p:nvPr>
            <p:ph type="title"/>
          </p:nvPr>
        </p:nvSpPr>
        <p:spPr/>
        <p:txBody>
          <a:bodyPr/>
          <a:lstStyle/>
          <a:p>
            <a:r>
              <a:rPr lang="en-US" smtClean="0"/>
              <a:t>Training</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417320"/>
            <a:ext cx="3378570" cy="384048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Hazard communication</a:t>
            </a:r>
          </a:p>
          <a:p>
            <a:r>
              <a:rPr lang="en-US" dirty="0" smtClean="0"/>
              <a:t>Reporting an injury</a:t>
            </a:r>
          </a:p>
          <a:p>
            <a:r>
              <a:rPr lang="en-US" dirty="0" smtClean="0"/>
              <a:t>Emergency communication</a:t>
            </a:r>
          </a:p>
          <a:p>
            <a:r>
              <a:rPr lang="en-US" dirty="0" smtClean="0"/>
              <a:t>Evacuation procedures</a:t>
            </a:r>
          </a:p>
          <a:p>
            <a:r>
              <a:rPr lang="en-US" dirty="0" smtClean="0"/>
              <a:t>Shelter-in-place procedures</a:t>
            </a:r>
          </a:p>
          <a:p>
            <a:r>
              <a:rPr lang="en-US" dirty="0" smtClean="0"/>
              <a:t>Health and Safety Plan (HASP)</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5" name="Title 4"/>
          <p:cNvSpPr>
            <a:spLocks noGrp="1"/>
          </p:cNvSpPr>
          <p:nvPr>
            <p:ph type="title"/>
          </p:nvPr>
        </p:nvSpPr>
        <p:spPr/>
        <p:txBody>
          <a:bodyPr/>
          <a:lstStyle/>
          <a:p>
            <a:r>
              <a:rPr lang="en-US" dirty="0" smtClean="0"/>
              <a:t>Training</a:t>
            </a:r>
            <a:endParaRPr lang="en-US" dirty="0"/>
          </a:p>
        </p:txBody>
      </p:sp>
    </p:spTree>
    <p:extLst>
      <p:ext uri="{BB962C8B-B14F-4D97-AF65-F5344CB8AC3E}">
        <p14:creationId xmlns:p14="http://schemas.microsoft.com/office/powerpoint/2010/main" val="230511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PPE use</a:t>
            </a:r>
          </a:p>
          <a:p>
            <a:r>
              <a:rPr lang="en-US" dirty="0" smtClean="0"/>
              <a:t>Defensive driving</a:t>
            </a:r>
          </a:p>
          <a:p>
            <a:r>
              <a:rPr lang="en-US" dirty="0" smtClean="0"/>
              <a:t>Material handling</a:t>
            </a:r>
          </a:p>
          <a:p>
            <a:r>
              <a:rPr lang="en-US" dirty="0" smtClean="0"/>
              <a:t>Confined spaces </a:t>
            </a:r>
            <a:br>
              <a:rPr lang="en-US" dirty="0" smtClean="0"/>
            </a:br>
            <a:r>
              <a:rPr lang="en-US" dirty="0" smtClean="0"/>
              <a:t>recognition</a:t>
            </a:r>
          </a:p>
          <a:p>
            <a:r>
              <a:rPr lang="en-US" dirty="0" smtClean="0"/>
              <a:t>Fire extinguisher use</a:t>
            </a:r>
          </a:p>
          <a:p>
            <a:r>
              <a:rPr lang="en-US" dirty="0" smtClean="0"/>
              <a:t>Job task training</a:t>
            </a:r>
          </a:p>
          <a:p>
            <a:pPr marL="0" indent="0">
              <a:buNone/>
            </a:pPr>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Health and Safety - PreDeployment</a:t>
            </a:r>
            <a:endParaRPr lang="en-US" dirty="0"/>
          </a:p>
        </p:txBody>
      </p:sp>
      <p:sp>
        <p:nvSpPr>
          <p:cNvPr id="5" name="Title 4"/>
          <p:cNvSpPr>
            <a:spLocks noGrp="1"/>
          </p:cNvSpPr>
          <p:nvPr>
            <p:ph type="title"/>
          </p:nvPr>
        </p:nvSpPr>
        <p:spPr/>
        <p:txBody>
          <a:bodyPr/>
          <a:lstStyle/>
          <a:p>
            <a:r>
              <a:rPr lang="en-US" dirty="0" smtClean="0"/>
              <a:t>Additional Training</a:t>
            </a:r>
            <a:endParaRPr lang="en-US" dirty="0"/>
          </a:p>
        </p:txBody>
      </p:sp>
      <p:pic>
        <p:nvPicPr>
          <p:cNvPr id="3074" name="Picture 2" descr="H:\CFSPH\NAHEMS\NAHEMS_Print\01_HANDS\_Images\39_HANDS_Car Accident\36_HANDS_0720_090908_CarAcciden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707" b="6318"/>
          <a:stretch/>
        </p:blipFill>
        <p:spPr bwMode="auto">
          <a:xfrm>
            <a:off x="5867400" y="2062264"/>
            <a:ext cx="2715768" cy="268483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1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HAZWOPER</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Health and Safety - PreDeployment</a:t>
            </a:r>
            <a:endParaRPr lang="en-US" dirty="0"/>
          </a:p>
        </p:txBody>
      </p:sp>
    </p:spTree>
    <p:extLst>
      <p:ext uri="{BB962C8B-B14F-4D97-AF65-F5344CB8AC3E}">
        <p14:creationId xmlns:p14="http://schemas.microsoft.com/office/powerpoint/2010/main" val="4131108182"/>
      </p:ext>
    </p:extLst>
  </p:cSld>
  <p:clrMapOvr>
    <a:masterClrMapping/>
  </p:clrMapOvr>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812</TotalTime>
  <Words>2153</Words>
  <Application>Microsoft Office PowerPoint</Application>
  <PresentationFormat>On-screen Show (4:3)</PresentationFormat>
  <Paragraphs>160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FAD PReP PPT Template 2011-10</vt:lpstr>
      <vt:lpstr>Health and Safety</vt:lpstr>
      <vt:lpstr>Personal Health</vt:lpstr>
      <vt:lpstr>Personal Packing List</vt:lpstr>
      <vt:lpstr>Personal Packing List</vt:lpstr>
      <vt:lpstr>Training</vt:lpstr>
      <vt:lpstr>Training</vt:lpstr>
      <vt:lpstr>Training</vt:lpstr>
      <vt:lpstr>Additional Training</vt:lpstr>
      <vt:lpstr>HAZWOPER</vt:lpstr>
      <vt:lpstr>HAZWOPER</vt:lpstr>
      <vt:lpstr>HAZWOPER</vt:lpstr>
      <vt:lpstr>HAZWOPER</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Lang, Melissa</cp:lastModifiedBy>
  <cp:revision>45</cp:revision>
  <cp:lastPrinted>2011-10-03T19:27:16Z</cp:lastPrinted>
  <dcterms:created xsi:type="dcterms:W3CDTF">2011-07-25T22:08:27Z</dcterms:created>
  <dcterms:modified xsi:type="dcterms:W3CDTF">2013-11-25T15:10:28Z</dcterms:modified>
  <cp:category>FAD PReP/NAHEMS</cp:category>
</cp:coreProperties>
</file>