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6"/>
  </p:notesMasterIdLst>
  <p:handoutMasterIdLst>
    <p:handoutMasterId r:id="rId27"/>
  </p:handoutMasterIdLst>
  <p:sldIdLst>
    <p:sldId id="341" r:id="rId2"/>
    <p:sldId id="401" r:id="rId3"/>
    <p:sldId id="387" r:id="rId4"/>
    <p:sldId id="400" r:id="rId5"/>
    <p:sldId id="402" r:id="rId6"/>
    <p:sldId id="403" r:id="rId7"/>
    <p:sldId id="404" r:id="rId8"/>
    <p:sldId id="385" r:id="rId9"/>
    <p:sldId id="405" r:id="rId10"/>
    <p:sldId id="388" r:id="rId11"/>
    <p:sldId id="406" r:id="rId12"/>
    <p:sldId id="389" r:id="rId13"/>
    <p:sldId id="393" r:id="rId14"/>
    <p:sldId id="397" r:id="rId15"/>
    <p:sldId id="396" r:id="rId16"/>
    <p:sldId id="408" r:id="rId17"/>
    <p:sldId id="395" r:id="rId18"/>
    <p:sldId id="394" r:id="rId19"/>
    <p:sldId id="398" r:id="rId20"/>
    <p:sldId id="399" r:id="rId21"/>
    <p:sldId id="411" r:id="rId22"/>
    <p:sldId id="407" r:id="rId23"/>
    <p:sldId id="409" r:id="rId24"/>
    <p:sldId id="41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65542" autoAdjust="0"/>
  </p:normalViewPr>
  <p:slideViewPr>
    <p:cSldViewPr>
      <p:cViewPr>
        <p:scale>
          <a:sx n="40" d="100"/>
          <a:sy n="40" d="100"/>
        </p:scale>
        <p:origin x="-1896" y="-336"/>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varScale="1">
        <p:scale>
          <a:sx n="89" d="100"/>
          <a:sy n="89" d="100"/>
        </p:scale>
        <p:origin x="-20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sz="quarter" idx="1"/>
          </p:nvPr>
        </p:nvSpPr>
        <p:spPr>
          <a:xfrm>
            <a:off x="3439160" y="22098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sz="1200" b="0" i="0" u="none" strike="noStrike" kern="1200" baseline="0" dirty="0" smtClean="0">
                <a:solidFill>
                  <a:schemeClr val="tx1"/>
                </a:solidFill>
                <a:latin typeface="+mn-lt"/>
                <a:ea typeface="+mn-ea"/>
                <a:cs typeface="+mn-cs"/>
              </a:rPr>
              <a:t>. This presentation reviews the principles of epidemiology.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a:t>
            </a:r>
            <a:r>
              <a:rPr lang="en-US" i="0" dirty="0" smtClean="0">
                <a:latin typeface="+mn-lt"/>
                <a:ea typeface="ＭＳ Ｐゴシック" charset="-128"/>
                <a:cs typeface="ＭＳ Ｐゴシック" charset="-128"/>
              </a:rPr>
              <a:t>S</a:t>
            </a:r>
            <a:r>
              <a:rPr lang="en-US" i="0" dirty="0" smtClean="0">
                <a:latin typeface="+mn-lt"/>
              </a:rPr>
              <a:t>urveillance, Epidemiology, and Tracing (2011).</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Epidemiologists must understand the amount of disease that occurs before, and during, an FAD event. The following terms are used to describe amounts of disease in a population or area:</a:t>
            </a:r>
          </a:p>
          <a:p>
            <a:pPr marL="171450" indent="-171450">
              <a:buFont typeface="Arial" pitchFamily="34" charset="0"/>
              <a:buChar char="•"/>
            </a:pPr>
            <a:r>
              <a:rPr lang="en-US" b="0" dirty="0" smtClean="0"/>
              <a:t>Endemic: present in a population or geographical area at all times</a:t>
            </a:r>
          </a:p>
          <a:p>
            <a:pPr marL="171450" indent="-171450">
              <a:buFont typeface="Arial" pitchFamily="34" charset="0"/>
              <a:buChar char="•"/>
            </a:pPr>
            <a:r>
              <a:rPr lang="en-US" b="0" dirty="0" smtClean="0"/>
              <a:t>Outbreak: the occurrence of more cases of disease than expected in a given area, or among a specific group, over a particular time period</a:t>
            </a:r>
            <a:r>
              <a:rPr lang="en-US" b="0" baseline="0" dirty="0" smtClean="0"/>
              <a:t> (m</a:t>
            </a:r>
            <a:r>
              <a:rPr lang="en-US" b="0" dirty="0" smtClean="0"/>
              <a:t>any epidemiologists use the terms outbreak and epidemic interchangeably)</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428266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pandemic is an outbreak/epidemic that has spread over several countries or continents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2831632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Agent, host, and environmental</a:t>
            </a:r>
            <a:r>
              <a:rPr lang="en-US" dirty="0" smtClean="0"/>
              <a:t> factors interrelate in a variety of complex ways to produce disease. A critical concept in epidemiology is that disease does not occur randomly in a population. The interaction of these three factors explains why some animals are more susceptible to disease than others. It is more likely to occur in some members of the population than others because of risk factors that may not be distributed randomly in the population. Risk factors may be related to the agent, host, or environment. </a:t>
            </a:r>
            <a:r>
              <a:rPr lang="en-US" i="1" dirty="0" smtClean="0"/>
              <a:t>[This illustration depicts the Epidemiology Triad and the interaction of environment, agent, and host. 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100518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presence of risk factors may make disease more likely to occur in some members of a population than in others. Risk factors related to the agent, host, or environment can include age, species, geographic location, and contact with other animals or fomites. Epidemiologists study the presence and/or absence of risk factors in diseased and non-diseased animals in order to gain a better understanding of an FAD agent.</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107123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facts such as observations, clinical signs, and laboratory test results that are collected for the purpose of gaining information. Groups of data that are collected are known as data sets. Data may be qualitative or quantitative in nature. Q</a:t>
            </a:r>
            <a:r>
              <a:rPr lang="en-US" baseline="0" dirty="0" smtClean="0"/>
              <a:t>ualitative data are non-measurable and include characteristics such as breed or sex. Quantitative data are numeric and describe amounts such as temperature or weight. There are also various measures of disease in a population which will give you a better understanding of the disease within a population. Different measures of disease in a population include; prevalence, incidence, mortality rate, and case fatality rate. Lets take a closer look at different data measurements and different measures of disease. </a:t>
            </a:r>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78825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data are often summarized using descriptive statistics.</a:t>
            </a:r>
            <a:r>
              <a:rPr lang="en-US" baseline="0" dirty="0" smtClean="0"/>
              <a:t> </a:t>
            </a:r>
            <a:r>
              <a:rPr lang="en-US" b="1" dirty="0" smtClean="0"/>
              <a:t>Measures of central tendency</a:t>
            </a:r>
            <a:r>
              <a:rPr lang="en-US" dirty="0" smtClean="0"/>
              <a:t> (mean, median, and mode) are used to describe the central value of a data set.</a:t>
            </a:r>
            <a:r>
              <a:rPr lang="en-US" baseline="0" dirty="0" smtClean="0"/>
              <a:t> </a:t>
            </a:r>
            <a:r>
              <a:rPr lang="en-US" b="1" dirty="0" smtClean="0"/>
              <a:t>Range</a:t>
            </a:r>
            <a:r>
              <a:rPr lang="en-US" dirty="0" smtClean="0"/>
              <a:t> refers to the spread, or width, of a data set and describes the difference between the largest and smallest value in a data set.</a:t>
            </a:r>
            <a:r>
              <a:rPr lang="en-US" baseline="0" dirty="0" smtClean="0"/>
              <a:t> </a:t>
            </a:r>
            <a:r>
              <a:rPr lang="en-US" b="1" dirty="0" smtClean="0"/>
              <a:t>Standard deviation</a:t>
            </a:r>
            <a:r>
              <a:rPr lang="en-US" dirty="0" smtClean="0"/>
              <a:t> describes the amount of spread around the mean value in the data set.</a:t>
            </a:r>
            <a:r>
              <a:rPr lang="en-US" baseline="0" dirty="0" smtClean="0"/>
              <a:t> </a:t>
            </a:r>
            <a:r>
              <a:rPr lang="en-US" dirty="0" smtClean="0"/>
              <a:t>[</a:t>
            </a:r>
            <a:r>
              <a:rPr lang="en-US" i="1" dirty="0" smtClean="0"/>
              <a:t>This graph shows an example of mean, range and standard deviation.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128054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statistical measures, epidemiologists calculate a corresponding </a:t>
            </a:r>
            <a:r>
              <a:rPr lang="en-US" b="1" dirty="0" smtClean="0"/>
              <a:t>confidence interval</a:t>
            </a:r>
            <a:r>
              <a:rPr lang="en-US" dirty="0" smtClean="0"/>
              <a:t>. The confidence interval represents the range within which the true value lies. Confidence intervals are calculated based on a percentage; 95% is commonly used. A 95 percent confidence interval means that the true value falls</a:t>
            </a:r>
            <a:r>
              <a:rPr lang="en-US" baseline="0" dirty="0" smtClean="0"/>
              <a:t> </a:t>
            </a:r>
            <a:r>
              <a:rPr lang="en-US" dirty="0" smtClean="0"/>
              <a:t>within the given range 95 percent of the time.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309254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use more complex statistics to describe disease in a population. Among these</a:t>
            </a:r>
            <a:r>
              <a:rPr lang="en-US" b="1" dirty="0" smtClean="0"/>
              <a:t>, prevalence, incidence, mortality rate</a:t>
            </a:r>
            <a:r>
              <a:rPr lang="en-US" dirty="0" smtClean="0"/>
              <a:t>, and </a:t>
            </a:r>
            <a:r>
              <a:rPr lang="en-US" b="1" dirty="0" smtClean="0"/>
              <a:t>case-fatality</a:t>
            </a:r>
            <a:r>
              <a:rPr lang="en-US" dirty="0" smtClean="0"/>
              <a:t> rate are frequently used. </a:t>
            </a:r>
            <a:r>
              <a:rPr lang="en-US" b="1" dirty="0" smtClean="0"/>
              <a:t>Prevalence:</a:t>
            </a:r>
            <a:r>
              <a:rPr lang="en-US" dirty="0" smtClean="0"/>
              <a:t> the total number of cases of a disease in a given population at a specific time (a “snapshot” in time). There is no distinction between old and new cases, so prevalence reflects only the presence of disease. As an example, Green Acres Dairy has 100 cows. The first disease case was reported on March 1. On March 14, 25 of the 100 cows showed signs of the FAD. The prevalence of the FAD at Green Acres Dairy on that date is 25/100 or 25%. </a:t>
            </a:r>
            <a:r>
              <a:rPr lang="en-US" b="1" dirty="0" smtClean="0"/>
              <a:t>Incidence:</a:t>
            </a:r>
            <a:r>
              <a:rPr lang="en-US" dirty="0" smtClean="0"/>
              <a:t> the number of </a:t>
            </a:r>
            <a:r>
              <a:rPr lang="en-US" b="1" dirty="0" smtClean="0"/>
              <a:t>new cases</a:t>
            </a:r>
            <a:r>
              <a:rPr lang="en-US" dirty="0" smtClean="0"/>
              <a:t> of disease in a defined population</a:t>
            </a:r>
            <a:r>
              <a:rPr lang="en-US" b="1" dirty="0" smtClean="0"/>
              <a:t> over a specific time period</a:t>
            </a:r>
            <a:r>
              <a:rPr lang="en-US" dirty="0" smtClean="0"/>
              <a:t> divided by the total number in the given population in which the cases occurred. For the week of March 7, Green Acres Dairy reported 10 new cases of the FAD. The incidence of the FAD for that period was 10/100 or 10%.</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106962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Mortality Rate: </a:t>
            </a:r>
            <a:r>
              <a:rPr lang="en-US" dirty="0" smtClean="0"/>
              <a:t>the number of deaths in a defined population during a specific time period.</a:t>
            </a:r>
            <a:r>
              <a:rPr lang="en-US" baseline="0" dirty="0" smtClean="0"/>
              <a:t> As in our example, d</a:t>
            </a:r>
            <a:r>
              <a:rPr lang="en-US" dirty="0" smtClean="0"/>
              <a:t>uring the week of March 7, two cows at Green Acres Dairy died. The mortality rate was 2/100 or 2%. </a:t>
            </a:r>
            <a:r>
              <a:rPr lang="en-US" b="1" dirty="0" smtClean="0"/>
              <a:t>Case Fatality Rate: </a:t>
            </a:r>
            <a:r>
              <a:rPr lang="en-US" dirty="0" smtClean="0"/>
              <a:t>the percentage of animals diagnosed with a specific disease that die as a result of the disease within a specified period of time. </a:t>
            </a:r>
            <a:r>
              <a:rPr lang="en-US" baseline="0" dirty="0" smtClean="0"/>
              <a:t> </a:t>
            </a:r>
            <a:r>
              <a:rPr lang="en-US" dirty="0" smtClean="0"/>
              <a:t>Of 35 cows infected with the FAD at Green Acres Dairy during the outbreak, 7 died. The case fatality rate is 7/35 or 20%.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316653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Epidemiologists measure the occurrence of disease in different segments of the population and examine the differences in relation to factors that might influence disease occurrence in order to quantify the association between exposure and disease between the different groups.</a:t>
            </a:r>
            <a:r>
              <a:rPr lang="en-US" baseline="0" dirty="0" smtClean="0"/>
              <a:t> </a:t>
            </a:r>
            <a:r>
              <a:rPr lang="en-US" dirty="0" smtClean="0"/>
              <a:t>Risk ratio and odds ratio are two common ways of measuring this association. Both ratios compare the likelihood of disease among one group to the likelihood of disease in another group. In an FAD outbreak, animal groups usually differ by exposure to a suspected risk factor. For example, in an African Swine Fever (ASF) outbreak, it may be useful to compare swine that ate garbage with swine that did not eat garbage.</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92709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is the study of disease in populations and the factors that determine the occurrence of disease. The presentation focuses on animal health emergencies, such as foreign animal disease (FAD) outbreaks.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1460697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are often displayed in tables, graphs, and charts. Tables present data arranged in rows and columns. They can demonstrate patterns, differences, and other relationships. Graphs display numeric data in a visual form. They can demonstrate trends, similarities, and differences in data that may not be evident from tables. Charts can exhibit various forms (e.g., bar chart, pie chart). They provide a visual means for comparing data.</a:t>
            </a:r>
            <a:r>
              <a:rPr lang="en-US" baseline="0" dirty="0" smtClean="0"/>
              <a:t> </a:t>
            </a: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a:t>
            </a:r>
            <a:r>
              <a:rPr lang="en-US" i="1" dirty="0" smtClean="0"/>
              <a:t>[This graphic provides examples of data presented in different formats as a table, graph and chart. Illustration by: </a:t>
            </a:r>
            <a:r>
              <a:rPr lang="en-US" i="1" dirty="0" err="1" smtClean="0"/>
              <a:t>Katlyn</a:t>
            </a:r>
            <a:r>
              <a:rPr lang="en-US" i="1" dirty="0" smtClean="0"/>
              <a:t> Harvey: Iowa State University]</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Maps and geographic information systems (GIS) can also provide a visual representation of data. In an FAD response, epidemiologists work with the GIS Cell to develop maps showing the geographic distribution of disease. Maps may pinpoint the location of disease cases/events. Shading or coloring may be used to show different levels of disease numbers or rates in different areas. This is an example of a map of FMD infected premises by counties during the 2001 outbreak in the United Kingdom.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[This illustration </a:t>
            </a:r>
            <a:r>
              <a:rPr lang="en-US" i="1" baseline="0" dirty="0" smtClean="0"/>
              <a:t>is an example </a:t>
            </a:r>
            <a:r>
              <a:rPr lang="en-US" i="1" dirty="0" smtClean="0"/>
              <a:t>of data presented in map format. Content provided</a:t>
            </a:r>
            <a:r>
              <a:rPr lang="en-US" i="1" baseline="0" dirty="0" smtClean="0"/>
              <a:t> by: UK Department for Environment, Food and Rural Affairs. </a:t>
            </a:r>
            <a:r>
              <a:rPr lang="en-US" i="1" dirty="0" smtClean="0"/>
              <a:t>Illustration by: Bridget </a:t>
            </a:r>
            <a:r>
              <a:rPr lang="en-US" i="1" dirty="0" err="1" smtClean="0"/>
              <a:t>Wedemeier</a:t>
            </a:r>
            <a:r>
              <a:rPr lang="en-US" i="1" dirty="0" smtClean="0"/>
              <a:t>,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21</a:t>
            </a:fld>
            <a:endParaRPr lang="en-US"/>
          </a:p>
        </p:txBody>
      </p:sp>
    </p:spTree>
    <p:extLst>
      <p:ext uri="{BB962C8B-B14F-4D97-AF65-F5344CB8AC3E}">
        <p14:creationId xmlns:p14="http://schemas.microsoft.com/office/powerpoint/2010/main" val="312104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a:t>
            </a:r>
            <a:r>
              <a:rPr lang="en-US" baseline="0" dirty="0" smtClean="0">
                <a:ea typeface="ＭＳ Ｐゴシック" charset="-128"/>
                <a:cs typeface="ＭＳ Ｐゴシック" charset="-128"/>
              </a:rPr>
              <a:t> on the USDA website (http://www.aphis.usda.gov/animal_health/emergency_management/) and the NAHERC Training Site </a:t>
            </a:r>
            <a:r>
              <a:rPr lang="en-US" baseline="0" smtClean="0">
                <a:ea typeface="ＭＳ Ｐゴシック" charset="-128"/>
                <a:cs typeface="ＭＳ Ｐゴシック" charset="-128"/>
              </a:rPr>
              <a:t>(http://naherc.sws.iastate.edu/).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Epidemiology has four core functions:</a:t>
            </a:r>
            <a:r>
              <a:rPr lang="en-US" baseline="0" dirty="0" smtClean="0"/>
              <a:t> surveillance, field investigation, analytic studies, and evaluation.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329584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Surveillance involves ongoing collection, analysis, interpretation, and dissemination of data related to disease. This data is used to determine specific actions for FAD mitigation (e.g., quarantine, vaccination, depopulation, etc.). Surveillance is conducted to monitor a population for the presence, or absence, of disease. Surveillance provides information for action. In an FAD outbreak, surveillance will be used to detect cases or clusters of disease cases in the field. Epidemiologists will then collect additional information regarding the disease outbreak. This may include identifying the disease source, determining if other animals have been exposed, and learning more about the history of disease.</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186320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an FAD response, information gleaned from surveillance activities and field investigations will be used in analytic studies. Disease rates will be calculated, and parts of the animal population that may be at higher risk than others will be described. This information will aid in identification of risk factors for disease, and determination of the source of disease. Many epidemiologic studies will require advanced analytic techniques. In an FAD response, strategies to contain, control, and/or eradicate a contagious FAD must be constantly evaluated to ensure that appropriate actions are undertaken. Evaluation is the process of determining the effectiveness, efficiency, and impact of activities with respect to established goals. </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224967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 FAD outbreak, information collected via surveillance will be utilized by epidemiologists in a number of ways. One of the first tasks of epidemiologists is to describe the characteristics of disease. In some instances, such as a novel FAD outbreak, limited information may be available. Characteristics of disease include the history/spectrum of disease and disease transmission mode(s).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315191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most infectious diseases, the course of disease progression is predictable (when treatment does not occur). Known as the natural history of disease, the process begins with exposure to a pathogen. The onset of clinical signs marks the transition from subclinical to clinical disease. Most diagnoses are made during the stage of clinical disease. In some animals, disease does not progress to clinically apparent illness (known as subclinical disease); animals may be infectious nonetheless. These animals are known as carriers. Ultimately, the disease process ends either in recovery, disability, or death.</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8275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pathogen lives, grows, and multiplies in a particular environment known as the reservoir. Humans, animals, and the physical environment can all be reservoirs. The reservoir is often, but not always, the source of infection.</a:t>
            </a:r>
            <a:r>
              <a:rPr lang="en-US" baseline="0" dirty="0" smtClean="0"/>
              <a:t> </a:t>
            </a:r>
            <a:r>
              <a:rPr lang="en-US" dirty="0" smtClean="0"/>
              <a:t>Diseases can be transmitted many different ways. Modes of pathogen transmission must be understood when conducting an epidemiological investigation. Generally, transmission may be classified as direct or indirect.</a:t>
            </a:r>
            <a:r>
              <a:rPr lang="en-US" baseline="0" dirty="0" smtClean="0"/>
              <a:t> </a:t>
            </a:r>
            <a:r>
              <a:rPr lang="en-US" dirty="0" err="1" smtClean="0"/>
              <a:t>Zoonoses</a:t>
            </a:r>
            <a:r>
              <a:rPr lang="en-US" dirty="0" smtClean="0"/>
              <a:t> or zoonotic diseases are diseases transmissible between animals and humans and may be transmitted directly or indirectly. </a:t>
            </a:r>
            <a:r>
              <a:rPr lang="en-US" i="1" dirty="0" smtClean="0"/>
              <a:t>[Illustrations of examples of the direct and indirect modes of disease transmission. Illustration by: Andrew Kingsbury, Iowa State University]</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283765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important task of epidemiologists is to describe disease occurrence. This includes the level (or amount) of disease occurring in an area and the factors that work together to cause disease.</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dirty="0"/>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4137052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Surveillance, Epi, and Tracing - Epidemiology Part 1</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Surveillance, Epi, and Tracing - Epidemiology Part 1</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50" r:id="rId13"/>
    <p:sldLayoutId id="2147483651" r:id="rId14"/>
    <p:sldLayoutId id="2147483662" r:id="rId15"/>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animal_health/emergency_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77500" lnSpcReduction="20000"/>
          </a:bodyPr>
          <a:lstStyle/>
          <a:p>
            <a:r>
              <a:rPr lang="en-US" sz="4000" dirty="0" smtClean="0"/>
              <a:t>Epidemiology Part 1:</a:t>
            </a:r>
          </a:p>
          <a:p>
            <a:r>
              <a:rPr lang="en-US" sz="4000" dirty="0" smtClean="0"/>
              <a:t>Principles of Epidemiology</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smtClean="0"/>
              <a:t>Adapted from the </a:t>
            </a:r>
            <a:r>
              <a:rPr lang="en-US" i="1" dirty="0"/>
              <a:t>FAD </a:t>
            </a:r>
            <a:r>
              <a:rPr lang="en-US" i="1" dirty="0" err="1"/>
              <a:t>PReP</a:t>
            </a:r>
            <a:r>
              <a:rPr lang="en-US" i="1" dirty="0"/>
              <a:t>/NAHEMS Guidelines: Surveillance, Epidemiology, and Tracing (2011).</a:t>
            </a:r>
          </a:p>
        </p:txBody>
      </p:sp>
    </p:spTree>
    <p:extLst>
      <p:ext uri="{BB962C8B-B14F-4D97-AF65-F5344CB8AC3E}">
        <p14:creationId xmlns:p14="http://schemas.microsoft.com/office/powerpoint/2010/main" val="212485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Endemic</a:t>
            </a:r>
          </a:p>
          <a:p>
            <a:pPr lvl="1"/>
            <a:r>
              <a:rPr lang="en-US" dirty="0" smtClean="0"/>
              <a:t>Disease present in population or geographical </a:t>
            </a:r>
            <a:r>
              <a:rPr lang="en-US" dirty="0"/>
              <a:t>area at </a:t>
            </a:r>
            <a:r>
              <a:rPr lang="en-US" dirty="0" smtClean="0"/>
              <a:t>all times</a:t>
            </a:r>
          </a:p>
          <a:p>
            <a:r>
              <a:rPr lang="en-US" dirty="0" smtClean="0"/>
              <a:t>Outbreak</a:t>
            </a:r>
          </a:p>
          <a:p>
            <a:pPr lvl="1"/>
            <a:r>
              <a:rPr lang="en-US" dirty="0" smtClean="0"/>
              <a:t>Occurrence of more cases of disease than expected</a:t>
            </a:r>
          </a:p>
          <a:p>
            <a:pPr lvl="2"/>
            <a:r>
              <a:rPr lang="en-US" dirty="0"/>
              <a:t>G</a:t>
            </a:r>
            <a:r>
              <a:rPr lang="en-US" dirty="0" smtClean="0"/>
              <a:t>iven area/group, specific time period</a:t>
            </a:r>
          </a:p>
          <a:p>
            <a:pPr lvl="1"/>
            <a:r>
              <a:rPr lang="en-US" dirty="0" smtClean="0"/>
              <a:t>May be used interchangeably with             the term “epidemic”</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a:t>
            </a:r>
            <a:endParaRPr lang="en-US" dirty="0"/>
          </a:p>
        </p:txBody>
      </p:sp>
    </p:spTree>
    <p:extLst>
      <p:ext uri="{BB962C8B-B14F-4D97-AF65-F5344CB8AC3E}">
        <p14:creationId xmlns:p14="http://schemas.microsoft.com/office/powerpoint/2010/main" val="311830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Pandemic </a:t>
            </a:r>
          </a:p>
          <a:p>
            <a:pPr lvl="1"/>
            <a:r>
              <a:rPr lang="en-US" dirty="0"/>
              <a:t>An outbreak/epidemic that has </a:t>
            </a:r>
            <a:r>
              <a:rPr lang="en-US" dirty="0" smtClean="0"/>
              <a:t>            spread </a:t>
            </a:r>
            <a:r>
              <a:rPr lang="en-US" dirty="0"/>
              <a:t>over several countries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Levels of Disease (cont’d)</a:t>
            </a:r>
            <a:endParaRPr lang="en-US" dirty="0"/>
          </a:p>
        </p:txBody>
      </p:sp>
    </p:spTree>
    <p:extLst>
      <p:ext uri="{BB962C8B-B14F-4D97-AF65-F5344CB8AC3E}">
        <p14:creationId xmlns:p14="http://schemas.microsoft.com/office/powerpoint/2010/main" val="2155669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fontScale="85000" lnSpcReduction="20000"/>
          </a:bodyPr>
          <a:lstStyle/>
          <a:p>
            <a:r>
              <a:rPr lang="en-US" dirty="0" smtClean="0"/>
              <a:t>Environment</a:t>
            </a:r>
          </a:p>
          <a:p>
            <a:pPr lvl="1"/>
            <a:r>
              <a:rPr lang="en-US" dirty="0" smtClean="0"/>
              <a:t>Husbandry, housing, climate/season, presence of vectors</a:t>
            </a:r>
          </a:p>
          <a:p>
            <a:r>
              <a:rPr lang="en-US" dirty="0" smtClean="0"/>
              <a:t>Agent</a:t>
            </a:r>
          </a:p>
          <a:p>
            <a:pPr lvl="1"/>
            <a:r>
              <a:rPr lang="en-US" dirty="0" smtClean="0"/>
              <a:t>Host range, environmental resistance, tissue affinity, dose, mode of transmission </a:t>
            </a:r>
          </a:p>
          <a:p>
            <a:r>
              <a:rPr lang="en-US" dirty="0" smtClean="0"/>
              <a:t>Host</a:t>
            </a:r>
          </a:p>
          <a:p>
            <a:pPr lvl="1"/>
            <a:r>
              <a:rPr lang="en-US" dirty="0" smtClean="0"/>
              <a:t>Species, breed, age, nutritional and immune status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Causation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48" b="9943"/>
          <a:stretch/>
        </p:blipFill>
        <p:spPr bwMode="auto">
          <a:xfrm>
            <a:off x="5791200" y="2438400"/>
            <a:ext cx="3012863" cy="26289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65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characteristic that is associated with an increase in the occurrence         of a particular disease</a:t>
            </a:r>
          </a:p>
          <a:p>
            <a:r>
              <a:rPr lang="en-US" dirty="0" smtClean="0"/>
              <a:t>May include:</a:t>
            </a:r>
          </a:p>
          <a:p>
            <a:pPr lvl="1"/>
            <a:r>
              <a:rPr lang="en-US" dirty="0" smtClean="0"/>
              <a:t>Age</a:t>
            </a:r>
          </a:p>
          <a:p>
            <a:pPr lvl="1"/>
            <a:r>
              <a:rPr lang="en-US" dirty="0" smtClean="0"/>
              <a:t>Species</a:t>
            </a:r>
          </a:p>
          <a:p>
            <a:pPr lvl="1"/>
            <a:r>
              <a:rPr lang="en-US" dirty="0" smtClean="0"/>
              <a:t>Location</a:t>
            </a:r>
          </a:p>
          <a:p>
            <a:pPr lvl="1"/>
            <a:r>
              <a:rPr lang="en-US" dirty="0" smtClean="0"/>
              <a:t>Contact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Risk Factors</a:t>
            </a:r>
            <a:endParaRPr lang="en-US" dirty="0"/>
          </a:p>
        </p:txBody>
      </p:sp>
    </p:spTree>
    <p:extLst>
      <p:ext uri="{BB962C8B-B14F-4D97-AF65-F5344CB8AC3E}">
        <p14:creationId xmlns:p14="http://schemas.microsoft.com/office/powerpoint/2010/main" val="2761657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Data and Measures of Disease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1634512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334000" cy="5029200"/>
          </a:xfrm>
        </p:spPr>
        <p:txBody>
          <a:bodyPr>
            <a:normAutofit fontScale="92500"/>
          </a:bodyPr>
          <a:lstStyle/>
          <a:p>
            <a:r>
              <a:rPr lang="en-US" sz="3500" dirty="0" smtClean="0"/>
              <a:t>Measures of central tendency</a:t>
            </a:r>
          </a:p>
          <a:p>
            <a:pPr lvl="1"/>
            <a:r>
              <a:rPr lang="en-US" dirty="0" smtClean="0"/>
              <a:t>Mean, median, and mode</a:t>
            </a:r>
          </a:p>
          <a:p>
            <a:r>
              <a:rPr lang="en-US" sz="3500" dirty="0" smtClean="0"/>
              <a:t>Range</a:t>
            </a:r>
          </a:p>
          <a:p>
            <a:pPr lvl="1"/>
            <a:r>
              <a:rPr lang="en-US" dirty="0" smtClean="0"/>
              <a:t>Difference between largest and smallest value</a:t>
            </a:r>
          </a:p>
          <a:p>
            <a:r>
              <a:rPr lang="en-US" sz="3500" dirty="0" smtClean="0"/>
              <a:t>Standard deviation</a:t>
            </a:r>
          </a:p>
          <a:p>
            <a:pPr lvl="1"/>
            <a:r>
              <a:rPr lang="en-US" dirty="0"/>
              <a:t>S</a:t>
            </a:r>
            <a:r>
              <a:rPr lang="en-US" dirty="0" smtClean="0"/>
              <a:t>pread around mean value of data set</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Descriptive Statistics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35" b="10977"/>
          <a:stretch/>
        </p:blipFill>
        <p:spPr bwMode="auto">
          <a:xfrm>
            <a:off x="6019800" y="2362200"/>
            <a:ext cx="2857500" cy="254597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8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Represents range within which the true value lies</a:t>
            </a:r>
          </a:p>
          <a:p>
            <a:r>
              <a:rPr lang="en-US" dirty="0" smtClean="0"/>
              <a:t>Calculated based on a percentage</a:t>
            </a:r>
          </a:p>
          <a:p>
            <a:pPr lvl="1"/>
            <a:r>
              <a:rPr lang="en-US" dirty="0" smtClean="0"/>
              <a:t>95% commonly used</a:t>
            </a:r>
          </a:p>
          <a:p>
            <a:r>
              <a:rPr lang="en-US" dirty="0" smtClean="0"/>
              <a:t>95% confidence interval</a:t>
            </a:r>
          </a:p>
          <a:p>
            <a:pPr lvl="1"/>
            <a:r>
              <a:rPr lang="en-US" dirty="0" smtClean="0"/>
              <a:t>True value falls within the given range 95 percent of the time</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Confidence Interval</a:t>
            </a:r>
            <a:endParaRPr lang="en-US" dirty="0"/>
          </a:p>
        </p:txBody>
      </p:sp>
    </p:spTree>
    <p:extLst>
      <p:ext uri="{BB962C8B-B14F-4D97-AF65-F5344CB8AC3E}">
        <p14:creationId xmlns:p14="http://schemas.microsoft.com/office/powerpoint/2010/main" val="2154877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Prevalence</a:t>
            </a:r>
          </a:p>
          <a:p>
            <a:pPr lvl="1"/>
            <a:r>
              <a:rPr lang="en-US" dirty="0"/>
              <a:t>T</a:t>
            </a:r>
            <a:r>
              <a:rPr lang="en-US" dirty="0" smtClean="0"/>
              <a:t>otal </a:t>
            </a:r>
            <a:r>
              <a:rPr lang="en-US" dirty="0"/>
              <a:t>number of cases of a disease in a given population at a specific </a:t>
            </a:r>
            <a:r>
              <a:rPr lang="en-US" dirty="0" smtClean="0"/>
              <a:t>time</a:t>
            </a:r>
          </a:p>
          <a:p>
            <a:r>
              <a:rPr lang="en-US" dirty="0"/>
              <a:t>Incidence </a:t>
            </a:r>
            <a:endParaRPr lang="en-US" dirty="0" smtClean="0"/>
          </a:p>
          <a:p>
            <a:pPr lvl="1"/>
            <a:r>
              <a:rPr lang="en-US" dirty="0" smtClean="0"/>
              <a:t>Number </a:t>
            </a:r>
            <a:r>
              <a:rPr lang="en-US" dirty="0"/>
              <a:t>of </a:t>
            </a:r>
            <a:r>
              <a:rPr lang="en-US" b="1" dirty="0"/>
              <a:t>new cases </a:t>
            </a:r>
            <a:r>
              <a:rPr lang="en-US" dirty="0"/>
              <a:t>of disease in a defined population</a:t>
            </a:r>
            <a:r>
              <a:rPr lang="en-US" b="1" dirty="0"/>
              <a:t> </a:t>
            </a:r>
            <a:r>
              <a:rPr lang="en-US" dirty="0"/>
              <a:t>over a specific time </a:t>
            </a:r>
            <a:r>
              <a:rPr lang="en-US" dirty="0" smtClean="0"/>
              <a:t>period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a:t>
            </a:r>
            <a:endParaRPr lang="en-US" dirty="0"/>
          </a:p>
        </p:txBody>
      </p:sp>
    </p:spTree>
    <p:extLst>
      <p:ext uri="{BB962C8B-B14F-4D97-AF65-F5344CB8AC3E}">
        <p14:creationId xmlns:p14="http://schemas.microsoft.com/office/powerpoint/2010/main" val="2048698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Mortality r</a:t>
            </a:r>
            <a:r>
              <a:rPr lang="en-US" dirty="0" smtClean="0"/>
              <a:t>ate</a:t>
            </a:r>
          </a:p>
          <a:p>
            <a:pPr lvl="1"/>
            <a:r>
              <a:rPr lang="en-US" dirty="0"/>
              <a:t>N</a:t>
            </a:r>
            <a:r>
              <a:rPr lang="en-US" dirty="0" smtClean="0"/>
              <a:t>umber </a:t>
            </a:r>
            <a:r>
              <a:rPr lang="en-US" dirty="0"/>
              <a:t>of deaths in a defined population during a specific time </a:t>
            </a:r>
            <a:r>
              <a:rPr lang="en-US" dirty="0" smtClean="0"/>
              <a:t>period</a:t>
            </a:r>
            <a:endParaRPr lang="en-US" dirty="0"/>
          </a:p>
          <a:p>
            <a:r>
              <a:rPr lang="en-US" dirty="0"/>
              <a:t>Case </a:t>
            </a:r>
            <a:r>
              <a:rPr lang="en-US" dirty="0" smtClean="0"/>
              <a:t>fatality </a:t>
            </a:r>
            <a:r>
              <a:rPr lang="en-US" dirty="0"/>
              <a:t>rate </a:t>
            </a:r>
          </a:p>
          <a:p>
            <a:pPr lvl="1"/>
            <a:r>
              <a:rPr lang="en-US" dirty="0"/>
              <a:t>P</a:t>
            </a:r>
            <a:r>
              <a:rPr lang="en-US" dirty="0" smtClean="0"/>
              <a:t>ercentage </a:t>
            </a:r>
            <a:r>
              <a:rPr lang="en-US" dirty="0"/>
              <a:t>of animals diagnosed with a specific disease who die as a result of the disease within a specified period of </a:t>
            </a:r>
            <a:r>
              <a:rPr lang="en-US" dirty="0" smtClean="0"/>
              <a:t>time</a:t>
            </a:r>
            <a:endParaRPr lang="en-US" dirty="0"/>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Measures of Disease (cont’d)</a:t>
            </a:r>
            <a:endParaRPr lang="en-US" dirty="0"/>
          </a:p>
        </p:txBody>
      </p:sp>
    </p:spTree>
    <p:extLst>
      <p:ext uri="{BB962C8B-B14F-4D97-AF65-F5344CB8AC3E}">
        <p14:creationId xmlns:p14="http://schemas.microsoft.com/office/powerpoint/2010/main" val="266998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Examines the differences in occurrence of disease in different segments of the population</a:t>
            </a:r>
          </a:p>
          <a:p>
            <a:pPr lvl="1"/>
            <a:r>
              <a:rPr lang="en-US" dirty="0"/>
              <a:t>F</a:t>
            </a:r>
            <a:r>
              <a:rPr lang="en-US" dirty="0" smtClean="0"/>
              <a:t>actors that might influence disease occurrence</a:t>
            </a:r>
          </a:p>
          <a:p>
            <a:pPr lvl="1"/>
            <a:r>
              <a:rPr lang="en-US" dirty="0" smtClean="0"/>
              <a:t>Risk ratio and odds ratio</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Measures of Association</a:t>
            </a:r>
            <a:endParaRPr lang="en-US" dirty="0"/>
          </a:p>
        </p:txBody>
      </p:sp>
    </p:spTree>
    <p:extLst>
      <p:ext uri="{BB962C8B-B14F-4D97-AF65-F5344CB8AC3E}">
        <p14:creationId xmlns:p14="http://schemas.microsoft.com/office/powerpoint/2010/main" val="327326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of disease in populations           and factors that determine the occurrence of disease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What is Epidemiology?</a:t>
            </a:r>
            <a:endParaRPr lang="en-US" dirty="0"/>
          </a:p>
        </p:txBody>
      </p:sp>
    </p:spTree>
    <p:extLst>
      <p:ext uri="{BB962C8B-B14F-4D97-AF65-F5344CB8AC3E}">
        <p14:creationId xmlns:p14="http://schemas.microsoft.com/office/powerpoint/2010/main" val="4099283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5674658" cy="4800600"/>
          </a:xfrm>
        </p:spPr>
        <p:txBody>
          <a:bodyPr/>
          <a:lstStyle/>
          <a:p>
            <a:r>
              <a:rPr lang="en-US" dirty="0" smtClean="0"/>
              <a:t>Tables, graphs, and charts</a:t>
            </a:r>
          </a:p>
          <a:p>
            <a:pPr lvl="1"/>
            <a:r>
              <a:rPr lang="en-US" dirty="0" smtClean="0"/>
              <a:t>Visual means for comparing data</a:t>
            </a:r>
          </a:p>
          <a:p>
            <a:pPr lvl="1"/>
            <a:r>
              <a:rPr lang="en-US" dirty="0" smtClean="0"/>
              <a:t>Demonstrate patterns, differences, and other relationships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smtClean="0"/>
              <a:t>Displaying Data</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54" r="9805"/>
          <a:stretch/>
        </p:blipFill>
        <p:spPr bwMode="auto">
          <a:xfrm>
            <a:off x="5867400" y="1767701"/>
            <a:ext cx="2805953" cy="38710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051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495800" cy="4800600"/>
          </a:xfrm>
        </p:spPr>
        <p:txBody>
          <a:bodyPr/>
          <a:lstStyle/>
          <a:p>
            <a:r>
              <a:rPr lang="en-US" dirty="0" smtClean="0"/>
              <a:t>Maps and GIS</a:t>
            </a:r>
          </a:p>
          <a:p>
            <a:pPr lvl="1"/>
            <a:r>
              <a:rPr lang="en-US" dirty="0" smtClean="0"/>
              <a:t>Geographic location of disease</a:t>
            </a:r>
          </a:p>
          <a:p>
            <a:pPr lvl="1"/>
            <a:r>
              <a:rPr lang="en-US" dirty="0" smtClean="0"/>
              <a:t>Levels and rates of disease</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Displaying Data (cont’d)</a:t>
            </a:r>
            <a:endParaRPr lang="en-US" dirty="0"/>
          </a:p>
        </p:txBody>
      </p:sp>
      <p:pic>
        <p:nvPicPr>
          <p:cNvPr id="6" name="Picture 2" descr="H:\CFSPH\NAHEMS\NAHEMS_PPT\09_FADSET\Images\18_FADSET_110414_GlobalFMDOutbreaks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30400"/>
            <a:ext cx="3408710" cy="355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73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astate.edu\v med\CFSPH_Group\CFSPH\NAHEMS\NAHEMS_Print\09_FADSET\_Cover\FADPReP_FADSET_111017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944090"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228600" y="1371600"/>
            <a:ext cx="5562600" cy="5486400"/>
          </a:xfrm>
        </p:spPr>
        <p:txBody>
          <a:bodyPr>
            <a:noAutofit/>
          </a:bodyPr>
          <a:lstStyle/>
          <a:p>
            <a:r>
              <a:rPr lang="en-US" sz="2400" dirty="0" smtClean="0"/>
              <a:t>FAD PReP/NAHEMS Guidelines &amp; SOP: Surveillance, Epidemiology, and Tracing (2011)</a:t>
            </a:r>
          </a:p>
          <a:p>
            <a:pPr lvl="1"/>
            <a:r>
              <a:rPr lang="en-US" sz="2000" dirty="0">
                <a:hlinkClick r:id="rId4"/>
              </a:rPr>
              <a:t>http://www.aphis.usda.gov/animal_health/emergency_management/</a:t>
            </a:r>
            <a:r>
              <a:rPr lang="en-US" sz="2000" dirty="0"/>
              <a:t> </a:t>
            </a:r>
            <a:endParaRPr lang="en-US" sz="2000" dirty="0" smtClean="0"/>
          </a:p>
          <a:p>
            <a:r>
              <a:rPr lang="en-US" sz="2400" dirty="0" smtClean="0"/>
              <a:t>Surveillance, Epidemiology, and Tracing  web-based training module</a:t>
            </a:r>
          </a:p>
          <a:p>
            <a:pPr lvl="1"/>
            <a:r>
              <a:rPr lang="en-US" sz="2000" dirty="0" smtClean="0">
                <a:hlinkClick r:id="rId5"/>
              </a:rPr>
              <a:t>http://naherc.sws.iastate.edu/</a:t>
            </a:r>
            <a:endParaRPr lang="en-US" sz="2000" dirty="0" smtClean="0"/>
          </a:p>
          <a:p>
            <a:endParaRPr lang="en-US" sz="24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1968587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iastate.edu\v med\CFSPH_Group\CFSPH\NAHEMS\NAHEMS_Print\09_FADSET\_Cover\FADPReP_FADSET_111017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944090"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Andersen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416330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 Janice Mogan, DVM</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Epidemiology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25332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Surveillance</a:t>
            </a:r>
          </a:p>
          <a:p>
            <a:pPr lvl="1"/>
            <a:r>
              <a:rPr lang="en-US" dirty="0" smtClean="0"/>
              <a:t>Ongoing data collection, analysis, interpretation, and dissemination</a:t>
            </a:r>
          </a:p>
          <a:p>
            <a:pPr lvl="1"/>
            <a:r>
              <a:rPr lang="en-US" dirty="0" smtClean="0"/>
              <a:t>Used to determine specific actions          for FAD mitigation</a:t>
            </a:r>
          </a:p>
          <a:p>
            <a:r>
              <a:rPr lang="en-US" dirty="0" smtClean="0"/>
              <a:t>Field investigation</a:t>
            </a:r>
          </a:p>
          <a:p>
            <a:pPr lvl="1"/>
            <a:r>
              <a:rPr lang="en-US" dirty="0" smtClean="0"/>
              <a:t>Used to collect additional information about cases identified via surveillance</a:t>
            </a:r>
          </a:p>
          <a:p>
            <a:pPr lvl="2"/>
            <a:r>
              <a:rPr lang="en-US" dirty="0" smtClean="0"/>
              <a:t>Disease source, history of disease, etc.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normAutofit/>
          </a:bodyPr>
          <a:lstStyle/>
          <a:p>
            <a:r>
              <a:rPr lang="en-US" dirty="0" smtClean="0"/>
              <a:t>Core Functions </a:t>
            </a:r>
            <a:endParaRPr lang="en-US" dirty="0"/>
          </a:p>
        </p:txBody>
      </p:sp>
    </p:spTree>
    <p:extLst>
      <p:ext uri="{BB962C8B-B14F-4D97-AF65-F5344CB8AC3E}">
        <p14:creationId xmlns:p14="http://schemas.microsoft.com/office/powerpoint/2010/main" val="236610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Analytic studies</a:t>
            </a:r>
          </a:p>
          <a:p>
            <a:pPr lvl="1"/>
            <a:r>
              <a:rPr lang="en-US" dirty="0" smtClean="0"/>
              <a:t>Utilizes information gleaned from surveillance activities and field investigations</a:t>
            </a:r>
          </a:p>
          <a:p>
            <a:pPr lvl="1"/>
            <a:r>
              <a:rPr lang="en-US" dirty="0" smtClean="0"/>
              <a:t>Disease rates and risk factors</a:t>
            </a:r>
          </a:p>
          <a:p>
            <a:r>
              <a:rPr lang="en-US" dirty="0" smtClean="0"/>
              <a:t>Evaluation</a:t>
            </a:r>
          </a:p>
          <a:p>
            <a:pPr lvl="1"/>
            <a:r>
              <a:rPr lang="en-US" dirty="0" smtClean="0"/>
              <a:t>Effectiveness</a:t>
            </a:r>
          </a:p>
          <a:p>
            <a:pPr lvl="1"/>
            <a:r>
              <a:rPr lang="en-US" dirty="0" smtClean="0"/>
              <a:t>Efficacy</a:t>
            </a:r>
          </a:p>
          <a:p>
            <a:pPr lvl="1"/>
            <a:r>
              <a:rPr lang="en-US" dirty="0" smtClean="0"/>
              <a:t>Impact of activities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Core Functions (cont’d)</a:t>
            </a:r>
            <a:endParaRPr lang="en-US" dirty="0"/>
          </a:p>
        </p:txBody>
      </p:sp>
    </p:spTree>
    <p:extLst>
      <p:ext uri="{BB962C8B-B14F-4D97-AF65-F5344CB8AC3E}">
        <p14:creationId xmlns:p14="http://schemas.microsoft.com/office/powerpoint/2010/main" val="207309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Characteristics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2045247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Course of disease progression</a:t>
            </a:r>
          </a:p>
          <a:p>
            <a:pPr lvl="1"/>
            <a:r>
              <a:rPr lang="en-US" dirty="0" smtClean="0"/>
              <a:t>Pathogen exposure</a:t>
            </a:r>
          </a:p>
          <a:p>
            <a:pPr lvl="1"/>
            <a:r>
              <a:rPr lang="en-US" dirty="0" smtClean="0"/>
              <a:t>Subclinical illness</a:t>
            </a:r>
          </a:p>
          <a:p>
            <a:pPr lvl="1"/>
            <a:r>
              <a:rPr lang="en-US" dirty="0" smtClean="0"/>
              <a:t>Onset of clinical signs</a:t>
            </a:r>
          </a:p>
          <a:p>
            <a:pPr lvl="1"/>
            <a:r>
              <a:rPr lang="en-US" dirty="0" smtClean="0"/>
              <a:t>Recovery, disability, or death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Natural History of Disease</a:t>
            </a:r>
            <a:endParaRPr lang="en-US" dirty="0"/>
          </a:p>
        </p:txBody>
      </p:sp>
    </p:spTree>
    <p:extLst>
      <p:ext uri="{BB962C8B-B14F-4D97-AF65-F5344CB8AC3E}">
        <p14:creationId xmlns:p14="http://schemas.microsoft.com/office/powerpoint/2010/main" val="61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486400" cy="5029200"/>
          </a:xfrm>
        </p:spPr>
        <p:txBody>
          <a:bodyPr>
            <a:normAutofit lnSpcReduction="10000"/>
          </a:bodyPr>
          <a:lstStyle/>
          <a:p>
            <a:r>
              <a:rPr lang="en-US" dirty="0" smtClean="0"/>
              <a:t>Many ways to transmit disease</a:t>
            </a:r>
          </a:p>
          <a:p>
            <a:pPr lvl="1"/>
            <a:r>
              <a:rPr lang="en-US" dirty="0"/>
              <a:t>Direct transmission</a:t>
            </a:r>
          </a:p>
          <a:p>
            <a:pPr lvl="1"/>
            <a:r>
              <a:rPr lang="en-US" dirty="0"/>
              <a:t>Indirect transmission </a:t>
            </a:r>
          </a:p>
          <a:p>
            <a:r>
              <a:rPr lang="en-US" dirty="0" smtClean="0"/>
              <a:t>Zoonotic diseases</a:t>
            </a:r>
          </a:p>
          <a:p>
            <a:pPr lvl="1"/>
            <a:r>
              <a:rPr lang="en-US" dirty="0" smtClean="0"/>
              <a:t>Diseases transmissible between animals and humans</a:t>
            </a:r>
          </a:p>
          <a:p>
            <a:pPr lvl="1"/>
            <a:r>
              <a:rPr lang="en-US" dirty="0"/>
              <a:t>M</a:t>
            </a:r>
            <a:r>
              <a:rPr lang="en-US" dirty="0" smtClean="0"/>
              <a:t>ay be transmitted directly or indirectly </a:t>
            </a:r>
          </a:p>
          <a:p>
            <a:pPr marL="0" indent="0">
              <a:buNone/>
            </a:pPr>
            <a:endParaRPr lang="en-US" dirty="0" smtClean="0"/>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Epidemiology Part 1</a:t>
            </a:r>
            <a:endParaRPr lang="en-US" dirty="0"/>
          </a:p>
        </p:txBody>
      </p:sp>
      <p:sp>
        <p:nvSpPr>
          <p:cNvPr id="5" name="Title 4"/>
          <p:cNvSpPr>
            <a:spLocks noGrp="1"/>
          </p:cNvSpPr>
          <p:nvPr>
            <p:ph type="title"/>
          </p:nvPr>
        </p:nvSpPr>
        <p:spPr/>
        <p:txBody>
          <a:bodyPr/>
          <a:lstStyle/>
          <a:p>
            <a:r>
              <a:rPr lang="en-US" dirty="0" smtClean="0"/>
              <a:t>Transmission Modes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1600200"/>
            <a:ext cx="2857500" cy="41148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47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Occurrence</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Surveillance, Epi, and Tracing - Epidemiology Part 1</a:t>
            </a:r>
            <a:endParaRPr lang="en-US" dirty="0"/>
          </a:p>
        </p:txBody>
      </p:sp>
    </p:spTree>
    <p:extLst>
      <p:ext uri="{BB962C8B-B14F-4D97-AF65-F5344CB8AC3E}">
        <p14:creationId xmlns:p14="http://schemas.microsoft.com/office/powerpoint/2010/main" val="4182347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39622</TotalTime>
  <Words>3419</Words>
  <Application>Microsoft Office PowerPoint</Application>
  <PresentationFormat>On-screen Show (4:3)</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Surveillance, Epidemiology, and Tracing</vt:lpstr>
      <vt:lpstr>What is Epidemiology?</vt:lpstr>
      <vt:lpstr>Functions of Epidemiology </vt:lpstr>
      <vt:lpstr>Core Functions </vt:lpstr>
      <vt:lpstr>Core Functions (cont’d)</vt:lpstr>
      <vt:lpstr>Disease Characteristics</vt:lpstr>
      <vt:lpstr>Natural History of Disease</vt:lpstr>
      <vt:lpstr>Transmission Modes</vt:lpstr>
      <vt:lpstr>Disease Occurrence</vt:lpstr>
      <vt:lpstr>Levels of Disease</vt:lpstr>
      <vt:lpstr>Levels of Disease (cont’d)</vt:lpstr>
      <vt:lpstr>Causation </vt:lpstr>
      <vt:lpstr>Risk Factors</vt:lpstr>
      <vt:lpstr>Understanding Data and Measures of Disease </vt:lpstr>
      <vt:lpstr>Descriptive Statistics </vt:lpstr>
      <vt:lpstr>Confidence Interval</vt:lpstr>
      <vt:lpstr>Measures of Disease</vt:lpstr>
      <vt:lpstr>Measures of Disease (cont’d)</vt:lpstr>
      <vt:lpstr>Measures of Association</vt:lpstr>
      <vt:lpstr>Displaying Data</vt:lpstr>
      <vt:lpstr>Displaying Data (cont’d)</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creator>CFSPH-Dawn Bailey;kleedom@mail.iastate.edu</dc:creator>
  <cp:keywords>FAD PReP/NAHEMS</cp:keywords>
  <cp:lastModifiedBy>Lang, Melissa</cp:lastModifiedBy>
  <cp:revision>155</cp:revision>
  <cp:lastPrinted>2011-10-03T19:11:56Z</cp:lastPrinted>
  <dcterms:created xsi:type="dcterms:W3CDTF">2011-07-25T22:08:27Z</dcterms:created>
  <dcterms:modified xsi:type="dcterms:W3CDTF">2013-11-26T20:27:39Z</dcterms:modified>
  <cp:category>FAD PReP/NAHEMS</cp:category>
</cp:coreProperties>
</file>