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9" r:id="rId1"/>
  </p:sldMasterIdLst>
  <p:notesMasterIdLst>
    <p:notesMasterId r:id="rId23"/>
  </p:notesMasterIdLst>
  <p:handoutMasterIdLst>
    <p:handoutMasterId r:id="rId24"/>
  </p:handoutMasterIdLst>
  <p:sldIdLst>
    <p:sldId id="368" r:id="rId2"/>
    <p:sldId id="345" r:id="rId3"/>
    <p:sldId id="349" r:id="rId4"/>
    <p:sldId id="350" r:id="rId5"/>
    <p:sldId id="351" r:id="rId6"/>
    <p:sldId id="352" r:id="rId7"/>
    <p:sldId id="353" r:id="rId8"/>
    <p:sldId id="363" r:id="rId9"/>
    <p:sldId id="362" r:id="rId10"/>
    <p:sldId id="331" r:id="rId11"/>
    <p:sldId id="348" r:id="rId12"/>
    <p:sldId id="355" r:id="rId13"/>
    <p:sldId id="356" r:id="rId14"/>
    <p:sldId id="357" r:id="rId15"/>
    <p:sldId id="358" r:id="rId16"/>
    <p:sldId id="364" r:id="rId17"/>
    <p:sldId id="360" r:id="rId18"/>
    <p:sldId id="361" r:id="rId19"/>
    <p:sldId id="369" r:id="rId20"/>
    <p:sldId id="370" r:id="rId21"/>
    <p:sldId id="371" r:id="rId22"/>
  </p:sldIdLst>
  <p:sldSz cx="9144000" cy="6858000" type="screen4x3"/>
  <p:notesSz cx="6881813" cy="9296400"/>
  <p:defaultTextStyle>
    <a:defPPr>
      <a:defRPr lang="en-US"/>
    </a:defPPr>
    <a:lvl1pPr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fontAlgn="base">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a:srgbClr val="0839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02" autoAdjust="0"/>
    <p:restoredTop sz="61085" autoAdjust="0"/>
  </p:normalViewPr>
  <p:slideViewPr>
    <p:cSldViewPr>
      <p:cViewPr>
        <p:scale>
          <a:sx n="53" d="100"/>
          <a:sy n="53" d="100"/>
        </p:scale>
        <p:origin x="-188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9" d="100"/>
        <a:sy n="7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sz="quarter"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05513C9D-5444-40C4-ACD9-384832027587}" type="datetimeFigureOut">
              <a:rPr lang="en-US"/>
              <a:pPr>
                <a:defRPr/>
              </a:pPr>
              <a:t>11/25/2013</a:t>
            </a:fld>
            <a:endParaRPr lang="en-US"/>
          </a:p>
        </p:txBody>
      </p:sp>
      <p:sp>
        <p:nvSpPr>
          <p:cNvPr id="4" name="Footer Placeholder 3"/>
          <p:cNvSpPr>
            <a:spLocks noGrp="1"/>
          </p:cNvSpPr>
          <p:nvPr>
            <p:ph type="ftr" sz="quarter" idx="2"/>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C780102C-C794-4381-A3BD-91C8905DF235}" type="slidenum">
              <a:rPr lang="en-US"/>
              <a:pPr>
                <a:defRPr/>
              </a:pPr>
              <a:t>‹#›</a:t>
            </a:fld>
            <a:endParaRPr lang="en-US"/>
          </a:p>
        </p:txBody>
      </p:sp>
    </p:spTree>
    <p:extLst>
      <p:ext uri="{BB962C8B-B14F-4D97-AF65-F5344CB8AC3E}">
        <p14:creationId xmlns:p14="http://schemas.microsoft.com/office/powerpoint/2010/main" val="2767086555"/>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2742" cy="465138"/>
          </a:xfrm>
          <a:prstGeom prst="rect">
            <a:avLst/>
          </a:prstGeom>
        </p:spPr>
        <p:txBody>
          <a:bodyPr vert="horz" lIns="93609" tIns="46807" rIns="93609" bIns="46807" rtlCol="0"/>
          <a:lstStyle>
            <a:lvl1pPr algn="l" fontAlgn="auto">
              <a:spcBef>
                <a:spcPts val="0"/>
              </a:spcBef>
              <a:spcAft>
                <a:spcPts val="0"/>
              </a:spcAft>
              <a:defRPr sz="1200">
                <a:latin typeface="+mn-lt"/>
                <a:ea typeface="+mn-ea"/>
                <a:cs typeface="+mn-cs"/>
              </a:defRPr>
            </a:lvl1pPr>
          </a:lstStyle>
          <a:p>
            <a:pPr>
              <a:defRPr/>
            </a:pPr>
            <a:r>
              <a:rPr lang="en-US"/>
              <a:t>Test Template HANDS 2011-03</a:t>
            </a:r>
          </a:p>
        </p:txBody>
      </p:sp>
      <p:sp>
        <p:nvSpPr>
          <p:cNvPr id="3" name="Date Placeholder 2"/>
          <p:cNvSpPr>
            <a:spLocks noGrp="1"/>
          </p:cNvSpPr>
          <p:nvPr>
            <p:ph type="dt" idx="1"/>
          </p:nvPr>
        </p:nvSpPr>
        <p:spPr>
          <a:xfrm>
            <a:off x="3897513" y="0"/>
            <a:ext cx="2982742" cy="465138"/>
          </a:xfrm>
          <a:prstGeom prst="rect">
            <a:avLst/>
          </a:prstGeom>
        </p:spPr>
        <p:txBody>
          <a:bodyPr vert="horz" lIns="93609" tIns="46807" rIns="93609" bIns="46807" rtlCol="0"/>
          <a:lstStyle>
            <a:lvl1pPr algn="r" fontAlgn="auto">
              <a:spcBef>
                <a:spcPts val="0"/>
              </a:spcBef>
              <a:spcAft>
                <a:spcPts val="0"/>
              </a:spcAft>
              <a:defRPr sz="1200">
                <a:latin typeface="+mn-lt"/>
                <a:ea typeface="+mn-ea"/>
                <a:cs typeface="+mn-cs"/>
              </a:defRPr>
            </a:lvl1pPr>
          </a:lstStyle>
          <a:p>
            <a:pPr>
              <a:defRPr/>
            </a:pPr>
            <a:fld id="{D2FC94D5-5E9A-4223-A658-D30065E7004E}" type="datetimeFigureOut">
              <a:rPr lang="en-US"/>
              <a:pPr>
                <a:defRPr/>
              </a:pPr>
              <a:t>11/25/2013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3609" tIns="46807" rIns="93609" bIns="46807" rtlCol="0" anchor="ctr"/>
          <a:lstStyle/>
          <a:p>
            <a:pPr lvl="0"/>
            <a:endParaRPr lang="en-US" noProof="0"/>
          </a:p>
        </p:txBody>
      </p:sp>
      <p:sp>
        <p:nvSpPr>
          <p:cNvPr id="5" name="Notes Placeholder 4"/>
          <p:cNvSpPr>
            <a:spLocks noGrp="1"/>
          </p:cNvSpPr>
          <p:nvPr>
            <p:ph type="body" sz="quarter" idx="3"/>
          </p:nvPr>
        </p:nvSpPr>
        <p:spPr>
          <a:xfrm>
            <a:off x="688805" y="4416426"/>
            <a:ext cx="5504204" cy="4183063"/>
          </a:xfrm>
          <a:prstGeom prst="rect">
            <a:avLst/>
          </a:prstGeom>
        </p:spPr>
        <p:txBody>
          <a:bodyPr vert="horz" lIns="93609" tIns="46807" rIns="93609" bIns="46807"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1" y="8829675"/>
            <a:ext cx="2982742" cy="465138"/>
          </a:xfrm>
          <a:prstGeom prst="rect">
            <a:avLst/>
          </a:prstGeom>
        </p:spPr>
        <p:txBody>
          <a:bodyPr vert="horz" lIns="93609" tIns="46807" rIns="93609" bIns="46807"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97513" y="8829675"/>
            <a:ext cx="2982742" cy="465138"/>
          </a:xfrm>
          <a:prstGeom prst="rect">
            <a:avLst/>
          </a:prstGeom>
        </p:spPr>
        <p:txBody>
          <a:bodyPr vert="horz" lIns="93609" tIns="46807" rIns="93609" bIns="46807" rtlCol="0" anchor="b"/>
          <a:lstStyle>
            <a:lvl1pPr algn="r" fontAlgn="auto">
              <a:spcBef>
                <a:spcPts val="0"/>
              </a:spcBef>
              <a:spcAft>
                <a:spcPts val="0"/>
              </a:spcAft>
              <a:defRPr sz="1200">
                <a:latin typeface="+mn-lt"/>
                <a:ea typeface="+mn-ea"/>
                <a:cs typeface="+mn-cs"/>
              </a:defRPr>
            </a:lvl1pPr>
          </a:lstStyle>
          <a:p>
            <a:pPr>
              <a:defRPr/>
            </a:pPr>
            <a:fld id="{5959A2EB-F19F-4922-829A-5811FDD7F02B}" type="slidenum">
              <a:rPr lang="en-US"/>
              <a:pPr>
                <a:defRPr/>
              </a:pPr>
              <a:t>‹#›</a:t>
            </a:fld>
            <a:endParaRPr lang="en-US"/>
          </a:p>
        </p:txBody>
      </p:sp>
    </p:spTree>
    <p:extLst>
      <p:ext uri="{BB962C8B-B14F-4D97-AF65-F5344CB8AC3E}">
        <p14:creationId xmlns:p14="http://schemas.microsoft.com/office/powerpoint/2010/main" val="3975271879"/>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latin typeface="+mn-lt"/>
              </a:rPr>
              <a:t>This presentation outlines general cleaning and disinfection (C&amp;D) roles,</a:t>
            </a:r>
            <a:r>
              <a:rPr lang="en-US" baseline="0" dirty="0" smtClean="0">
                <a:latin typeface="+mn-lt"/>
              </a:rPr>
              <a:t> protocols, </a:t>
            </a:r>
            <a:r>
              <a:rPr lang="en-US" dirty="0" smtClean="0">
                <a:latin typeface="+mn-lt"/>
              </a:rPr>
              <a:t>and principles applicable for</a:t>
            </a:r>
            <a:r>
              <a:rPr lang="en-US" baseline="0" dirty="0" smtClean="0">
                <a:latin typeface="+mn-lt"/>
              </a:rPr>
              <a:t> C&amp;D activities</a:t>
            </a:r>
            <a:r>
              <a:rPr lang="en-US" dirty="0" smtClean="0">
                <a:latin typeface="+mn-lt"/>
              </a:rPr>
              <a:t> in an animal health or animal disease emergency, such as a foreign</a:t>
            </a:r>
            <a:r>
              <a:rPr lang="en-US" baseline="0" dirty="0" smtClean="0">
                <a:latin typeface="+mn-lt"/>
              </a:rPr>
              <a:t> animal disease (FAD)</a:t>
            </a:r>
            <a:r>
              <a:rPr lang="en-US" dirty="0" smtClean="0">
                <a:latin typeface="+mn-lt"/>
              </a:rPr>
              <a:t>. Refer to the Site Specific Cleaning and Disinfection Standard Operating Procedures (SOP) developed for C&amp;D for a particular animal health response. This information was derived from the </a:t>
            </a:r>
            <a:r>
              <a:rPr lang="en-US" i="0" dirty="0" smtClean="0">
                <a:latin typeface="+mn-lt"/>
              </a:rPr>
              <a:t>Foreign Animal Disease Preparedness and Response (FAD </a:t>
            </a:r>
            <a:r>
              <a:rPr lang="en-US" i="0" dirty="0" err="1" smtClean="0">
                <a:latin typeface="+mn-lt"/>
              </a:rPr>
              <a:t>PReP</a:t>
            </a:r>
            <a:r>
              <a:rPr lang="en-US" i="0" dirty="0" smtClean="0">
                <a:latin typeface="+mn-lt"/>
              </a:rPr>
              <a:t>)/National Animal Health Emergency Management System (NAHEMS) Guidelines: Cleaning and Disinfection (2011) a</a:t>
            </a:r>
            <a:r>
              <a:rPr lang="en-US" dirty="0" smtClean="0">
                <a:latin typeface="+mn-lt"/>
              </a:rPr>
              <a:t>nd also the web-based training module. </a:t>
            </a:r>
          </a:p>
          <a:p>
            <a:pPr eaLnBrk="1" hangingPunct="1">
              <a:spcBef>
                <a:spcPct val="0"/>
              </a:spcBef>
            </a:pPr>
            <a:endParaRPr lang="en-US" dirty="0" smtClean="0">
              <a:solidFill>
                <a:srgbClr val="00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latin typeface="Arial" charset="0"/>
              <a:ea typeface="ＭＳ Ｐゴシック" charset="-128"/>
              <a:cs typeface="ＭＳ Ｐゴシック" charset="-128"/>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Placeholder 2"/>
          <p:cNvSpPr>
            <a:spLocks noGrp="1" noRot="1" noChangeAspect="1"/>
          </p:cNvSpPr>
          <p:nvPr>
            <p:ph type="sldImg"/>
          </p:nvPr>
        </p:nvSpPr>
        <p:spPr bwMode="auto">
          <a:noFill/>
          <a:ln>
            <a:solidFill>
              <a:srgbClr val="000000"/>
            </a:solidFill>
            <a:miter lim="800000"/>
            <a:headEnd/>
            <a:tailEnd/>
          </a:ln>
        </p:spPr>
      </p:sp>
      <p:sp>
        <p:nvSpPr>
          <p:cNvPr id="2253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and disinfection involves the use of physical or chemical processes to reduce, remove, inactivate, or destroy pathogenic microorganisms. These processes vary in their level of destruction of microorganisms. Understanding the differences between C&amp;D processes and products can help when determining the necessary procedures to implement for a specific situation.</a:t>
            </a:r>
            <a:endParaRPr lang="en-US" b="1" dirty="0" smtClean="0"/>
          </a:p>
          <a:p>
            <a:r>
              <a:rPr lang="en-US" b="1" dirty="0" smtClean="0"/>
              <a:t>Detergent </a:t>
            </a:r>
            <a:r>
              <a:rPr lang="en-US" dirty="0" smtClean="0"/>
              <a:t>– Chemical products used to disperse and remove soil and organic materials from surfaces by reducing surface tension and increasing the penetrating ability of water. This can improve a disinfectant’s ability to reach and destroy microorganisms within or beneath the dirt. Some disinfectants (i.e., quaternary ammonium compounds) have detergent properties.</a:t>
            </a:r>
            <a:endParaRPr lang="en-US" b="1" dirty="0" smtClean="0"/>
          </a:p>
          <a:p>
            <a:r>
              <a:rPr lang="en-US" b="1" dirty="0" smtClean="0"/>
              <a:t>Sanitizer </a:t>
            </a:r>
            <a:r>
              <a:rPr lang="en-US" dirty="0" smtClean="0"/>
              <a:t>– A substance that reduces the bacterial population in the inanimate environment by significant numbers, but does not</a:t>
            </a:r>
            <a:r>
              <a:rPr lang="en-US" baseline="0" dirty="0" smtClean="0"/>
              <a:t> </a:t>
            </a:r>
            <a:r>
              <a:rPr lang="en-US" dirty="0" smtClean="0"/>
              <a:t>destroy or eliminate all bacteria or other microorganisms.</a:t>
            </a:r>
          </a:p>
          <a:p>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shows the level of destruction of microorganisms by disinfection processes. Illustration by: Clint May and Andrew Kingsbury, Iowa State University]</a:t>
            </a:r>
            <a:endParaRPr lang="en-US" i="1" dirty="0" smtClean="0">
              <a:latin typeface="Times New Roman"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Placeholder 2"/>
          <p:cNvSpPr>
            <a:spLocks noGrp="1" noRot="1" noChangeAspect="1"/>
          </p:cNvSpPr>
          <p:nvPr>
            <p:ph type="sldImg"/>
          </p:nvPr>
        </p:nvSpPr>
        <p:spPr bwMode="auto">
          <a:noFill/>
          <a:ln>
            <a:solidFill>
              <a:srgbClr val="000000"/>
            </a:solidFill>
            <a:miter lim="800000"/>
            <a:headEnd/>
            <a:tailEnd/>
          </a:ln>
        </p:spPr>
      </p:sp>
      <p:sp>
        <p:nvSpPr>
          <p:cNvPr id="24578" name="Rectangle 3"/>
          <p:cNvSpPr>
            <a:spLocks noGrp="1"/>
          </p:cNvSpPr>
          <p:nvPr>
            <p:ph type="body" idx="1"/>
          </p:nvPr>
        </p:nvSpPr>
        <p:spPr bwMode="auto">
          <a:noFill/>
        </p:spPr>
        <p:txBody>
          <a:bodyPr wrap="square" numCol="1" anchor="t" anchorCtr="0" compatLnSpc="1">
            <a:prstTxWarp prst="textNoShape">
              <a:avLst/>
            </a:prstTxWarp>
          </a:bodyPr>
          <a:lstStyle/>
          <a:p>
            <a:r>
              <a:rPr lang="en-US" b="1" dirty="0" smtClean="0"/>
              <a:t>Antiseptic</a:t>
            </a:r>
            <a:r>
              <a:rPr lang="en-US" b="1" baseline="0" dirty="0" smtClean="0"/>
              <a:t> </a:t>
            </a:r>
            <a:r>
              <a:rPr lang="en-US" b="0" baseline="0" dirty="0" smtClean="0"/>
              <a:t>–</a:t>
            </a:r>
            <a:r>
              <a:rPr lang="en-US" b="1" baseline="0" dirty="0" smtClean="0"/>
              <a:t> </a:t>
            </a:r>
            <a:r>
              <a:rPr lang="en-US" dirty="0" smtClean="0"/>
              <a:t>Products </a:t>
            </a:r>
            <a:r>
              <a:rPr lang="en-US" dirty="0"/>
              <a:t>approved and used to reduce the risk of infection by killing or inhibiting the growth of microorganisms </a:t>
            </a:r>
            <a:r>
              <a:rPr lang="en-US" dirty="0" smtClean="0"/>
              <a:t>on</a:t>
            </a:r>
            <a:r>
              <a:rPr lang="en-US" baseline="0" dirty="0" smtClean="0"/>
              <a:t> </a:t>
            </a:r>
            <a:r>
              <a:rPr lang="en-US" dirty="0" smtClean="0"/>
              <a:t>the </a:t>
            </a:r>
            <a:r>
              <a:rPr lang="en-US" dirty="0"/>
              <a:t>skin. Because these products are used </a:t>
            </a:r>
            <a:r>
              <a:rPr lang="en-US" dirty="0" smtClean="0"/>
              <a:t>on </a:t>
            </a:r>
            <a:r>
              <a:rPr lang="en-US" dirty="0"/>
              <a:t>humans or animals, they are considered drugs and are approved and </a:t>
            </a:r>
            <a:r>
              <a:rPr lang="en-US" dirty="0" smtClean="0"/>
              <a:t>regulated by </a:t>
            </a:r>
            <a:r>
              <a:rPr lang="en-US" dirty="0"/>
              <a:t>the U.S. Food and Drug Administration (FDA).</a:t>
            </a:r>
          </a:p>
          <a:p>
            <a:endParaRPr lang="en-US" b="1" dirty="0" smtClean="0"/>
          </a:p>
          <a:p>
            <a:r>
              <a:rPr lang="en-US" b="1" dirty="0" smtClean="0"/>
              <a:t>Disinfectant </a:t>
            </a:r>
            <a:r>
              <a:rPr lang="en-US" dirty="0"/>
              <a:t>– A substance used on inanimate surfaces that destroys or eliminates a specific species of infectious or other public health microorganism, but not necessarily bacterial spores. Disinfectants are registered as “antimicrobial pesticides” and regulated by the U.S. Environmental Protection Agency (EPA). Disinfection can also be achieved by physical means (e.g., heat, ultraviolet light).</a:t>
            </a:r>
          </a:p>
          <a:p>
            <a:endParaRPr lang="en-US" b="1" dirty="0" smtClean="0"/>
          </a:p>
          <a:p>
            <a:r>
              <a:rPr lang="en-US" b="1" dirty="0" smtClean="0"/>
              <a:t>Sterilant </a:t>
            </a:r>
            <a:r>
              <a:rPr lang="en-US" dirty="0"/>
              <a:t>– A substance that destroys or eliminates all forms of microbial life in the inanimate environment, including vegetative bacteria, bacterial spores, fungi, fungal spores, and viruses. Sterilization can also be achieved by physical means (e.g., heat, ultraviolet, irradiation</a:t>
            </a:r>
            <a:r>
              <a:rPr lang="en-US" dirty="0" smtClean="0"/>
              <a:t>).</a:t>
            </a:r>
          </a:p>
          <a:p>
            <a:pPr marL="0" marR="0" indent="0" algn="l" defTabSz="914400" rtl="0" eaLnBrk="0" fontAlgn="base" latinLnBrk="0" hangingPunct="0">
              <a:lnSpc>
                <a:spcPct val="100000"/>
              </a:lnSpc>
              <a:spcBef>
                <a:spcPct val="30000"/>
              </a:spcBef>
              <a:spcAft>
                <a:spcPct val="0"/>
              </a:spcAft>
              <a:buClrTx/>
              <a:buSzTx/>
              <a:buFontTx/>
              <a:buNone/>
              <a:tabLst/>
              <a:defRPr/>
            </a:pPr>
            <a:r>
              <a:rPr lang="en-US" i="1" dirty="0" smtClean="0">
                <a:latin typeface="Times New Roman" charset="0"/>
              </a:rPr>
              <a:t>[</a:t>
            </a:r>
            <a:r>
              <a:rPr lang="en-US" sz="1200" b="0" i="1" u="none" strike="noStrike" kern="1200" baseline="0" dirty="0" smtClean="0">
                <a:solidFill>
                  <a:schemeClr val="tx1"/>
                </a:solidFill>
                <a:latin typeface="+mn-lt"/>
                <a:ea typeface="ＭＳ Ｐゴシック" charset="-128"/>
                <a:cs typeface="ＭＳ Ｐゴシック" charset="-128"/>
              </a:rPr>
              <a:t>This graphic, repeated from the prior slide, shows the level of destruction of microorganisms by disinfection processes. Illustration by: Clint May and Andrew Kingsbury, Iowa State University]</a:t>
            </a:r>
            <a:endParaRPr lang="en-US" i="1" dirty="0" smtClean="0">
              <a:latin typeface="Times New Roman"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Cleaning is one of the most important steps in the C&amp;D process. When done appropriately, cleaning alone can remove over 90% of microorganisms. This step also helps improve disinfection efficacy since most disinfectants have reduced effectiveness in the presence of organic material. The cleaning process should be conducted prior to the application of ALL EPA-registered disinfectants. The cleaning process involves dry cleaning, then washing,</a:t>
            </a:r>
            <a:r>
              <a:rPr lang="en-US" baseline="0" dirty="0" smtClean="0"/>
              <a:t> </a:t>
            </a:r>
            <a:r>
              <a:rPr lang="en-US" dirty="0" smtClean="0"/>
              <a:t>followed by rinsing, and when possible, complete drying. </a:t>
            </a: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This graphic shows the steps of the basic C&amp;D protocol. Illustration by: Andrew Kingsbury,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1E0F3A7F-3C99-4E3D-BE73-1E36BE33151C}"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Dry cleaning involves the removal of any gross contamination and organic material (e.g., soil, manure, bedding, feed) from production areas or equipment. Shovels, manure forks, brooms and brushes should be used to scrape, sweep, and remove organic material and debris from surfaces and areas. In situations involving highly contagious foreign animal diseases, moistening the area or item with water may be helpful for controlling dust and minimizing aerosolization of pathogens. Bins may aid in transport of material to the disposal area. Heavy equipment such as bobcats or tractors may be needed to remove large quantities of manure and bedding. Air blowers should not be used for dry cleaning due to the risk of spreading pathogens.</a:t>
            </a:r>
          </a:p>
          <a:p>
            <a:endParaRPr lang="en-US" dirty="0" smtClean="0"/>
          </a:p>
          <a:p>
            <a:r>
              <a:rPr lang="en-US" dirty="0" smtClean="0"/>
              <a:t>Disposal of all material removed should be in a manner that minimizes further spread of microorganisms and that is compliant with federal, state and local requirements and policies. In highly contagious disease situations, this may involve the burning, burial or composting of material. Items that are difficult to clean or of limited financial value (e.g., wooden gates or bunks, ropes, halters) should be appraised and disposed.</a:t>
            </a:r>
            <a:r>
              <a:rPr lang="en-US" baseline="0" dirty="0" smtClean="0"/>
              <a:t> </a:t>
            </a:r>
            <a:r>
              <a:rPr lang="en-US" dirty="0" smtClean="0"/>
              <a:t>The process may require considerable time and effort, depending on the size and type of facility, but it is essential, as this material can harbor microorganisms and reduce the efficacy or inactivate some disinfectants. Surfaces may not necessarily be visibly clean when this step is complete due to organic matter that adheres to the surface.</a:t>
            </a:r>
          </a:p>
          <a:p>
            <a:r>
              <a:rPr lang="en-US" sz="1200" b="0" i="1" u="none" strike="noStrike" kern="1200" baseline="0" dirty="0" smtClean="0">
                <a:solidFill>
                  <a:schemeClr val="tx1"/>
                </a:solidFill>
                <a:latin typeface="+mn-lt"/>
                <a:ea typeface="ＭＳ Ｐゴシック" charset="-128"/>
                <a:cs typeface="ＭＳ Ｐゴシック" charset="-128"/>
              </a:rPr>
              <a:t>[This photo shows a skid loader removing organic material from a barn.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CAD53125-2457-4CCE-9A8F-F4BD0DC5532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Placeholder 2"/>
          <p:cNvSpPr>
            <a:spLocks noGrp="1" noRot="1" noChangeAspect="1"/>
          </p:cNvSpPr>
          <p:nvPr>
            <p:ph type="sldImg"/>
          </p:nvPr>
        </p:nvSpPr>
        <p:spPr bwMode="auto">
          <a:noFill/>
          <a:ln>
            <a:solidFill>
              <a:srgbClr val="000000"/>
            </a:solidFill>
            <a:miter lim="800000"/>
            <a:headEnd/>
            <a:tailEnd/>
          </a:ln>
        </p:spPr>
      </p:sp>
      <p:sp>
        <p:nvSpPr>
          <p:cNvPr id="3277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Following the removal of gross contamination (dry cleaning), areas or items should be washed with detergent. The washing process helps to further reduce the number of microorganisms as well as removes any oil, grease, or exudates that may inhibit the action of disinfection. Washing, prior to disinfection, is one of the most commonly overlooked steps in the C&amp;D process.</a:t>
            </a:r>
          </a:p>
          <a:p>
            <a:endParaRPr lang="en-US" dirty="0" smtClean="0"/>
          </a:p>
          <a:p>
            <a:r>
              <a:rPr lang="en-US" dirty="0" smtClean="0"/>
              <a:t>Prior to washing, any electrical equipment should be turned off and removed or covered tightly with plastic sheeting. An electrician may need to be contacted for the removal of thermostats, timing devices, motor controls, and remote sensing equipment prior to washing. An alternative power supply (e.g., adjacent building, portable generator) may be needed to power electrical washing equipment. Some situations will involve specialized equipment (e.g., milk parlor cleaning) and will require extreme care. The owner may be able to assist with this operation to prevent damage to equipment.</a:t>
            </a:r>
          </a:p>
          <a:p>
            <a:endParaRPr lang="en-US" dirty="0" smtClean="0"/>
          </a:p>
          <a:p>
            <a:r>
              <a:rPr lang="en-US" dirty="0" smtClean="0"/>
              <a:t>Areas and items with organic material adhered to the surfaces should be pre-soaked for several hours. Soaps or detergents can help disperse and remove organic material; however, the cleaning product used must be compatible with the disinfectant selected. Some disinfectant products may be formulated with a detergent component. Washing with a cleaner or detergent is required for any disinfectants that do not contain these components (e.g., are not registered as “one-step” disinfectants.)</a:t>
            </a:r>
            <a:endParaRPr lang="en-US" dirty="0" smtClean="0">
              <a:latin typeface="Times New Roman"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Placeholder 2"/>
          <p:cNvSpPr>
            <a:spLocks noGrp="1" noRot="1" noChangeAspect="1"/>
          </p:cNvSpPr>
          <p:nvPr>
            <p:ph type="sldImg"/>
          </p:nvPr>
        </p:nvSpPr>
        <p:spPr bwMode="auto">
          <a:noFill/>
          <a:ln>
            <a:solidFill>
              <a:srgbClr val="000000"/>
            </a:solidFill>
            <a:miter lim="800000"/>
            <a:headEnd/>
            <a:tailEnd/>
          </a:ln>
        </p:spPr>
      </p:sp>
      <p:sp>
        <p:nvSpPr>
          <p:cNvPr id="3481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Mechanical scrubbing and scraping (e.g., brushes) may be necessary to remove oils, grease or exudates. Rough surfaces should be scrubbed with a wire brush to ensure that they are as clean as possible. Deep cracks, crevices, pits, pores, or other surface irregularities should be given special attention to dislodge accumulated grime.</a:t>
            </a:r>
            <a:r>
              <a:rPr lang="en-US" baseline="0" dirty="0" smtClean="0"/>
              <a:t> </a:t>
            </a:r>
            <a:r>
              <a:rPr lang="en-US" dirty="0" smtClean="0"/>
              <a:t>High pressure water and detergent is very effective in removing the heavy accumulation of urine and feces often present in the environment and for cleaning porous surfaces. However, in cases of highly infectious or zoonotic pathogens, high pressure systems should be avoided or used with caution to avoid further dispersal of the pathogen or risk to the applicator.</a:t>
            </a:r>
            <a:r>
              <a:rPr lang="en-US" baseline="0" dirty="0" smtClean="0"/>
              <a:t> </a:t>
            </a:r>
            <a:r>
              <a:rPr lang="en-US" dirty="0" smtClean="0"/>
              <a:t>Whenever possible, warm to hot water (90-130°F [32-54°C] or higher) should be used. This can increase efficacy for some products and may be important for the proper dissolution of certain chemicals (e.g., sodium carbonate); heat may also aid in inactivating some pathogens. Hot water and steam can be effective for cleaning cracks, crevices and the inside of pipework where pathogens are likely to linger.</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the cargo area of a livestock trailer being washed with a pressure sprayer. Photo source: </a:t>
            </a:r>
            <a:r>
              <a:rPr lang="en-US" sz="1200" b="0" i="1" u="none" strike="noStrike" kern="1200" baseline="0" dirty="0" err="1" smtClean="0">
                <a:solidFill>
                  <a:schemeClr val="tx1"/>
                </a:solidFill>
                <a:latin typeface="+mn-lt"/>
                <a:ea typeface="ＭＳ Ｐゴシック" charset="-128"/>
                <a:cs typeface="ＭＳ Ｐゴシック" charset="-128"/>
              </a:rPr>
              <a:t>Danelle</a:t>
            </a:r>
            <a:r>
              <a:rPr lang="en-US" sz="1200" b="0" i="1" u="none" strike="noStrike" kern="1200" baseline="0" dirty="0" smtClean="0">
                <a:solidFill>
                  <a:schemeClr val="tx1"/>
                </a:solidFill>
                <a:latin typeface="+mn-lt"/>
                <a:ea typeface="ＭＳ Ｐゴシック" charset="-128"/>
                <a:cs typeface="ＭＳ Ｐゴシック" charset="-128"/>
              </a:rPr>
              <a:t> </a:t>
            </a:r>
            <a:r>
              <a:rPr lang="en-US" sz="1200" b="0" i="1" u="none" strike="noStrike" kern="1200" baseline="0" dirty="0" err="1" smtClean="0">
                <a:solidFill>
                  <a:schemeClr val="tx1"/>
                </a:solidFill>
                <a:latin typeface="+mn-lt"/>
                <a:ea typeface="ＭＳ Ｐゴシック" charset="-128"/>
                <a:cs typeface="ＭＳ Ｐゴシック" charset="-128"/>
              </a:rPr>
              <a:t>Bickett</a:t>
            </a:r>
            <a:r>
              <a:rPr lang="en-US" sz="1200" b="0" i="1" u="none" strike="noStrike" kern="1200" baseline="0" dirty="0" smtClean="0">
                <a:solidFill>
                  <a:schemeClr val="tx1"/>
                </a:solidFill>
                <a:latin typeface="+mn-lt"/>
                <a:ea typeface="ＭＳ Ｐゴシック" charset="-128"/>
                <a:cs typeface="ＭＳ Ｐゴシック" charset="-128"/>
              </a:rPr>
              <a:t>-Weddle, Iowa State University]</a:t>
            </a:r>
            <a:endParaRPr lang="en-US" i="1" dirty="0" smtClean="0">
              <a:latin typeface="Symbol" charset="2"/>
              <a:sym typeface="Symbol"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Placeholder 2"/>
          <p:cNvSpPr>
            <a:spLocks noGrp="1" noRot="1" noChangeAspect="1"/>
          </p:cNvSpPr>
          <p:nvPr>
            <p:ph type="sldImg"/>
          </p:nvPr>
        </p:nvSpPr>
        <p:spPr bwMode="auto">
          <a:noFill/>
          <a:ln>
            <a:solidFill>
              <a:srgbClr val="000000"/>
            </a:solidFill>
            <a:miter lim="800000"/>
            <a:headEnd/>
            <a:tailEnd/>
          </a:ln>
        </p:spPr>
      </p:sp>
      <p:sp>
        <p:nvSpPr>
          <p:cNvPr id="3686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After washing, all surfaces should be thoroughly rinsed, as residues from cleaners and </a:t>
            </a:r>
            <a:r>
              <a:rPr lang="en-US" dirty="0" smtClean="0"/>
              <a:t>detergents </a:t>
            </a:r>
            <a:r>
              <a:rPr lang="en-US" dirty="0"/>
              <a:t>can inactivate certain chemical disinfectants. Rinsing should be done at low pressure with cold water. When the rinsing process is completed, surfaces should be carefully inspected to ensure they are visibly clean. Moisture should spread evenly over surfaces and no “beading” should occur as this would indicate the presence of oil or grease. Rewash any areas that may require further attention in order to pass </a:t>
            </a:r>
            <a:r>
              <a:rPr lang="en-US" dirty="0" smtClean="0"/>
              <a:t>inspection.</a:t>
            </a:r>
            <a:r>
              <a:rPr lang="en-US" baseline="0" dirty="0" smtClean="0"/>
              <a:t> </a:t>
            </a:r>
            <a:r>
              <a:rPr lang="en-US" dirty="0" smtClean="0"/>
              <a:t>Whenever </a:t>
            </a:r>
            <a:r>
              <a:rPr lang="en-US" dirty="0"/>
              <a:t>possible, surfaces should be allowed to dry completely (if possible overnight) before application of a disinfectant. Excess moisture, especially on porous surfaces, may dilute and reduce the efficacy of the disinfectant applied to the surface; it may also harm equipment. In cool or cold weather, drying can be accomplished by heating the building and circulating the air with auxiliary blowers. In hot weather, drying may be accomplished with blowers or fans. In confined areas or on equipment where air circulation from fans is not enough, the use of high pressure air from a compressor or high volume blowers can aid in the removal of excess moisture so drying can take place. If highly infectious or zoonotic pathogens are suspected, high pressure systems should be avoided or used with caution to avoid inadvertent spread of pathogens.</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Once surfaces are completely cleaned, rinsed and dried, application of an appropriate disinfection measure can proceed. Disinfection methods can consist of physical (e.g., heat, ultraviolet light) or chemical (e.g., disinfectant) means; a combination of methods may be needed. When chemical disinfection is chosen, dilute, handle, and apply the disinfectant according to label instructions. Regardless of the disinfection method chosen, one of the most important components of the procedure is to allow adequate contact time for the process to have its impact. In some cases, the chemical disinfectant solution may need to be reapplied to keep the surface wet for the required contact time. Following the application (and subsequent contact time) of chemical disinfectants, items and areas should be thoroughly rinsed. Most chemical disinfectants can be harmful to animals and should be rinsed with potable water or allow surfaces to air dry prior to restocking of the area.</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EA1ED363-C04C-4C02-A748-556D4DCD43D7}"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Placeholder 2"/>
          <p:cNvSpPr>
            <a:spLocks noGrp="1" noRot="1" noChangeAspect="1"/>
          </p:cNvSpPr>
          <p:nvPr>
            <p:ph type="sldImg"/>
          </p:nvPr>
        </p:nvSpPr>
        <p:spPr bwMode="auto">
          <a:noFill/>
          <a:ln>
            <a:solidFill>
              <a:srgbClr val="000000"/>
            </a:solidFill>
            <a:miter lim="800000"/>
            <a:headEnd/>
            <a:tailEnd/>
          </a:ln>
        </p:spPr>
      </p:sp>
      <p:sp>
        <p:nvSpPr>
          <p:cNvPr id="4096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Premises that have been cleaned and disinfected should also have a period of downtime following the procedures. This involves the area remaining free of any animals or activity for a period of time to allow it to completely dry. The application of disinfectant solutions uniformly over large areas (e.g., ceilings, walls, floors) can be very difficult. Adequate downtime serves to further reduce or eliminate any remaining microorganisms on the premises through desiccation.</a:t>
            </a:r>
            <a:r>
              <a:rPr lang="en-US" baseline="0" dirty="0" smtClean="0"/>
              <a:t> </a:t>
            </a:r>
            <a:r>
              <a:rPr lang="en-US" dirty="0" smtClean="0"/>
              <a:t>Downtime can begin as soon as the premises is certified as clean and disinfected and should be at least three times the longest expected incubation time of the targeted pathogen. Areas should be cordoned off with marking tape to designate these areas.</a:t>
            </a:r>
            <a:r>
              <a:rPr lang="en-US" baseline="0" dirty="0" smtClean="0"/>
              <a:t> </a:t>
            </a:r>
            <a:r>
              <a:rPr lang="en-US" sz="1200" b="0" i="1" u="none" strike="noStrike" kern="1200" baseline="0" dirty="0" smtClean="0">
                <a:solidFill>
                  <a:schemeClr val="tx1"/>
                </a:solidFill>
                <a:latin typeface="+mn-lt"/>
                <a:ea typeface="ＭＳ Ｐゴシック" charset="-128"/>
                <a:cs typeface="ＭＳ Ｐゴシック" charset="-128"/>
              </a:rPr>
              <a:t>[This photo shows a cleaned barn stall showing various surfaces. Photo source: Carla Huston, Mississippi State University]</a:t>
            </a:r>
            <a:endParaRPr lang="en-US" i="1"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More details can be obtained from the sources listed</a:t>
            </a:r>
            <a:r>
              <a:rPr lang="en-US" baseline="0" dirty="0" smtClean="0">
                <a:ea typeface="ＭＳ Ｐゴシック" charset="-128"/>
                <a:cs typeface="ＭＳ Ｐゴシック" charset="-128"/>
              </a:rPr>
              <a:t> on the slide, available on the USDA website (http://www.aphis.usda.gov/animal_health/emergency_management/) and the NAHERC Training Site (http://naherc.sws.iastate.edu/)</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19</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During an animal disease emergency, the Cleaning and Disinfection Group functions as part of the Operation Section of the Incident Command System (ICS) to establish and coordinate on-site C&amp;D efforts. These responsibilities include establishing protocols for cleaning and disinfecting infected, contaminated, or quarantined premises as well as setting up disinfection stations for vehicles, equipment and personnel. C&amp;D personnel may also serve to assess and address compliance with C&amp;D protocols and regulations.</a:t>
            </a:r>
          </a:p>
          <a:p>
            <a:endParaRPr lang="en-US" dirty="0" smtClean="0"/>
          </a:p>
          <a:p>
            <a:r>
              <a:rPr lang="en-US" dirty="0" smtClean="0"/>
              <a:t>All C&amp;D personnel should understand the procedures discussed in this presentation. C&amp;D personnel should also be trained or familiar with the use and proper maintenance of equipment used for C&amp;D as well as the hazards and factors influencing efficacy of disinfection processes and procedures. Review of additional information sources [see the References and Internet Resources</a:t>
            </a:r>
            <a:r>
              <a:rPr lang="en-US" baseline="0" dirty="0" smtClean="0"/>
              <a:t> of </a:t>
            </a:r>
            <a:r>
              <a:rPr lang="en-US" i="0" baseline="0" dirty="0" smtClean="0"/>
              <a:t>the FAD PReP/NAHEMS Guidelines: Cleaning and Disinfection (2011</a:t>
            </a:r>
            <a:r>
              <a:rPr lang="en-US" i="0" dirty="0" smtClean="0"/>
              <a:t>)] </a:t>
            </a:r>
            <a:r>
              <a:rPr lang="en-US" dirty="0" smtClean="0"/>
              <a:t>and participation in educational sessions and/or emergency response exercises will help to expand their knowledge and expertise of C&amp;D principles and procedures for animal health emergency management situations.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DD642E39-CF9A-4DB1-BE96-507C99374C8A}"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98130914-6BCB-49E6-B547-ED2337D30D7A}" type="slidenum">
              <a:rPr lang="en-US">
                <a:solidFill>
                  <a:prstClr val="black"/>
                </a:solidFill>
                <a:ea typeface="ＭＳ Ｐゴシック" pitchFamily="5" charset="-128"/>
                <a:cs typeface="ＭＳ Ｐゴシック" pitchFamily="5" charset="-128"/>
              </a:rPr>
              <a:pPr>
                <a:defRPr/>
              </a:pPr>
              <a:t>20</a:t>
            </a:fld>
            <a:endParaRPr lang="en-US">
              <a:solidFill>
                <a:prstClr val="black"/>
              </a:solidFill>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solidFill>
                  <a:prstClr val="black"/>
                </a:solidFill>
              </a:rPr>
              <a:t>Test Template HANDS 2011-03</a:t>
            </a:r>
            <a:endParaRPr 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solidFill>
                  <a:prstClr val="black"/>
                </a:solidFill>
              </a:rPr>
              <a:pPr/>
              <a:t>21</a:t>
            </a:fld>
            <a:endParaRPr lang="en-US">
              <a:solidFill>
                <a:prstClr val="black"/>
              </a:solidFill>
            </a:endParaRPr>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14266">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solidFill>
                  <a:prstClr val="black"/>
                </a:solidFill>
              </a:rPr>
              <a:t>MSP, CFSPH - 2010</a:t>
            </a:r>
            <a:endParaRPr 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Placeholder 2"/>
          <p:cNvSpPr>
            <a:spLocks noGrp="1" noRot="1" noChangeAspect="1"/>
          </p:cNvSpPr>
          <p:nvPr>
            <p:ph type="sldImg"/>
          </p:nvPr>
        </p:nvSpPr>
        <p:spPr bwMode="auto">
          <a:noFill/>
          <a:ln>
            <a:solidFill>
              <a:srgbClr val="000000"/>
            </a:solidFill>
            <a:miter lim="800000"/>
            <a:headEnd/>
            <a:tailEnd/>
          </a:ln>
        </p:spPr>
      </p:sp>
      <p:sp>
        <p:nvSpPr>
          <p:cNvPr id="4505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The number of personnel for a C&amp;D Group will vary depending on the size and scope of the incident. Key </a:t>
            </a:r>
            <a:r>
              <a:rPr lang="en-US" dirty="0" smtClean="0"/>
              <a:t>C&amp;D</a:t>
            </a:r>
            <a:r>
              <a:rPr lang="en-US" baseline="0" dirty="0" smtClean="0"/>
              <a:t> </a:t>
            </a:r>
            <a:r>
              <a:rPr lang="en-US" dirty="0" smtClean="0"/>
              <a:t>personnel </a:t>
            </a:r>
            <a:r>
              <a:rPr lang="en-US" dirty="0"/>
              <a:t>would include:</a:t>
            </a:r>
          </a:p>
          <a:p>
            <a:pPr marL="171450" indent="-171450">
              <a:buFont typeface="Arial" pitchFamily="34" charset="0"/>
              <a:buChar char="•"/>
            </a:pPr>
            <a:r>
              <a:rPr lang="en-US" dirty="0" smtClean="0"/>
              <a:t>The </a:t>
            </a:r>
            <a:r>
              <a:rPr lang="en-US" dirty="0"/>
              <a:t>C&amp;D Group Supervisor, based at the Incident Command Post, </a:t>
            </a:r>
            <a:r>
              <a:rPr lang="en-US" dirty="0" smtClean="0"/>
              <a:t>in </a:t>
            </a:r>
            <a:r>
              <a:rPr lang="en-US" dirty="0"/>
              <a:t>charge of all C&amp;D </a:t>
            </a:r>
            <a:r>
              <a:rPr lang="en-US" dirty="0" smtClean="0"/>
              <a:t>Teams and </a:t>
            </a:r>
            <a:r>
              <a:rPr lang="en-US" dirty="0"/>
              <a:t>C&amp;D Team </a:t>
            </a:r>
            <a:r>
              <a:rPr lang="en-US" dirty="0" smtClean="0"/>
              <a:t>Members;</a:t>
            </a:r>
            <a:endParaRPr lang="en-US" dirty="0"/>
          </a:p>
          <a:p>
            <a:pPr marL="171450" indent="-171450">
              <a:buFont typeface="Arial" pitchFamily="34" charset="0"/>
              <a:buChar char="•"/>
            </a:pPr>
            <a:r>
              <a:rPr lang="en-US" dirty="0" smtClean="0"/>
              <a:t>C&amp;D </a:t>
            </a:r>
            <a:r>
              <a:rPr lang="en-US" dirty="0"/>
              <a:t>Team Leaders </a:t>
            </a:r>
            <a:r>
              <a:rPr lang="en-US" dirty="0" smtClean="0"/>
              <a:t>that supervise </a:t>
            </a:r>
            <a:r>
              <a:rPr lang="en-US" dirty="0"/>
              <a:t>C&amp;D </a:t>
            </a:r>
            <a:r>
              <a:rPr lang="en-US" dirty="0" smtClean="0"/>
              <a:t>Teams;</a:t>
            </a:r>
            <a:r>
              <a:rPr lang="en-US" baseline="0" dirty="0" smtClean="0"/>
              <a:t> and</a:t>
            </a:r>
            <a:endParaRPr lang="en-US" dirty="0"/>
          </a:p>
          <a:p>
            <a:pPr marL="171450" indent="-171450">
              <a:buFont typeface="Arial" pitchFamily="34" charset="0"/>
              <a:buChar char="•"/>
            </a:pPr>
            <a:r>
              <a:rPr lang="en-US" dirty="0" smtClean="0"/>
              <a:t>C&amp;D </a:t>
            </a:r>
            <a:r>
              <a:rPr lang="en-US" dirty="0"/>
              <a:t>Teams </a:t>
            </a:r>
            <a:r>
              <a:rPr lang="en-US" dirty="0" smtClean="0"/>
              <a:t>that are </a:t>
            </a:r>
            <a:r>
              <a:rPr lang="en-US" dirty="0"/>
              <a:t>responsible for activities at specific </a:t>
            </a:r>
            <a:r>
              <a:rPr lang="en-US" dirty="0" smtClean="0"/>
              <a:t>premises, C&amp;D stations, checkpoints, or within Decontamination Corridors; team members </a:t>
            </a:r>
            <a:r>
              <a:rPr lang="en-US" dirty="0"/>
              <a:t>may include personnel with expertise from multiple government and private </a:t>
            </a:r>
            <a:r>
              <a:rPr lang="en-US" dirty="0" smtClean="0"/>
              <a:t>sources. </a:t>
            </a:r>
          </a:p>
          <a:p>
            <a:pPr marL="0" indent="0">
              <a:buFont typeface="Arial" pitchFamily="34" charset="0"/>
              <a:buNone/>
            </a:pPr>
            <a:r>
              <a:rPr lang="en-US" i="1" dirty="0" smtClean="0"/>
              <a:t>[</a:t>
            </a:r>
            <a:r>
              <a:rPr lang="en-US" sz="1200" b="0" i="1" u="none" strike="noStrike" kern="1200" baseline="0" dirty="0" smtClean="0">
                <a:solidFill>
                  <a:schemeClr val="tx1"/>
                </a:solidFill>
                <a:latin typeface="+mn-lt"/>
                <a:ea typeface="ＭＳ Ｐゴシック" charset="-128"/>
                <a:cs typeface="ＭＳ Ｐゴシック" charset="-128"/>
              </a:rPr>
              <a:t>Graphic showing the Incident Command System (ICS) for the Cleaning and Disinfection Group. Illustration by: Andrew Kingsbury, Iowa State University]</a:t>
            </a:r>
            <a:endParaRPr lang="en-US" i="1" dirty="0"/>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Placeholder 2"/>
          <p:cNvSpPr>
            <a:spLocks noGrp="1" noRot="1" noChangeAspect="1"/>
          </p:cNvSpPr>
          <p:nvPr>
            <p:ph type="sldImg"/>
          </p:nvPr>
        </p:nvSpPr>
        <p:spPr bwMode="auto">
          <a:noFill/>
          <a:ln>
            <a:solidFill>
              <a:srgbClr val="000000"/>
            </a:solidFill>
            <a:miter lim="800000"/>
            <a:headEnd/>
            <a:tailEnd/>
          </a:ln>
        </p:spPr>
      </p:sp>
      <p:sp>
        <p:nvSpPr>
          <p:cNvPr id="47106"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C&amp;D Group response personnel may </a:t>
            </a:r>
            <a:r>
              <a:rPr lang="en-US" dirty="0"/>
              <a:t>either supervise or perform the actual cleaning and disinfection operations of the infected </a:t>
            </a:r>
            <a:r>
              <a:rPr lang="en-US" dirty="0" smtClean="0"/>
              <a:t>premises, or of equipment and personnel. </a:t>
            </a:r>
            <a:r>
              <a:rPr lang="en-US" dirty="0"/>
              <a:t>Additional functions of the C&amp;D Group include:</a:t>
            </a:r>
          </a:p>
          <a:p>
            <a:pPr marL="171450" indent="-171450">
              <a:buFont typeface="Arial" pitchFamily="34" charset="0"/>
              <a:buChar char="•"/>
            </a:pPr>
            <a:r>
              <a:rPr lang="en-US" dirty="0" smtClean="0"/>
              <a:t>Provide </a:t>
            </a:r>
            <a:r>
              <a:rPr lang="en-US" dirty="0"/>
              <a:t>input to the Command level on C&amp;D procedures (e.g., technical advice, briefings, daily reports</a:t>
            </a:r>
            <a:r>
              <a:rPr lang="en-US" dirty="0" smtClean="0"/>
              <a:t>);</a:t>
            </a:r>
            <a:endParaRPr lang="en-US" dirty="0"/>
          </a:p>
          <a:p>
            <a:pPr marL="171450" indent="-171450">
              <a:buFont typeface="Arial" pitchFamily="34" charset="0"/>
              <a:buChar char="•"/>
            </a:pPr>
            <a:r>
              <a:rPr lang="en-US" dirty="0" smtClean="0"/>
              <a:t>Provide </a:t>
            </a:r>
            <a:r>
              <a:rPr lang="en-US" dirty="0"/>
              <a:t>technical advice on C&amp;D issues to owners or operators of infected or contact </a:t>
            </a:r>
            <a:r>
              <a:rPr lang="en-US" dirty="0" smtClean="0"/>
              <a:t>premises;</a:t>
            </a:r>
            <a:endParaRPr lang="en-US" dirty="0"/>
          </a:p>
          <a:p>
            <a:pPr marL="171450" indent="-171450">
              <a:buFont typeface="Arial" pitchFamily="34" charset="0"/>
              <a:buChar char="•"/>
            </a:pPr>
            <a:r>
              <a:rPr lang="en-US" dirty="0" smtClean="0"/>
              <a:t>Coordinate </a:t>
            </a:r>
            <a:r>
              <a:rPr lang="en-US" dirty="0"/>
              <a:t>closely with the Logistics Section to secure the necessary equipment and </a:t>
            </a:r>
            <a:r>
              <a:rPr lang="en-US" dirty="0" smtClean="0"/>
              <a:t>supplies, </a:t>
            </a:r>
            <a:r>
              <a:rPr lang="en-US" dirty="0"/>
              <a:t>and ensure an ample supply of chemical disinfectant </a:t>
            </a:r>
            <a:r>
              <a:rPr lang="en-US" dirty="0" smtClean="0"/>
              <a:t>products;</a:t>
            </a:r>
            <a:endParaRPr lang="en-US" dirty="0"/>
          </a:p>
          <a:p>
            <a:pPr marL="171450" indent="-171450">
              <a:buFont typeface="Arial" pitchFamily="34" charset="0"/>
              <a:buChar char="•"/>
            </a:pPr>
            <a:r>
              <a:rPr lang="en-US" dirty="0" smtClean="0"/>
              <a:t>Establish</a:t>
            </a:r>
            <a:r>
              <a:rPr lang="en-US" dirty="0"/>
              <a:t>, operate and maintain C&amp;D stations as needed, including quarantined premises, vehicle entry and movement control checkpoints, and personnel decontamination </a:t>
            </a:r>
            <a:r>
              <a:rPr lang="en-US" dirty="0" smtClean="0"/>
              <a:t>stations; and</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Schedule </a:t>
            </a:r>
            <a:r>
              <a:rPr lang="en-US" dirty="0"/>
              <a:t>and certify C&amp;D procedures on the infected premises or other affected </a:t>
            </a:r>
            <a:r>
              <a:rPr lang="en-US" dirty="0" smtClean="0"/>
              <a:t>areas</a:t>
            </a:r>
            <a:r>
              <a:rPr lang="en-US" baseline="0" dirty="0" smtClean="0"/>
              <a:t>.</a:t>
            </a:r>
            <a:endParaRPr lang="en-US" dirty="0" smtClean="0"/>
          </a:p>
          <a:p>
            <a:pPr marL="171450" indent="-171450">
              <a:buFont typeface="Arial" pitchFamily="34" charset="0"/>
              <a:buChar char="•"/>
            </a:pP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Placeholder 2"/>
          <p:cNvSpPr>
            <a:spLocks noGrp="1" noRot="1" noChangeAspect="1"/>
          </p:cNvSpPr>
          <p:nvPr>
            <p:ph type="sldImg"/>
          </p:nvPr>
        </p:nvSpPr>
        <p:spPr bwMode="auto">
          <a:noFill/>
          <a:ln>
            <a:solidFill>
              <a:srgbClr val="000000"/>
            </a:solidFill>
            <a:miter lim="800000"/>
            <a:headEnd/>
            <a:tailEnd/>
          </a:ln>
        </p:spPr>
      </p:sp>
      <p:sp>
        <p:nvSpPr>
          <p:cNvPr id="49154" name="Rectangle 3"/>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The C&amp;D Group Supervisor should be identified well before an animal health emergency occurs. </a:t>
            </a:r>
            <a:r>
              <a:rPr lang="en-US" dirty="0" smtClean="0"/>
              <a:t>This individual has extensive training and/or experience in the proper cleaning and disinfection methods following an animal disease emergency event and possesses the management skills needed to organize and direct all C&amp;D activities for the incident. The</a:t>
            </a:r>
            <a:r>
              <a:rPr lang="en-US" baseline="0" dirty="0" smtClean="0"/>
              <a:t> C&amp;D Group Supervisor </a:t>
            </a:r>
            <a:r>
              <a:rPr lang="en-US" dirty="0" smtClean="0"/>
              <a:t>is </a:t>
            </a:r>
            <a:r>
              <a:rPr lang="en-US" dirty="0"/>
              <a:t>assigned to the Incident Command </a:t>
            </a:r>
            <a:r>
              <a:rPr lang="en-US" dirty="0" smtClean="0"/>
              <a:t>Post, </a:t>
            </a:r>
            <a:r>
              <a:rPr lang="en-US" dirty="0"/>
              <a:t>and reports to the </a:t>
            </a:r>
            <a:r>
              <a:rPr lang="en-US" dirty="0" smtClean="0"/>
              <a:t>Operations Section Chief, or if the incident is large, may report to the Disease </a:t>
            </a:r>
            <a:r>
              <a:rPr lang="en-US" dirty="0"/>
              <a:t>Management Branch </a:t>
            </a:r>
            <a:r>
              <a:rPr lang="en-US" dirty="0" smtClean="0"/>
              <a:t>Director. </a:t>
            </a:r>
            <a:r>
              <a:rPr lang="en-US" dirty="0"/>
              <a:t>This </a:t>
            </a:r>
            <a:r>
              <a:rPr lang="en-US" dirty="0" smtClean="0"/>
              <a:t>Supervisor </a:t>
            </a:r>
            <a:r>
              <a:rPr lang="en-US" dirty="0"/>
              <a:t>is in charge of all C&amp;D Teams and has the primary responsibility for ensuring that </a:t>
            </a:r>
            <a:r>
              <a:rPr lang="en-US" dirty="0" smtClean="0"/>
              <a:t>effective C&amp;D </a:t>
            </a:r>
            <a:r>
              <a:rPr lang="en-US" dirty="0"/>
              <a:t>measures are implemented </a:t>
            </a:r>
            <a:r>
              <a:rPr lang="en-US" dirty="0" smtClean="0"/>
              <a:t>during </a:t>
            </a:r>
            <a:r>
              <a:rPr lang="en-US" dirty="0"/>
              <a:t>an animal disease emergency, and that all C&amp;D personnel are familiar with the proper C&amp;D techniques to manage or eliminate transmission of the pathogen</a:t>
            </a:r>
            <a:r>
              <a:rPr lang="en-US" dirty="0" smtClean="0"/>
              <a:t>. The </a:t>
            </a:r>
            <a:r>
              <a:rPr lang="en-US" dirty="0"/>
              <a:t>C&amp;D Group Supervisor should work with </a:t>
            </a:r>
            <a:r>
              <a:rPr lang="en-US" dirty="0" smtClean="0"/>
              <a:t>state emergency management agencies </a:t>
            </a:r>
            <a:r>
              <a:rPr lang="en-US" dirty="0"/>
              <a:t>to identify C&amp;D Team Members with required expertise from multiple government and private </a:t>
            </a:r>
            <a:r>
              <a:rPr lang="en-US" dirty="0" smtClean="0"/>
              <a:t>sources. This Supervisor establishes personnel training requirements, assigns Team Members’ tasks, and briefs</a:t>
            </a:r>
            <a:r>
              <a:rPr lang="en-US" baseline="0" dirty="0" smtClean="0"/>
              <a:t> </a:t>
            </a:r>
            <a:r>
              <a:rPr lang="en-US" dirty="0" smtClean="0"/>
              <a:t>new employees on the specifics of their duties within the C&amp;D Group, as well as ensuring that the Safety Officer orients all new personnel regarding on-the-job hazards.</a:t>
            </a:r>
          </a:p>
          <a:p>
            <a:endParaRPr lang="en-US" dirty="0" smtClean="0"/>
          </a:p>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Placeholder 2"/>
          <p:cNvSpPr>
            <a:spLocks noGrp="1" noRot="1" noChangeAspect="1"/>
          </p:cNvSpPr>
          <p:nvPr>
            <p:ph type="sldImg"/>
          </p:nvPr>
        </p:nvSpPr>
        <p:spPr bwMode="auto">
          <a:noFill/>
          <a:ln>
            <a:solidFill>
              <a:srgbClr val="000000"/>
            </a:solidFill>
            <a:miter lim="800000"/>
            <a:headEnd/>
            <a:tailEnd/>
          </a:ln>
        </p:spPr>
      </p:sp>
      <p:sp>
        <p:nvSpPr>
          <p:cNvPr id="51202" name="Rectangle 3"/>
          <p:cNvSpPr>
            <a:spLocks noGrp="1"/>
          </p:cNvSpPr>
          <p:nvPr>
            <p:ph type="body" idx="1"/>
          </p:nvPr>
        </p:nvSpPr>
        <p:spPr bwMode="auto">
          <a:noFill/>
        </p:spPr>
        <p:txBody>
          <a:bodyPr wrap="square" numCol="1" anchor="t" anchorCtr="0" compatLnSpc="1">
            <a:prstTxWarp prst="textNoShape">
              <a:avLst/>
            </a:prstTxWarp>
          </a:bodyPr>
          <a:lstStyle/>
          <a:p>
            <a:r>
              <a:rPr lang="en-US" dirty="0" smtClean="0"/>
              <a:t>Additional duties may include</a:t>
            </a:r>
            <a:r>
              <a:rPr lang="en-US" baseline="0" dirty="0" smtClean="0"/>
              <a:t>:</a:t>
            </a:r>
            <a:endParaRPr lang="en-US" dirty="0"/>
          </a:p>
          <a:p>
            <a:pPr marL="171450" indent="-171450">
              <a:buFont typeface="Arial" pitchFamily="34" charset="0"/>
              <a:buChar char="•"/>
            </a:pPr>
            <a:r>
              <a:rPr lang="en-US" dirty="0" smtClean="0"/>
              <a:t>Maintaining </a:t>
            </a:r>
            <a:r>
              <a:rPr lang="en-US" dirty="0"/>
              <a:t>a working knowledge of </a:t>
            </a:r>
            <a:r>
              <a:rPr lang="en-US" dirty="0" smtClean="0"/>
              <a:t>state </a:t>
            </a:r>
            <a:r>
              <a:rPr lang="en-US" dirty="0"/>
              <a:t>and </a:t>
            </a:r>
            <a:r>
              <a:rPr lang="en-US" dirty="0" smtClean="0"/>
              <a:t>federal </a:t>
            </a:r>
            <a:r>
              <a:rPr lang="en-US" dirty="0"/>
              <a:t>regulations pertaining to the use of C&amp;D products or processes, and proper effluent </a:t>
            </a:r>
            <a:r>
              <a:rPr lang="en-US" dirty="0" smtClean="0"/>
              <a:t>management;</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Determining C&amp;D needs, including personnel, vehicles, equipment, and supplies. The C&amp;D Group Supervisor should advise the Operations Section Chief of any resource requirements that cannot be satisfied locally so that arrangements can be made</a:t>
            </a:r>
            <a:r>
              <a:rPr lang="en-US" baseline="0" dirty="0" smtClean="0"/>
              <a:t> </a:t>
            </a:r>
            <a:r>
              <a:rPr lang="en-US" dirty="0" smtClean="0"/>
              <a:t>to issue contracts and/or leases regarding personnel or equipment for the C&amp;D operations;</a:t>
            </a:r>
          </a:p>
          <a:p>
            <a:pPr marL="171450" indent="-171450">
              <a:buFont typeface="Arial" pitchFamily="34" charset="0"/>
              <a:buChar char="•"/>
            </a:pPr>
            <a:r>
              <a:rPr lang="en-US" dirty="0" smtClean="0"/>
              <a:t>Coordinating C&amp;D Team activities with other response Groups (e.g., Surveillance, Appraisal, Biosecurity),</a:t>
            </a:r>
            <a:r>
              <a:rPr lang="en-US" baseline="0" dirty="0" smtClean="0"/>
              <a:t> and</a:t>
            </a:r>
            <a:r>
              <a:rPr lang="en-US" dirty="0" smtClean="0"/>
              <a:t> with farm owners and/or managers; </a:t>
            </a:r>
            <a:endParaRPr lang="en-US" dirty="0"/>
          </a:p>
          <a:p>
            <a:pPr marL="171450" indent="-171450">
              <a:buFont typeface="Arial" pitchFamily="34" charset="0"/>
              <a:buChar char="•"/>
            </a:pPr>
            <a:r>
              <a:rPr lang="en-US" dirty="0" smtClean="0"/>
              <a:t>Establishing </a:t>
            </a:r>
            <a:r>
              <a:rPr lang="en-US" dirty="0"/>
              <a:t>and maintaining C&amp;D </a:t>
            </a:r>
            <a:r>
              <a:rPr lang="en-US" dirty="0" smtClean="0"/>
              <a:t>locations </a:t>
            </a:r>
            <a:r>
              <a:rPr lang="en-US" dirty="0"/>
              <a:t>as </a:t>
            </a:r>
            <a:r>
              <a:rPr lang="en-US" dirty="0" smtClean="0"/>
              <a:t>needed</a:t>
            </a:r>
            <a:r>
              <a:rPr lang="en-US" baseline="0" dirty="0" smtClean="0"/>
              <a:t> – at checkpoints, at C&amp;D stations, and within Decontamination Corridors;</a:t>
            </a:r>
            <a:endParaRPr lang="en-US" dirty="0"/>
          </a:p>
          <a:p>
            <a:pPr marL="171450" indent="-171450">
              <a:buFont typeface="Arial" pitchFamily="34" charset="0"/>
              <a:buChar char="•"/>
            </a:pPr>
            <a:r>
              <a:rPr lang="en-US" dirty="0" smtClean="0"/>
              <a:t>Verifying </a:t>
            </a:r>
            <a:r>
              <a:rPr lang="en-US" dirty="0"/>
              <a:t>the accuracy and completeness of all required reports and submitting them promptly to the </a:t>
            </a:r>
            <a:r>
              <a:rPr lang="en-US" dirty="0" smtClean="0"/>
              <a:t>Operations Section Chief;</a:t>
            </a:r>
          </a:p>
          <a:p>
            <a:pPr marL="171450" indent="-171450">
              <a:buFont typeface="Arial" pitchFamily="34" charset="0"/>
              <a:buChar char="•"/>
            </a:pPr>
            <a:r>
              <a:rPr lang="en-US" dirty="0" smtClean="0"/>
              <a:t>Providing information for industry </a:t>
            </a:r>
            <a:r>
              <a:rPr lang="en-US" dirty="0"/>
              <a:t>groups </a:t>
            </a:r>
            <a:r>
              <a:rPr lang="en-US" dirty="0" smtClean="0"/>
              <a:t>concerning the </a:t>
            </a:r>
            <a:r>
              <a:rPr lang="en-US" dirty="0"/>
              <a:t>location of C&amp;D stations and the need to use them. Affected industry groups may include renderers, feed-mill operators, transportation company representatives, livestock and poultry producers, processing-plant managers, and </a:t>
            </a:r>
            <a:r>
              <a:rPr lang="en-US" dirty="0" smtClean="0"/>
              <a:t>others.</a:t>
            </a:r>
            <a:r>
              <a:rPr lang="en-US" baseline="0" dirty="0" smtClean="0"/>
              <a:t> Information for the public and industry would be released through the Public Information Officer; and</a:t>
            </a:r>
            <a:endParaRPr lang="en-US" dirty="0"/>
          </a:p>
          <a:p>
            <a:pPr marL="171450" indent="-171450">
              <a:buFont typeface="Arial" pitchFamily="34" charset="0"/>
              <a:buChar char="•"/>
            </a:pPr>
            <a:r>
              <a:rPr lang="en-US" dirty="0" smtClean="0"/>
              <a:t>Cooperating </a:t>
            </a:r>
            <a:r>
              <a:rPr lang="en-US" dirty="0"/>
              <a:t>with appropriate animal health emergency </a:t>
            </a:r>
            <a:r>
              <a:rPr lang="en-US" dirty="0" smtClean="0"/>
              <a:t>groups.</a:t>
            </a:r>
          </a:p>
          <a:p>
            <a:pPr marL="171450" indent="-171450">
              <a:buFont typeface="Arial" pitchFamily="34" charset="0"/>
              <a:buChar char="•"/>
            </a:pP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Placeholder 2"/>
          <p:cNvSpPr>
            <a:spLocks noGrp="1" noRot="1" noChangeAspect="1"/>
          </p:cNvSpPr>
          <p:nvPr>
            <p:ph type="sldImg"/>
          </p:nvPr>
        </p:nvSpPr>
        <p:spPr bwMode="auto">
          <a:noFill/>
          <a:ln>
            <a:solidFill>
              <a:srgbClr val="000000"/>
            </a:solidFill>
            <a:miter lim="800000"/>
            <a:headEnd/>
            <a:tailEnd/>
          </a:ln>
        </p:spPr>
      </p:sp>
      <p:sp>
        <p:nvSpPr>
          <p:cNvPr id="53250"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A C&amp;D Team Leader supervises the on-site activities of </a:t>
            </a:r>
            <a:r>
              <a:rPr lang="en-US" dirty="0" smtClean="0"/>
              <a:t>a </a:t>
            </a:r>
            <a:r>
              <a:rPr lang="en-US" dirty="0"/>
              <a:t>C&amp;D </a:t>
            </a:r>
            <a:r>
              <a:rPr lang="en-US" dirty="0" smtClean="0"/>
              <a:t>Team </a:t>
            </a:r>
            <a:r>
              <a:rPr lang="en-US" dirty="0"/>
              <a:t>and is typically given responsibility for one of the specific C&amp;D functions which have been identified or determined for a specific incident. </a:t>
            </a:r>
            <a:r>
              <a:rPr lang="en-US" dirty="0" smtClean="0"/>
              <a:t>The number of C&amp;D Teams, each led</a:t>
            </a:r>
            <a:r>
              <a:rPr lang="en-US" baseline="0" dirty="0" smtClean="0"/>
              <a:t> by a </a:t>
            </a:r>
            <a:r>
              <a:rPr lang="en-US" dirty="0" smtClean="0"/>
              <a:t>Leader, will depend on the scope</a:t>
            </a:r>
            <a:r>
              <a:rPr lang="en-US" baseline="0" dirty="0" smtClean="0"/>
              <a:t> of the incident. </a:t>
            </a:r>
            <a:r>
              <a:rPr lang="en-US" dirty="0" smtClean="0"/>
              <a:t>In </a:t>
            </a:r>
            <a:r>
              <a:rPr lang="en-US" dirty="0"/>
              <a:t>a large incident, different C&amp;D Team Leaders may manage the functions of vehicle disinfection stations, quarantine premises equipment and supplies (which will include on-site coordination with the Biosecurity Team), checkpoint equipment and supplies, and premises C&amp;D supervision</a:t>
            </a:r>
            <a:r>
              <a:rPr lang="en-US" dirty="0" smtClean="0"/>
              <a:t>.</a:t>
            </a:r>
          </a:p>
          <a:p>
            <a:r>
              <a:rPr lang="en-US" dirty="0" smtClean="0"/>
              <a:t>Additional </a:t>
            </a:r>
            <a:r>
              <a:rPr lang="en-US" dirty="0"/>
              <a:t>roles and responsibilities of the C&amp;D Team Leader include:</a:t>
            </a:r>
          </a:p>
          <a:p>
            <a:pPr marL="171450" indent="-171450">
              <a:buFont typeface="Arial" pitchFamily="34" charset="0"/>
              <a:buChar char="•"/>
            </a:pPr>
            <a:r>
              <a:rPr lang="en-US" dirty="0" smtClean="0"/>
              <a:t>Assisting </a:t>
            </a:r>
            <a:r>
              <a:rPr lang="en-US" dirty="0"/>
              <a:t>the C&amp;D Group </a:t>
            </a:r>
            <a:r>
              <a:rPr lang="en-US" dirty="0" smtClean="0"/>
              <a:t>Supervisor in such duties as determining </a:t>
            </a:r>
            <a:r>
              <a:rPr lang="en-US" dirty="0"/>
              <a:t>the personnel, vehicles, and equipment required to operate the C&amp;D activities </a:t>
            </a:r>
            <a:r>
              <a:rPr lang="en-US" dirty="0" smtClean="0"/>
              <a:t>efficiently; in</a:t>
            </a:r>
            <a:r>
              <a:rPr lang="en-US" baseline="0" dirty="0" smtClean="0"/>
              <a:t> o</a:t>
            </a:r>
            <a:r>
              <a:rPr lang="en-US" dirty="0" smtClean="0"/>
              <a:t>rienting and training C&amp;D Team Members on policies, procedures and assigned tasks; and in the</a:t>
            </a:r>
            <a:r>
              <a:rPr lang="en-US" baseline="0" dirty="0" smtClean="0"/>
              <a:t> preparation of reports</a:t>
            </a:r>
            <a:r>
              <a:rPr lang="en-US" dirty="0" smtClean="0"/>
              <a:t>;</a:t>
            </a:r>
            <a:endParaRPr lang="en-US" dirty="0"/>
          </a:p>
          <a:p>
            <a:pPr marL="171450" indent="-171450">
              <a:buFont typeface="Arial" pitchFamily="34" charset="0"/>
              <a:buChar char="•"/>
            </a:pPr>
            <a:r>
              <a:rPr lang="en-US" dirty="0" smtClean="0"/>
              <a:t>Assigning </a:t>
            </a:r>
            <a:r>
              <a:rPr lang="en-US" dirty="0"/>
              <a:t>tasks (e.g., operation of C&amp;D at a checkpoint or supervision of C&amp;D on premises) to C&amp;D Team Members and supervising their </a:t>
            </a:r>
            <a:r>
              <a:rPr lang="en-US" dirty="0" smtClean="0"/>
              <a:t>work;</a:t>
            </a:r>
            <a:endParaRPr lang="en-US" dirty="0"/>
          </a:p>
          <a:p>
            <a:pPr marL="171450" indent="-171450">
              <a:buFont typeface="Arial" pitchFamily="34" charset="0"/>
              <a:buChar char="•"/>
            </a:pPr>
            <a:r>
              <a:rPr lang="en-US" dirty="0" smtClean="0"/>
              <a:t>Arranging </a:t>
            </a:r>
            <a:r>
              <a:rPr lang="en-US" dirty="0"/>
              <a:t>and coordinating required C&amp;D for all vehicles, equipment, and other materials leaving an infected, contact or suspect </a:t>
            </a:r>
            <a:r>
              <a:rPr lang="en-US" dirty="0" smtClean="0"/>
              <a:t>premises;</a:t>
            </a:r>
            <a:endParaRPr lang="en-US" dirty="0"/>
          </a:p>
          <a:p>
            <a:pPr marL="171450" marR="0" indent="-171450" algn="l" defTabSz="914400" rtl="0" eaLnBrk="0" fontAlgn="base" latinLnBrk="0" hangingPunct="0">
              <a:lnSpc>
                <a:spcPct val="100000"/>
              </a:lnSpc>
              <a:spcBef>
                <a:spcPct val="30000"/>
              </a:spcBef>
              <a:spcAft>
                <a:spcPct val="0"/>
              </a:spcAft>
              <a:buClrTx/>
              <a:buSzTx/>
              <a:buFont typeface="Arial" pitchFamily="34" charset="0"/>
              <a:buChar char="•"/>
              <a:tabLst/>
              <a:defRPr/>
            </a:pPr>
            <a:r>
              <a:rPr lang="en-US" dirty="0" smtClean="0"/>
              <a:t>Serving as liaison to premises owner or manager for technical questions related to C&amp;D;</a:t>
            </a:r>
          </a:p>
          <a:p>
            <a:pPr marL="171450" indent="-171450">
              <a:buFont typeface="Arial" pitchFamily="34" charset="0"/>
              <a:buChar char="•"/>
            </a:pPr>
            <a:r>
              <a:rPr lang="en-US" dirty="0" smtClean="0"/>
              <a:t>Providing </a:t>
            </a:r>
            <a:r>
              <a:rPr lang="en-US" dirty="0"/>
              <a:t>C&amp;D support to the Biosecurity Team including liaison with the assigned Biosecurity Team Member who is the permanent guard on infected </a:t>
            </a:r>
            <a:r>
              <a:rPr lang="en-US" dirty="0" smtClean="0"/>
              <a:t>premises; and</a:t>
            </a:r>
            <a:endParaRPr lang="en-US" dirty="0"/>
          </a:p>
          <a:p>
            <a:pPr marL="171450" indent="-171450">
              <a:buFont typeface="Arial" pitchFamily="34" charset="0"/>
              <a:buChar char="•"/>
            </a:pPr>
            <a:r>
              <a:rPr lang="en-US" dirty="0" smtClean="0"/>
              <a:t>Maintaining </a:t>
            </a:r>
            <a:r>
              <a:rPr lang="en-US" dirty="0"/>
              <a:t>knowledge of disease prevention principles and </a:t>
            </a:r>
            <a:r>
              <a:rPr lang="en-US" dirty="0" smtClean="0"/>
              <a:t>practices.</a:t>
            </a:r>
            <a:endParaRPr lang="en-US" dirty="0"/>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Placeholder 2"/>
          <p:cNvSpPr>
            <a:spLocks noGrp="1" noRot="1" noChangeAspect="1"/>
          </p:cNvSpPr>
          <p:nvPr>
            <p:ph type="sldImg"/>
          </p:nvPr>
        </p:nvSpPr>
        <p:spPr bwMode="auto">
          <a:noFill/>
          <a:ln>
            <a:solidFill>
              <a:srgbClr val="000000"/>
            </a:solidFill>
            <a:miter lim="800000"/>
            <a:headEnd/>
            <a:tailEnd/>
          </a:ln>
        </p:spPr>
      </p:sp>
      <p:sp>
        <p:nvSpPr>
          <p:cNvPr id="55298" name="Rectangle 3"/>
          <p:cNvSpPr>
            <a:spLocks noGrp="1"/>
          </p:cNvSpPr>
          <p:nvPr>
            <p:ph type="body" idx="1"/>
          </p:nvPr>
        </p:nvSpPr>
        <p:spPr bwMode="auto">
          <a:noFill/>
        </p:spPr>
        <p:txBody>
          <a:bodyPr wrap="square" numCol="1" anchor="t" anchorCtr="0" compatLnSpc="1">
            <a:prstTxWarp prst="textNoShape">
              <a:avLst/>
            </a:prstTxWarp>
          </a:bodyPr>
          <a:lstStyle/>
          <a:p>
            <a:r>
              <a:rPr lang="en-US" dirty="0"/>
              <a:t>C&amp;D Team Members are typically </a:t>
            </a:r>
            <a:r>
              <a:rPr lang="en-US" dirty="0" smtClean="0"/>
              <a:t>performing on-site C&amp;D.  The number of members</a:t>
            </a:r>
            <a:r>
              <a:rPr lang="en-US" baseline="0" dirty="0" smtClean="0"/>
              <a:t> on each team</a:t>
            </a:r>
            <a:r>
              <a:rPr lang="en-US" dirty="0" smtClean="0"/>
              <a:t> depends on </a:t>
            </a:r>
            <a:r>
              <a:rPr lang="en-US" dirty="0"/>
              <a:t>the </a:t>
            </a:r>
            <a:r>
              <a:rPr lang="en-US" dirty="0" smtClean="0"/>
              <a:t>assignment,</a:t>
            </a:r>
            <a:r>
              <a:rPr lang="en-US" baseline="0" dirty="0" smtClean="0"/>
              <a:t> such in decontaminating a premises – the </a:t>
            </a:r>
            <a:r>
              <a:rPr lang="en-US" dirty="0" smtClean="0"/>
              <a:t>number </a:t>
            </a:r>
            <a:r>
              <a:rPr lang="en-US" dirty="0"/>
              <a:t>of buildings, size of buildings and area, sanitary conditions of the </a:t>
            </a:r>
            <a:r>
              <a:rPr lang="en-US" dirty="0" smtClean="0"/>
              <a:t>premises - and </a:t>
            </a:r>
            <a:r>
              <a:rPr lang="en-US" dirty="0"/>
              <a:t>the time frame with which the work can or must be </a:t>
            </a:r>
            <a:r>
              <a:rPr lang="en-US" dirty="0" smtClean="0"/>
              <a:t>completed. Cleaning and disinfection protocols need to</a:t>
            </a:r>
            <a:r>
              <a:rPr lang="en-US" baseline="0" dirty="0" smtClean="0"/>
              <a:t> be carefully followed and performed thoroughly.  </a:t>
            </a:r>
            <a:r>
              <a:rPr lang="en-US" dirty="0" smtClean="0"/>
              <a:t>Personnel </a:t>
            </a:r>
            <a:r>
              <a:rPr lang="en-US" dirty="0"/>
              <a:t>serving on a C&amp;D Team may be drawn from a number of sources. </a:t>
            </a:r>
            <a:r>
              <a:rPr lang="en-US" dirty="0" smtClean="0"/>
              <a:t>USDA APHIS </a:t>
            </a:r>
            <a:r>
              <a:rPr lang="en-US" dirty="0"/>
              <a:t>and </a:t>
            </a:r>
            <a:r>
              <a:rPr lang="en-US" dirty="0" smtClean="0"/>
              <a:t>state </a:t>
            </a:r>
            <a:r>
              <a:rPr lang="en-US" dirty="0"/>
              <a:t>cooperators have Animal Health Technicians with the training and experience to supervise C&amp;D and, if necessary, to handle and apply C&amp;D products. </a:t>
            </a:r>
            <a:r>
              <a:rPr lang="en-US" dirty="0" smtClean="0"/>
              <a:t>Some</a:t>
            </a:r>
            <a:r>
              <a:rPr lang="en-US" baseline="0" dirty="0" smtClean="0"/>
              <a:t> communities have fire personnel and Hazardous Materials (HAZMAT) Teams that may be able to assist. </a:t>
            </a:r>
            <a:r>
              <a:rPr lang="en-US" dirty="0" smtClean="0"/>
              <a:t>Local </a:t>
            </a:r>
            <a:r>
              <a:rPr lang="en-US" dirty="0"/>
              <a:t>pest control companies have experience in working with the spray equipment and pressure pumps commonly used in C&amp;D. In the agricultural community, there are businesses which specialize in C&amp;D of facilities. Members of the military from the Department of Defense may be available through Memorandums of Understanding between Departments. Local hires can be trained for specific application activities.</a:t>
            </a:r>
          </a:p>
          <a:p>
            <a:endParaRPr lang="en-US" dirty="0"/>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The cleaning and disinfection of premises, equipment, vehicles and personnel will be necessary to prevent the spread of animal pathogens during an animal health emergency. The C&amp;D processes should be carried out in a systematic manner to ensure efficacy and efficiency. Regardless of the situation, item, or area, effective C&amp;D involves understanding of the basic C&amp;D protocol – dry cleaning, washing, rinse and dry, disinfecting, rinse and dry. C&amp;D personnel should understand the factors that may influence disinfection efficacy, such as environmental temperatures and wash water quality, as well as any safety issues involved with C&amp;D procedures.</a:t>
            </a:r>
          </a:p>
        </p:txBody>
      </p:sp>
      <p:sp>
        <p:nvSpPr>
          <p:cNvPr id="4" name="Header Placeholder 3"/>
          <p:cNvSpPr>
            <a:spLocks noGrp="1"/>
          </p:cNvSpPr>
          <p:nvPr>
            <p:ph type="hdr" sz="quarter"/>
          </p:nvPr>
        </p:nvSpPr>
        <p:spPr/>
        <p:txBody>
          <a:bodyPr/>
          <a:lstStyle/>
          <a:p>
            <a:pPr>
              <a:defRPr/>
            </a:pPr>
            <a:r>
              <a:rPr lang="en-US" smtClean="0"/>
              <a:t>Test Template HANDS 2011-03</a:t>
            </a:r>
            <a:endParaRPr lang="en-US"/>
          </a:p>
        </p:txBody>
      </p:sp>
      <p:sp>
        <p:nvSpPr>
          <p:cNvPr id="5" name="Slide Number Placeholder 4"/>
          <p:cNvSpPr>
            <a:spLocks noGrp="1"/>
          </p:cNvSpPr>
          <p:nvPr>
            <p:ph type="sldNum" sz="quarter" idx="5"/>
          </p:nvPr>
        </p:nvSpPr>
        <p:spPr/>
        <p:txBody>
          <a:bodyPr/>
          <a:lstStyle/>
          <a:p>
            <a:pPr>
              <a:defRPr/>
            </a:pPr>
            <a:fld id="{72E2ED1B-AFD1-4645-99ED-BFE1FCA8B1B3}"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897AB30-554A-455C-9274-CC2C2E603CB9}"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525BEB27-E250-4D00-B78D-873649D639F7}"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t>USDA APHIS and CFSPH</a:t>
            </a:r>
            <a:endParaRPr lang="en-US"/>
          </a:p>
        </p:txBody>
      </p:sp>
      <p:sp>
        <p:nvSpPr>
          <p:cNvPr id="6" name="Footer Placeholder 2"/>
          <p:cNvSpPr>
            <a:spLocks noGrp="1"/>
          </p:cNvSpPr>
          <p:nvPr>
            <p:ph type="ftr" sz="quarter" idx="15"/>
          </p:nvPr>
        </p:nvSpPr>
        <p:spPr/>
        <p:txBody>
          <a:bodyPr/>
          <a:lstStyle>
            <a:lvl1pPr>
              <a:defRPr/>
            </a:lvl1pPr>
          </a:lstStyle>
          <a:p>
            <a:pPr>
              <a:defRPr/>
            </a:pPr>
            <a:r>
              <a:rPr lang="en-US" smtClean="0"/>
              <a:t>FAD PReP/NAHEMS Guidelines: Cleaning and Disinfection - Roles </a:t>
            </a:r>
            <a:endParaRPr lang="en-US" dirty="0"/>
          </a:p>
        </p:txBody>
      </p:sp>
      <p:sp>
        <p:nvSpPr>
          <p:cNvPr id="8" name="Slide Number Placeholder 3"/>
          <p:cNvSpPr>
            <a:spLocks noGrp="1"/>
          </p:cNvSpPr>
          <p:nvPr>
            <p:ph type="sldNum" sz="quarter" idx="16"/>
          </p:nvPr>
        </p:nvSpPr>
        <p:spPr/>
        <p:txBody>
          <a:bodyPr/>
          <a:lstStyle>
            <a:lvl1pPr>
              <a:defRPr/>
            </a:lvl1pPr>
          </a:lstStyle>
          <a:p>
            <a:pPr>
              <a:defRPr/>
            </a:pPr>
            <a:fld id="{F6900BF5-0683-4B99-811B-6407E5574B7A}"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15551311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3791168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809926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F81B760-B9E5-4E37-8C2F-A28AA8BD06E5}" type="slidenum">
              <a:rPr lang="en-US">
                <a:solidFill>
                  <a:prstClr val="black">
                    <a:tint val="75000"/>
                  </a:prstClr>
                </a:solidFill>
              </a:rPr>
              <a:pPr>
                <a:defRPr/>
              </a:pPr>
              <a:t>‹#›</a:t>
            </a:fld>
            <a:endParaRPr lang="en-US" dirty="0">
              <a:solidFill>
                <a:prstClr val="black">
                  <a:tint val="75000"/>
                </a:prstClr>
              </a:solidFill>
            </a:endParaRPr>
          </a:p>
        </p:txBody>
      </p:sp>
    </p:spTree>
    <p:extLst>
      <p:ext uri="{BB962C8B-B14F-4D97-AF65-F5344CB8AC3E}">
        <p14:creationId xmlns:p14="http://schemas.microsoft.com/office/powerpoint/2010/main" val="570821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3" name="Picture 8"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rgbClr val="10253F"/>
                </a:solidFill>
              </a:defRPr>
            </a:lvl1pPr>
          </a:lstStyle>
          <a:p>
            <a:pPr>
              <a:defRPr/>
            </a:pPr>
            <a:r>
              <a:rPr lang="en-US" smtClean="0"/>
              <a:t>USDA APHIS and CFSPH</a:t>
            </a:r>
            <a:endParaRPr lang="en-US"/>
          </a:p>
        </p:txBody>
      </p:sp>
      <p:sp>
        <p:nvSpPr>
          <p:cNvPr id="5" name="Footer Placeholder 4"/>
          <p:cNvSpPr>
            <a:spLocks noGrp="1"/>
          </p:cNvSpPr>
          <p:nvPr>
            <p:ph type="ftr" sz="quarter" idx="11"/>
          </p:nvPr>
        </p:nvSpPr>
        <p:spPr/>
        <p:txBody>
          <a:bodyPr/>
          <a:lstStyle>
            <a:lvl1pPr>
              <a:defRPr>
                <a:solidFill>
                  <a:srgbClr val="10253F"/>
                </a:solidFill>
              </a:defRPr>
            </a:lvl1pPr>
          </a:lstStyle>
          <a:p>
            <a:pPr>
              <a:defRPr/>
            </a:pPr>
            <a:r>
              <a:rPr lang="en-US" smtClean="0"/>
              <a:t>FAD PReP/NAHEMS Guidelines: Cleaning and Disinfection - Roles </a:t>
            </a:r>
            <a:endParaRPr lang="en-US"/>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0009853F-24DA-4A44-A4CC-1C7BD6B833DB}" type="slidenum">
              <a:rPr lang="en-US">
                <a:solidFill>
                  <a:srgbClr val="1F497D">
                    <a:lumMod val="50000"/>
                  </a:srgbClr>
                </a:solidFill>
              </a:rPr>
              <a:pPr>
                <a:defRPr/>
              </a:pPr>
              <a:t>‹#›</a:t>
            </a:fld>
            <a:endParaRPr lang="en-US">
              <a:solidFill>
                <a:srgbClr val="1F497D">
                  <a:lumMod val="50000"/>
                </a:srgbClr>
              </a:solidFill>
            </a:endParaRPr>
          </a:p>
        </p:txBody>
      </p:sp>
    </p:spTree>
    <p:extLst>
      <p:ext uri="{BB962C8B-B14F-4D97-AF65-F5344CB8AC3E}">
        <p14:creationId xmlns:p14="http://schemas.microsoft.com/office/powerpoint/2010/main" val="1147529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Acknowledgment">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95400"/>
            <a:ext cx="7772400" cy="2743201"/>
          </a:xfrm>
        </p:spPr>
        <p:txBody>
          <a:bodyPr anchor="ctr">
            <a:normAutofit/>
          </a:bodyPr>
          <a:lstStyle>
            <a:lvl1pPr marL="0" indent="0" algn="l">
              <a:buNone/>
              <a:defRPr sz="32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Text Placeholder 2"/>
          <p:cNvSpPr>
            <a:spLocks noGrp="1"/>
          </p:cNvSpPr>
          <p:nvPr>
            <p:ph type="body" idx="13"/>
          </p:nvPr>
        </p:nvSpPr>
        <p:spPr>
          <a:xfrm>
            <a:off x="533400" y="4114800"/>
            <a:ext cx="7772400" cy="1981200"/>
          </a:xfrm>
        </p:spPr>
        <p:txBody>
          <a:bodyPr anchor="ctr">
            <a:normAutofit/>
          </a:bodyPr>
          <a:lstStyle>
            <a:lvl1pPr marL="0" indent="0" algn="l">
              <a:buNone/>
              <a:defRPr sz="1400"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Title Placeholder 1"/>
          <p:cNvSpPr>
            <a:spLocks noGrp="1"/>
          </p:cNvSpPr>
          <p:nvPr>
            <p:ph type="title"/>
          </p:nvPr>
        </p:nvSpPr>
        <p:spPr>
          <a:xfrm>
            <a:off x="457200" y="152400"/>
            <a:ext cx="8229600" cy="838200"/>
          </a:xfrm>
          <a:prstGeom prst="rect">
            <a:avLst/>
          </a:prstGeom>
        </p:spPr>
        <p:txBody>
          <a:bodyPr rtlCol="0">
            <a:normAutofit/>
          </a:bodyPr>
          <a:lstStyle/>
          <a:p>
            <a:r>
              <a:rPr lang="en-US" smtClean="0"/>
              <a:t>Click to edit Master title style</a:t>
            </a:r>
            <a:endParaRPr lang="en-US" dirty="0"/>
          </a:p>
        </p:txBody>
      </p:sp>
      <p:sp>
        <p:nvSpPr>
          <p:cNvPr id="5" name="Date Placeholder 1"/>
          <p:cNvSpPr>
            <a:spLocks noGrp="1"/>
          </p:cNvSpPr>
          <p:nvPr>
            <p:ph type="dt" sz="half" idx="14"/>
          </p:nvPr>
        </p:nvSpPr>
        <p:spPr/>
        <p:txBody>
          <a:bodyPr/>
          <a:lstStyle>
            <a:lvl1pPr algn="ctr">
              <a:defRPr/>
            </a:lvl1pPr>
          </a:lstStyle>
          <a:p>
            <a:pPr>
              <a:defRPr/>
            </a:pPr>
            <a:r>
              <a:rPr lang="en-US" smtClean="0">
                <a:solidFill>
                  <a:prstClr val="black">
                    <a:tint val="75000"/>
                  </a:prstClr>
                </a:solidFill>
              </a:rPr>
              <a:t>USDA APHIS and CFSPH</a:t>
            </a:r>
            <a:endParaRPr lang="en-US">
              <a:solidFill>
                <a:prstClr val="black">
                  <a:tint val="75000"/>
                </a:prstClr>
              </a:solidFill>
            </a:endParaRPr>
          </a:p>
        </p:txBody>
      </p:sp>
      <p:sp>
        <p:nvSpPr>
          <p:cNvPr id="6" name="Footer Placeholder 2"/>
          <p:cNvSpPr>
            <a:spLocks noGrp="1"/>
          </p:cNvSpPr>
          <p:nvPr>
            <p:ph type="ftr" sz="quarter" idx="15"/>
          </p:nvPr>
        </p:nvSpPr>
        <p:spPr/>
        <p:txBody>
          <a:bodyPr/>
          <a:lstStyle>
            <a:lvl1pPr>
              <a:defRPr/>
            </a:lvl1pPr>
          </a:lstStyle>
          <a:p>
            <a:pPr>
              <a:defRPr/>
            </a:pPr>
            <a:r>
              <a:rPr lang="en-US" smtClean="0">
                <a:solidFill>
                  <a:prstClr val="black">
                    <a:tint val="75000"/>
                  </a:prstClr>
                </a:solidFill>
              </a:rPr>
              <a:t>FAD PReP/NAHEMS Guidelines: Cleaning and Disinfection - Roles </a:t>
            </a:r>
            <a:endParaRPr lang="en-US">
              <a:solidFill>
                <a:prstClr val="black">
                  <a:tint val="75000"/>
                </a:prstClr>
              </a:solidFill>
            </a:endParaRPr>
          </a:p>
        </p:txBody>
      </p:sp>
      <p:sp>
        <p:nvSpPr>
          <p:cNvPr id="8" name="Slide Number Placeholder 3"/>
          <p:cNvSpPr>
            <a:spLocks noGrp="1"/>
          </p:cNvSpPr>
          <p:nvPr>
            <p:ph type="sldNum" sz="quarter" idx="16"/>
          </p:nvPr>
        </p:nvSpPr>
        <p:spPr/>
        <p:txBody>
          <a:bodyPr/>
          <a:lstStyle>
            <a:lvl1pPr>
              <a:defRPr/>
            </a:lvl1pPr>
          </a:lstStyle>
          <a:p>
            <a:pPr>
              <a:defRPr/>
            </a:pPr>
            <a:fld id="{A3578D9D-0DAB-4C93-8CF7-B73B3EBD39D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6831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E8943947-AF54-4335-A8E2-EEE868B65F9A}"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6F1C6EE2-0E45-4592-87A5-CA73581590F2}" type="slidenum">
              <a:rPr lang="en-US" smtClean="0"/>
              <a:pPr>
                <a:defRPr/>
              </a:pPr>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r>
              <a:rPr lang="en-US" smtClean="0"/>
              <a:t>USDA APHIS and CFSPH</a:t>
            </a:r>
            <a:endParaRPr lang="en-US" dirty="0"/>
          </a:p>
        </p:txBody>
      </p:sp>
      <p:sp>
        <p:nvSpPr>
          <p:cNvPr id="6" name="Footer Placeholder 5"/>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7" name="Slide Number Placeholder 6"/>
          <p:cNvSpPr>
            <a:spLocks noGrp="1"/>
          </p:cNvSpPr>
          <p:nvPr>
            <p:ph type="sldNum" sz="quarter" idx="12"/>
          </p:nvPr>
        </p:nvSpPr>
        <p:spPr/>
        <p:txBody>
          <a:bodyPr/>
          <a:lstStyle/>
          <a:p>
            <a:pPr>
              <a:defRPr/>
            </a:pPr>
            <a:fld id="{4FD5F507-C12D-4C09-A262-947054ACDF21}" type="slidenum">
              <a:rPr lang="en-US" smtClean="0"/>
              <a:pPr>
                <a:defRPr/>
              </a:pPr>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pPr>
              <a:defRPr/>
            </a:pPr>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pPr>
              <a:defRPr/>
            </a:pPr>
            <a:r>
              <a:rPr lang="en-US" smtClean="0"/>
              <a:t>FAD PReP/NAHEMS Guidelines: Cleaning and Disinfection - Roles </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pPr>
              <a:defRPr/>
            </a:pPr>
            <a:fld id="{9B10A0B6-C1D5-4275-A473-2880E64C95EB}" type="slidenum">
              <a:rPr lang="en-US" smtClean="0"/>
              <a:pPr>
                <a:defRPr/>
              </a:pPr>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r>
              <a:rPr lang="en-US" smtClean="0"/>
              <a:t>USDA APHIS and CFSPH</a:t>
            </a:r>
            <a:endParaRPr lang="en-US"/>
          </a:p>
        </p:txBody>
      </p:sp>
      <p:sp>
        <p:nvSpPr>
          <p:cNvPr id="4" name="Footer Placeholder 3"/>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5" name="Slide Number Placeholder 4"/>
          <p:cNvSpPr>
            <a:spLocks noGrp="1"/>
          </p:cNvSpPr>
          <p:nvPr>
            <p:ph type="sldNum" sz="quarter" idx="12"/>
          </p:nvPr>
        </p:nvSpPr>
        <p:spPr/>
        <p:txBody>
          <a:bodyPr/>
          <a:lstStyle/>
          <a:p>
            <a:pPr>
              <a:defRPr/>
            </a:pPr>
            <a:fld id="{129D86F5-2A81-4B07-9827-3357E2A82E6A}" type="slidenum">
              <a:rPr lang="en-US" smtClean="0"/>
              <a:pPr>
                <a:defRPr/>
              </a:pPr>
              <a:t>‹#›</a:t>
            </a:fld>
            <a:endParaRPr lang="en-US"/>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r>
              <a:rPr lang="en-US" smtClean="0"/>
              <a:t>USDA APHIS and CFSPH</a:t>
            </a:r>
            <a:endParaRPr lang="en-US"/>
          </a:p>
        </p:txBody>
      </p:sp>
      <p:sp>
        <p:nvSpPr>
          <p:cNvPr id="3" name="Footer Placeholder 2"/>
          <p:cNvSpPr>
            <a:spLocks noGrp="1"/>
          </p:cNvSpPr>
          <p:nvPr>
            <p:ph type="ftr" sz="quarter" idx="11"/>
          </p:nvPr>
        </p:nvSpPr>
        <p:spPr/>
        <p:txBody>
          <a:bodyPr/>
          <a:lstStyle/>
          <a:p>
            <a:pPr>
              <a:defRPr/>
            </a:pPr>
            <a:r>
              <a:rPr lang="en-US" smtClean="0"/>
              <a:t>FAD PReP/NAHEMS Guidelines: Cleaning and Disinfection - Roles </a:t>
            </a:r>
            <a:endParaRPr lang="en-US" dirty="0"/>
          </a:p>
        </p:txBody>
      </p:sp>
      <p:sp>
        <p:nvSpPr>
          <p:cNvPr id="4" name="Slide Number Placeholder 3"/>
          <p:cNvSpPr>
            <a:spLocks noGrp="1"/>
          </p:cNvSpPr>
          <p:nvPr>
            <p:ph type="sldNum" sz="quarter" idx="12"/>
          </p:nvPr>
        </p:nvSpPr>
        <p:spPr/>
        <p:txBody>
          <a:bodyPr/>
          <a:lstStyle/>
          <a:p>
            <a:pPr>
              <a:defRPr/>
            </a:pPr>
            <a:fld id="{9169B86F-5DD9-4D3E-A98F-7E87D0552E17}" type="slidenum">
              <a:rPr lang="en-US" smtClean="0"/>
              <a:pPr>
                <a:defRPr/>
              </a:pPr>
              <a:t>‹#›</a:t>
            </a:fld>
            <a:endParaRPr lang="en-US"/>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pic>
        <p:nvPicPr>
          <p:cNvPr id="4" name="Picture 2" descr="H:\CFSPH\NAHEMS\NAHEMS_PPT\FAD PReP PPT Background\Test PPTs 2011-03\PReP Powerpoint Title PageNoLogos.jpg"/>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sp>
        <p:nvSpPr>
          <p:cNvPr id="2" name="Title 1"/>
          <p:cNvSpPr>
            <a:spLocks noGrp="1"/>
          </p:cNvSpPr>
          <p:nvPr>
            <p:ph type="title"/>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title style</a:t>
            </a:r>
            <a:endParaRPr lang="en-US" dirty="0"/>
          </a:p>
        </p:txBody>
      </p:sp>
      <p:sp>
        <p:nvSpPr>
          <p:cNvPr id="5" name="Date Placeholder 3"/>
          <p:cNvSpPr>
            <a:spLocks noGrp="1"/>
          </p:cNvSpPr>
          <p:nvPr>
            <p:ph type="dt" sz="half" idx="10"/>
          </p:nvPr>
        </p:nvSpPr>
        <p:spPr/>
        <p:txBody>
          <a:bodyPr/>
          <a:lstStyle>
            <a:lvl1pPr>
              <a:defRPr>
                <a:solidFill>
                  <a:schemeClr val="tx2">
                    <a:lumMod val="50000"/>
                  </a:schemeClr>
                </a:solidFill>
              </a:defRPr>
            </a:lvl1pPr>
          </a:lstStyle>
          <a:p>
            <a:pPr>
              <a:defRPr/>
            </a:pPr>
            <a:r>
              <a:rPr lang="en-US" smtClean="0"/>
              <a:t>USDA APHIS and CFSPH</a:t>
            </a:r>
            <a:endParaRPr lang="en-US" dirty="0"/>
          </a:p>
        </p:txBody>
      </p:sp>
      <p:sp>
        <p:nvSpPr>
          <p:cNvPr id="6" name="Footer Placeholder 4"/>
          <p:cNvSpPr>
            <a:spLocks noGrp="1"/>
          </p:cNvSpPr>
          <p:nvPr>
            <p:ph type="ftr" sz="quarter" idx="11"/>
          </p:nvPr>
        </p:nvSpPr>
        <p:spPr/>
        <p:txBody>
          <a:bodyPr/>
          <a:lstStyle>
            <a:lvl1pPr>
              <a:defRPr>
                <a:solidFill>
                  <a:schemeClr val="tx2">
                    <a:lumMod val="50000"/>
                  </a:schemeClr>
                </a:solidFill>
              </a:defRPr>
            </a:lvl1pPr>
          </a:lstStyle>
          <a:p>
            <a:pPr>
              <a:defRPr/>
            </a:pPr>
            <a:r>
              <a:rPr lang="en-US" smtClean="0"/>
              <a:t>FAD PReP/NAHEMS Guidelines: Cleaning and Disinfection - Roles </a:t>
            </a:r>
            <a:endParaRPr lang="en-US" dirty="0"/>
          </a:p>
        </p:txBody>
      </p:sp>
      <p:sp>
        <p:nvSpPr>
          <p:cNvPr id="7" name="Slide Number Placeholder 5"/>
          <p:cNvSpPr>
            <a:spLocks noGrp="1"/>
          </p:cNvSpPr>
          <p:nvPr>
            <p:ph type="sldNum" sz="quarter" idx="12"/>
          </p:nvPr>
        </p:nvSpPr>
        <p:spPr/>
        <p:txBody>
          <a:bodyPr/>
          <a:lstStyle>
            <a:lvl1pPr>
              <a:defRPr>
                <a:solidFill>
                  <a:schemeClr val="tx2">
                    <a:lumMod val="50000"/>
                  </a:schemeClr>
                </a:solidFill>
              </a:defRPr>
            </a:lvl1pPr>
          </a:lstStyle>
          <a:p>
            <a:pPr>
              <a:defRPr/>
            </a:pPr>
            <a:fld id="{744BC8E6-35AA-41D9-861E-9DA4D8B11BB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r>
              <a:rPr lang="en-US" smtClean="0"/>
              <a:t>FAD PReP/NAHEMS Guidelines: Cleaning and Disinfection - Roles </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pPr>
              <a:defRPr/>
            </a:pPr>
            <a:fld id="{6F1C6EE2-0E45-4592-87A5-CA73581590F2}" type="slidenum">
              <a:rPr lang="en-US" smtClean="0"/>
              <a:pPr>
                <a:defRPr/>
              </a:pPr>
              <a:t>‹#›</a:t>
            </a:fld>
            <a:endParaRPr lang="en-US" dirty="0"/>
          </a:p>
        </p:txBody>
      </p:sp>
      <p:pic>
        <p:nvPicPr>
          <p:cNvPr id="8" name="Picture 7"/>
          <p:cNvPicPr>
            <a:picLocks noChangeAspect="1"/>
          </p:cNvPicPr>
          <p:nvPr/>
        </p:nvPicPr>
        <p:blipFill>
          <a:blip r:embed="rId21"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695" r:id="rId11"/>
    <p:sldLayoutId id="2147483705" r:id="rId12"/>
    <p:sldLayoutId id="2147483706" r:id="rId13"/>
    <p:sldLayoutId id="2147483723" r:id="rId14"/>
    <p:sldLayoutId id="2147483724" r:id="rId15"/>
    <p:sldLayoutId id="2147483725" r:id="rId16"/>
    <p:sldLayoutId id="2147483742" r:id="rId17"/>
    <p:sldLayoutId id="2147483743" r:id="rId18"/>
    <p:sldLayoutId id="2147483744" r:id="rId19"/>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naherc.sws.iastate.edu/"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Cleaning and Disinfection</a:t>
            </a:r>
          </a:p>
        </p:txBody>
      </p:sp>
      <p:sp>
        <p:nvSpPr>
          <p:cNvPr id="3" name="Subtitle 2"/>
          <p:cNvSpPr>
            <a:spLocks noGrp="1"/>
          </p:cNvSpPr>
          <p:nvPr>
            <p:ph type="subTitle" idx="1"/>
          </p:nvPr>
        </p:nvSpPr>
        <p:spPr>
          <a:xfrm>
            <a:off x="2590800" y="3886200"/>
            <a:ext cx="5867400" cy="990600"/>
          </a:xfrm>
        </p:spPr>
        <p:txBody>
          <a:bodyPr>
            <a:normAutofit lnSpcReduction="10000"/>
          </a:bodyPr>
          <a:lstStyle/>
          <a:p>
            <a:r>
              <a:rPr lang="en-US" dirty="0" smtClean="0"/>
              <a:t>Roles and Responsibilities Basic Protocol</a:t>
            </a:r>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sz="1800" i="1" dirty="0" smtClean="0">
                <a:latin typeface="+mj-lt"/>
              </a:rPr>
              <a:t>Adapted from the FAD </a:t>
            </a:r>
            <a:r>
              <a:rPr lang="en-US" sz="1800" i="1" dirty="0" err="1" smtClean="0">
                <a:latin typeface="+mj-lt"/>
              </a:rPr>
              <a:t>PReP</a:t>
            </a:r>
            <a:r>
              <a:rPr lang="en-US" sz="1800" i="1" dirty="0" smtClean="0">
                <a:latin typeface="+mj-lt"/>
              </a:rPr>
              <a:t>/NAHEMS </a:t>
            </a:r>
            <a:br>
              <a:rPr lang="en-US" sz="1800" i="1" dirty="0" smtClean="0">
                <a:latin typeface="+mj-lt"/>
              </a:rPr>
            </a:br>
            <a:r>
              <a:rPr lang="en-US" sz="1800" i="1" dirty="0" smtClean="0">
                <a:latin typeface="+mj-lt"/>
              </a:rPr>
              <a:t>Guidelines: Cleaning and Disinfection (2011</a:t>
            </a:r>
            <a:r>
              <a:rPr lang="en-US" sz="1800" i="1" dirty="0" smtClean="0"/>
              <a:t>)</a:t>
            </a:r>
            <a:endParaRPr lang="en-US" sz="1800" i="1" dirty="0"/>
          </a:p>
        </p:txBody>
      </p:sp>
    </p:spTree>
    <p:extLst>
      <p:ext uri="{BB962C8B-B14F-4D97-AF65-F5344CB8AC3E}">
        <p14:creationId xmlns:p14="http://schemas.microsoft.com/office/powerpoint/2010/main" val="3700803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pPr>
              <a:lnSpc>
                <a:spcPct val="90000"/>
              </a:lnSpc>
            </a:pPr>
            <a:r>
              <a:rPr lang="en-US" dirty="0">
                <a:latin typeface="Verdana" charset="0"/>
                <a:ea typeface="Verdana" charset="0"/>
                <a:cs typeface="Verdana" charset="0"/>
              </a:rPr>
              <a:t>Detergent</a:t>
            </a:r>
          </a:p>
          <a:p>
            <a:pPr lvl="1">
              <a:lnSpc>
                <a:spcPct val="90000"/>
              </a:lnSpc>
            </a:pPr>
            <a:r>
              <a:rPr lang="en-US" dirty="0" smtClean="0">
                <a:latin typeface="Verdana" charset="0"/>
                <a:ea typeface="Verdana" charset="0"/>
                <a:cs typeface="Verdana" charset="0"/>
              </a:rPr>
              <a:t>Disperses </a:t>
            </a:r>
            <a:r>
              <a:rPr lang="en-US" dirty="0">
                <a:latin typeface="Verdana" charset="0"/>
                <a:ea typeface="Verdana" charset="0"/>
                <a:cs typeface="Verdana" charset="0"/>
              </a:rPr>
              <a:t>and </a:t>
            </a:r>
            <a:r>
              <a:rPr lang="en-US" dirty="0" smtClean="0">
                <a:latin typeface="Verdana" charset="0"/>
                <a:ea typeface="Verdana" charset="0"/>
                <a:cs typeface="Verdana" charset="0"/>
              </a:rPr>
              <a:t>removes</a:t>
            </a:r>
            <a:br>
              <a:rPr lang="en-US" dirty="0" smtClean="0">
                <a:latin typeface="Verdana" charset="0"/>
                <a:ea typeface="Verdana" charset="0"/>
                <a:cs typeface="Verdana" charset="0"/>
              </a:rPr>
            </a:br>
            <a:r>
              <a:rPr lang="en-US" dirty="0" smtClean="0">
                <a:latin typeface="Verdana" charset="0"/>
                <a:ea typeface="Verdana" charset="0"/>
                <a:cs typeface="Verdana" charset="0"/>
              </a:rPr>
              <a:t>organic materials</a:t>
            </a:r>
            <a:br>
              <a:rPr lang="en-US" dirty="0" smtClean="0">
                <a:latin typeface="Verdana" charset="0"/>
                <a:ea typeface="Verdana" charset="0"/>
                <a:cs typeface="Verdana" charset="0"/>
              </a:rPr>
            </a:br>
            <a:r>
              <a:rPr lang="en-US" dirty="0" smtClean="0">
                <a:latin typeface="Verdana" charset="0"/>
                <a:ea typeface="Verdana" charset="0"/>
                <a:cs typeface="Verdana" charset="0"/>
              </a:rPr>
              <a:t>from </a:t>
            </a:r>
            <a:r>
              <a:rPr lang="en-US" dirty="0">
                <a:latin typeface="Verdana" charset="0"/>
                <a:ea typeface="Verdana" charset="0"/>
                <a:cs typeface="Verdana" charset="0"/>
              </a:rPr>
              <a:t>surfaces</a:t>
            </a:r>
          </a:p>
          <a:p>
            <a:pPr>
              <a:lnSpc>
                <a:spcPct val="90000"/>
              </a:lnSpc>
            </a:pPr>
            <a:r>
              <a:rPr lang="en-US" dirty="0">
                <a:latin typeface="Verdana" charset="0"/>
                <a:ea typeface="Verdana" charset="0"/>
                <a:cs typeface="Verdana" charset="0"/>
              </a:rPr>
              <a:t>Sanitizer</a:t>
            </a:r>
          </a:p>
          <a:p>
            <a:pPr lvl="1">
              <a:lnSpc>
                <a:spcPct val="90000"/>
              </a:lnSpc>
            </a:pPr>
            <a:r>
              <a:rPr lang="en-US" dirty="0">
                <a:latin typeface="Verdana" charset="0"/>
                <a:ea typeface="Verdana" charset="0"/>
                <a:cs typeface="Verdana" charset="0"/>
              </a:rPr>
              <a:t>Reduces bacterial </a:t>
            </a:r>
            <a:br>
              <a:rPr lang="en-US" dirty="0">
                <a:latin typeface="Verdana" charset="0"/>
                <a:ea typeface="Verdana" charset="0"/>
                <a:cs typeface="Verdana" charset="0"/>
              </a:rPr>
            </a:br>
            <a:r>
              <a:rPr lang="en-US" dirty="0">
                <a:latin typeface="Verdana" charset="0"/>
                <a:ea typeface="Verdana" charset="0"/>
                <a:cs typeface="Verdana" charset="0"/>
              </a:rPr>
              <a:t>population </a:t>
            </a:r>
          </a:p>
          <a:p>
            <a:pPr lvl="1">
              <a:lnSpc>
                <a:spcPct val="90000"/>
              </a:lnSpc>
            </a:pPr>
            <a:r>
              <a:rPr lang="en-US" dirty="0">
                <a:latin typeface="Verdana" charset="0"/>
                <a:ea typeface="Verdana" charset="0"/>
                <a:cs typeface="Verdana" charset="0"/>
              </a:rPr>
              <a:t>Does not destroy or                                 eliminate all bacteria                            or microorganisms</a:t>
            </a: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21505" name="Rectangle 2"/>
          <p:cNvSpPr>
            <a:spLocks noGrp="1"/>
          </p:cNvSpPr>
          <p:nvPr>
            <p:ph type="title"/>
          </p:nvPr>
        </p:nvSpPr>
        <p:spPr/>
        <p:txBody>
          <a:bodyPr/>
          <a:lstStyle/>
          <a:p>
            <a:r>
              <a:rPr lang="en-US" dirty="0" smtClean="0">
                <a:latin typeface="Verdana" charset="0"/>
                <a:ea typeface="Verdana" charset="0"/>
                <a:cs typeface="Verdana" charset="0"/>
              </a:rPr>
              <a:t>Definitions</a:t>
            </a:r>
          </a:p>
        </p:txBody>
      </p:sp>
      <p:pic>
        <p:nvPicPr>
          <p:cNvPr id="2150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19356" y="2564904"/>
            <a:ext cx="3057100" cy="301940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95400"/>
            <a:ext cx="8229600" cy="5085928"/>
          </a:xfrm>
        </p:spPr>
        <p:txBody>
          <a:bodyPr/>
          <a:lstStyle/>
          <a:p>
            <a:r>
              <a:rPr lang="en-US" dirty="0">
                <a:latin typeface="Verdana" charset="0"/>
                <a:ea typeface="Verdana" charset="0"/>
                <a:cs typeface="Verdana" charset="0"/>
              </a:rPr>
              <a:t>Antiseptic </a:t>
            </a:r>
            <a:r>
              <a:rPr lang="en-US" sz="2400" dirty="0">
                <a:latin typeface="Verdana" charset="0"/>
                <a:ea typeface="Verdana" charset="0"/>
                <a:cs typeface="Verdana" charset="0"/>
              </a:rPr>
              <a:t>(</a:t>
            </a:r>
            <a:r>
              <a:rPr lang="en-US" sz="2400" dirty="0" smtClean="0">
                <a:latin typeface="Verdana" charset="0"/>
                <a:ea typeface="Verdana" charset="0"/>
                <a:cs typeface="Verdana" charset="0"/>
              </a:rPr>
              <a:t>FDA)</a:t>
            </a:r>
            <a:endParaRPr lang="en-US" sz="2400" dirty="0">
              <a:latin typeface="Verdana" charset="0"/>
              <a:ea typeface="Verdana" charset="0"/>
              <a:cs typeface="Verdana" charset="0"/>
            </a:endParaRPr>
          </a:p>
          <a:p>
            <a:pPr lvl="1"/>
            <a:r>
              <a:rPr lang="en-US" dirty="0" smtClean="0">
                <a:latin typeface="Verdana" charset="0"/>
                <a:ea typeface="Verdana" charset="0"/>
                <a:cs typeface="Verdana" charset="0"/>
              </a:rPr>
              <a:t>Kills or inhibits </a:t>
            </a:r>
            <a:r>
              <a:rPr lang="en-US" dirty="0">
                <a:latin typeface="Verdana" charset="0"/>
                <a:ea typeface="Verdana" charset="0"/>
                <a:cs typeface="Verdana" charset="0"/>
              </a:rPr>
              <a:t>growth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microorganisms </a:t>
            </a:r>
            <a:r>
              <a:rPr lang="en-US" dirty="0">
                <a:latin typeface="Verdana" charset="0"/>
                <a:ea typeface="Verdana" charset="0"/>
                <a:cs typeface="Verdana" charset="0"/>
              </a:rPr>
              <a:t>on </a:t>
            </a:r>
            <a:r>
              <a:rPr lang="en-US" dirty="0" smtClean="0">
                <a:latin typeface="Verdana" charset="0"/>
                <a:ea typeface="Verdana" charset="0"/>
                <a:cs typeface="Verdana" charset="0"/>
              </a:rPr>
              <a:t>skin</a:t>
            </a:r>
            <a:endParaRPr lang="en-US" dirty="0">
              <a:latin typeface="Verdana" charset="0"/>
              <a:ea typeface="Verdana" charset="0"/>
              <a:cs typeface="Verdana" charset="0"/>
            </a:endParaRPr>
          </a:p>
          <a:p>
            <a:r>
              <a:rPr lang="en-US" dirty="0" smtClean="0">
                <a:latin typeface="Verdana" charset="0"/>
                <a:ea typeface="Verdana" charset="0"/>
                <a:cs typeface="Verdana" charset="0"/>
              </a:rPr>
              <a:t>Disinfectant </a:t>
            </a:r>
            <a:r>
              <a:rPr lang="en-US" sz="2400" dirty="0" smtClean="0">
                <a:latin typeface="Verdana" charset="0"/>
                <a:ea typeface="Verdana" charset="0"/>
                <a:cs typeface="Verdana" charset="0"/>
              </a:rPr>
              <a:t>(EPA)</a:t>
            </a:r>
            <a:endParaRPr lang="en-US" sz="2400" dirty="0">
              <a:latin typeface="Verdana" charset="0"/>
              <a:ea typeface="Verdana" charset="0"/>
              <a:cs typeface="Verdana" charset="0"/>
            </a:endParaRPr>
          </a:p>
          <a:p>
            <a:pPr lvl="1"/>
            <a:r>
              <a:rPr lang="en-US" dirty="0">
                <a:latin typeface="Verdana" charset="0"/>
                <a:ea typeface="Verdana" charset="0"/>
                <a:cs typeface="Verdana" charset="0"/>
              </a:rPr>
              <a:t>Destroys or eliminates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specific </a:t>
            </a:r>
            <a:r>
              <a:rPr lang="en-US" dirty="0">
                <a:latin typeface="Verdana" charset="0"/>
                <a:ea typeface="Verdana" charset="0"/>
                <a:cs typeface="Verdana" charset="0"/>
              </a:rPr>
              <a:t>species</a:t>
            </a:r>
          </a:p>
          <a:p>
            <a:r>
              <a:rPr lang="en-US" dirty="0" err="1" smtClean="0">
                <a:latin typeface="Verdana" charset="0"/>
                <a:ea typeface="Verdana" charset="0"/>
                <a:cs typeface="Verdana" charset="0"/>
              </a:rPr>
              <a:t>Sterilant</a:t>
            </a:r>
            <a:endParaRPr lang="en-US" dirty="0">
              <a:latin typeface="Verdana" charset="0"/>
              <a:ea typeface="Verdana" charset="0"/>
              <a:cs typeface="Verdana" charset="0"/>
            </a:endParaRPr>
          </a:p>
          <a:p>
            <a:pPr lvl="1"/>
            <a:r>
              <a:rPr lang="en-US" dirty="0">
                <a:latin typeface="Verdana" charset="0"/>
                <a:ea typeface="Verdana" charset="0"/>
                <a:cs typeface="Verdana" charset="0"/>
              </a:rPr>
              <a:t>Destroys all forms of </a:t>
            </a:r>
            <a:r>
              <a:rPr lang="en-US" dirty="0" smtClean="0">
                <a:latin typeface="Verdana" charset="0"/>
                <a:ea typeface="Verdana" charset="0"/>
                <a:cs typeface="Verdana" charset="0"/>
              </a:rPr>
              <a:t/>
            </a:r>
            <a:br>
              <a:rPr lang="en-US" dirty="0" smtClean="0">
                <a:latin typeface="Verdana" charset="0"/>
                <a:ea typeface="Verdana" charset="0"/>
                <a:cs typeface="Verdana" charset="0"/>
              </a:rPr>
            </a:br>
            <a:r>
              <a:rPr lang="en-US" dirty="0" smtClean="0">
                <a:latin typeface="Verdana" charset="0"/>
                <a:ea typeface="Verdana" charset="0"/>
                <a:cs typeface="Verdana" charset="0"/>
              </a:rPr>
              <a:t>microbial </a:t>
            </a:r>
            <a:r>
              <a:rPr lang="en-US" dirty="0">
                <a:latin typeface="Verdana" charset="0"/>
                <a:ea typeface="Verdana" charset="0"/>
                <a:cs typeface="Verdana" charset="0"/>
              </a:rPr>
              <a:t>life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dirty="0" smtClean="0"/>
              <a:t>FAD </a:t>
            </a:r>
            <a:r>
              <a:rPr lang="en-US" dirty="0" err="1" smtClean="0"/>
              <a:t>PReP</a:t>
            </a:r>
            <a:r>
              <a:rPr lang="en-US" dirty="0" smtClean="0"/>
              <a:t>/NAHEMS Guidelines: Cleaning and Disinfection - Roles </a:t>
            </a:r>
            <a:endParaRPr lang="en-US" dirty="0"/>
          </a:p>
        </p:txBody>
      </p:sp>
      <p:sp>
        <p:nvSpPr>
          <p:cNvPr id="23553" name="Rectangle 2"/>
          <p:cNvSpPr>
            <a:spLocks noGrp="1"/>
          </p:cNvSpPr>
          <p:nvPr>
            <p:ph type="title"/>
          </p:nvPr>
        </p:nvSpPr>
        <p:spPr/>
        <p:txBody>
          <a:bodyPr/>
          <a:lstStyle/>
          <a:p>
            <a:r>
              <a:rPr lang="en-US">
                <a:latin typeface="Verdana" charset="0"/>
                <a:ea typeface="Verdana" charset="0"/>
                <a:cs typeface="Verdana" charset="0"/>
              </a:rPr>
              <a:t>Definitions (cont’d)</a:t>
            </a:r>
          </a:p>
        </p:txBody>
      </p:sp>
      <p:pic>
        <p:nvPicPr>
          <p:cNvPr id="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4142" b="6848"/>
          <a:stretch/>
        </p:blipFill>
        <p:spPr bwMode="auto">
          <a:xfrm>
            <a:off x="5693267" y="2564904"/>
            <a:ext cx="3055197" cy="301752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1"/>
          <p:cNvSpPr>
            <a:spLocks noGrp="1"/>
          </p:cNvSpPr>
          <p:nvPr>
            <p:ph idx="1"/>
          </p:nvPr>
        </p:nvSpPr>
        <p:spPr/>
        <p:txBody>
          <a:bodyPr/>
          <a:lstStyle/>
          <a:p>
            <a:r>
              <a:rPr lang="en-US" dirty="0" smtClean="0">
                <a:latin typeface="Verdana" charset="0"/>
                <a:ea typeface="Verdana" charset="0"/>
                <a:cs typeface="Verdana" charset="0"/>
              </a:rPr>
              <a:t>Important steps in the C&amp;D process</a:t>
            </a:r>
          </a:p>
          <a:p>
            <a:r>
              <a:rPr lang="en-US" dirty="0" smtClean="0">
                <a:latin typeface="Verdana" charset="0"/>
                <a:ea typeface="Verdana" charset="0"/>
                <a:cs typeface="Verdana" charset="0"/>
              </a:rPr>
              <a:t>Perform prior to application</a:t>
            </a:r>
            <a:br>
              <a:rPr lang="en-US" dirty="0" smtClean="0">
                <a:latin typeface="Verdana" charset="0"/>
                <a:ea typeface="Verdana" charset="0"/>
                <a:cs typeface="Verdana" charset="0"/>
              </a:rPr>
            </a:br>
            <a:r>
              <a:rPr lang="en-US" dirty="0" smtClean="0">
                <a:latin typeface="Verdana" charset="0"/>
                <a:ea typeface="Verdana" charset="0"/>
                <a:cs typeface="Verdana" charset="0"/>
              </a:rPr>
              <a:t>of approved disinfectant</a:t>
            </a:r>
          </a:p>
          <a:p>
            <a:pPr lvl="1"/>
            <a:r>
              <a:rPr lang="en-US" dirty="0" smtClean="0">
                <a:latin typeface="Verdana" charset="0"/>
                <a:ea typeface="Verdana" charset="0"/>
                <a:cs typeface="Verdana" charset="0"/>
              </a:rPr>
              <a:t>Improved product efficacy</a:t>
            </a:r>
          </a:p>
          <a:p>
            <a:r>
              <a:rPr lang="en-US" dirty="0" smtClean="0">
                <a:latin typeface="Verdana" charset="0"/>
                <a:ea typeface="Verdana" charset="0"/>
                <a:cs typeface="Verdana" charset="0"/>
              </a:rPr>
              <a:t>Three cleaning steps:</a:t>
            </a:r>
          </a:p>
          <a:p>
            <a:pPr lvl="1"/>
            <a:r>
              <a:rPr lang="en-US" dirty="0" smtClean="0">
                <a:latin typeface="Verdana" charset="0"/>
                <a:ea typeface="Verdana" charset="0"/>
                <a:cs typeface="Verdana" charset="0"/>
              </a:rPr>
              <a:t>Dry cleaning</a:t>
            </a:r>
          </a:p>
          <a:p>
            <a:pPr lvl="1"/>
            <a:r>
              <a:rPr lang="en-US" dirty="0" smtClean="0">
                <a:latin typeface="Verdana" charset="0"/>
                <a:ea typeface="Verdana" charset="0"/>
                <a:cs typeface="Verdana" charset="0"/>
              </a:rPr>
              <a:t>Washing</a:t>
            </a:r>
          </a:p>
          <a:p>
            <a:pPr lvl="1"/>
            <a:r>
              <a:rPr lang="en-US" dirty="0" smtClean="0">
                <a:latin typeface="Verdana" charset="0"/>
                <a:ea typeface="Verdana" charset="0"/>
                <a:cs typeface="Verdana" charset="0"/>
              </a:rPr>
              <a:t>Rinsing and drying</a:t>
            </a:r>
          </a:p>
        </p:txBody>
      </p:sp>
      <p:sp>
        <p:nvSpPr>
          <p:cNvPr id="4" name="Date Placeholder 3"/>
          <p:cNvSpPr>
            <a:spLocks noGrp="1"/>
          </p:cNvSpPr>
          <p:nvPr>
            <p:ph type="dt" sz="half" idx="2"/>
          </p:nvPr>
        </p:nvSpPr>
        <p:spPr/>
        <p:txBody>
          <a:bodyPr/>
          <a:lstStyle/>
          <a:p>
            <a:pPr>
              <a:defRPr/>
            </a:pPr>
            <a:r>
              <a:rPr lang="en-US"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27650" name="Title 2"/>
          <p:cNvSpPr>
            <a:spLocks noGrp="1"/>
          </p:cNvSpPr>
          <p:nvPr>
            <p:ph type="title"/>
          </p:nvPr>
        </p:nvSpPr>
        <p:spPr/>
        <p:txBody>
          <a:bodyPr/>
          <a:lstStyle/>
          <a:p>
            <a:r>
              <a:rPr lang="en-US" smtClean="0">
                <a:latin typeface="Verdana" charset="0"/>
                <a:ea typeface="Verdana" charset="0"/>
                <a:cs typeface="Verdana" charset="0"/>
              </a:rPr>
              <a:t>Cleaning</a:t>
            </a: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228184" y="2780928"/>
            <a:ext cx="2579197" cy="2579737"/>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1"/>
          <p:cNvSpPr>
            <a:spLocks noGrp="1"/>
          </p:cNvSpPr>
          <p:nvPr>
            <p:ph idx="1"/>
          </p:nvPr>
        </p:nvSpPr>
        <p:spPr/>
        <p:txBody>
          <a:bodyPr>
            <a:normAutofit/>
          </a:bodyPr>
          <a:lstStyle/>
          <a:p>
            <a:r>
              <a:rPr lang="en-US" sz="2800" dirty="0" smtClean="0">
                <a:latin typeface="Verdana" charset="0"/>
                <a:ea typeface="Verdana" charset="0"/>
                <a:cs typeface="Verdana" charset="0"/>
              </a:rPr>
              <a:t>Essential to remove any gross contamination and organic material</a:t>
            </a:r>
          </a:p>
          <a:p>
            <a:pPr lvl="1"/>
            <a:r>
              <a:rPr lang="en-US" sz="2400" dirty="0" smtClean="0">
                <a:latin typeface="Verdana" charset="0"/>
                <a:ea typeface="Verdana" charset="0"/>
                <a:cs typeface="Verdana" charset="0"/>
              </a:rPr>
              <a:t>Shovels, manure forks, brooms, brushes</a:t>
            </a:r>
          </a:p>
          <a:p>
            <a:pPr lvl="1"/>
            <a:r>
              <a:rPr lang="en-US" sz="2400" dirty="0" smtClean="0">
                <a:latin typeface="Verdana" charset="0"/>
                <a:ea typeface="Verdana" charset="0"/>
                <a:cs typeface="Verdana" charset="0"/>
              </a:rPr>
              <a:t>Heavy equipment</a:t>
            </a:r>
          </a:p>
          <a:p>
            <a:r>
              <a:rPr lang="en-US" sz="2800" dirty="0" smtClean="0">
                <a:latin typeface="Verdana" charset="0"/>
                <a:ea typeface="Verdana" charset="0"/>
                <a:cs typeface="Verdana" charset="0"/>
              </a:rPr>
              <a:t>Dispose of all material</a:t>
            </a:r>
          </a:p>
          <a:p>
            <a:pPr lvl="1"/>
            <a:r>
              <a:rPr lang="en-US" sz="2400" dirty="0" smtClean="0">
                <a:latin typeface="Verdana" charset="0"/>
                <a:ea typeface="Verdana" charset="0"/>
                <a:cs typeface="Verdana" charset="0"/>
              </a:rPr>
              <a:t>Minimize further spread                                 of microorganisms  </a:t>
            </a:r>
          </a:p>
          <a:p>
            <a:r>
              <a:rPr lang="en-US" sz="2800" dirty="0" smtClean="0">
                <a:latin typeface="Verdana" charset="0"/>
                <a:ea typeface="Verdana" charset="0"/>
                <a:cs typeface="Verdana" charset="0"/>
              </a:rPr>
              <a:t>Items too difficult to clean</a:t>
            </a:r>
          </a:p>
          <a:p>
            <a:pPr lvl="1"/>
            <a:r>
              <a:rPr lang="en-US" sz="2400" dirty="0" smtClean="0">
                <a:latin typeface="Verdana" charset="0"/>
                <a:ea typeface="Verdana" charset="0"/>
                <a:cs typeface="Verdana" charset="0"/>
              </a:rPr>
              <a:t>Appraise</a:t>
            </a:r>
          </a:p>
          <a:p>
            <a:pPr lvl="1"/>
            <a:r>
              <a:rPr lang="en-US" sz="2400" dirty="0" smtClean="0">
                <a:latin typeface="Verdana" charset="0"/>
                <a:ea typeface="Verdana" charset="0"/>
                <a:cs typeface="Verdana" charset="0"/>
              </a:rPr>
              <a:t>Dispose</a:t>
            </a:r>
          </a:p>
        </p:txBody>
      </p:sp>
      <p:sp>
        <p:nvSpPr>
          <p:cNvPr id="6" name="Date Placeholder 5"/>
          <p:cNvSpPr>
            <a:spLocks noGrp="1"/>
          </p:cNvSpPr>
          <p:nvPr>
            <p:ph type="dt" sz="half" idx="2"/>
          </p:nvPr>
        </p:nvSpPr>
        <p:spPr/>
        <p:txBody>
          <a:bodyPr/>
          <a:lstStyle/>
          <a:p>
            <a:pPr>
              <a:defRPr/>
            </a:pPr>
            <a:r>
              <a:rPr lang="en-US" smtClean="0"/>
              <a:t>USDA APHIS and CFSPH</a:t>
            </a:r>
            <a:endParaRPr lang="en-US" dirty="0"/>
          </a:p>
        </p:txBody>
      </p:sp>
      <p:sp>
        <p:nvSpPr>
          <p:cNvPr id="7" name="Footer Placeholder 6"/>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29698" name="Title 2"/>
          <p:cNvSpPr>
            <a:spLocks noGrp="1"/>
          </p:cNvSpPr>
          <p:nvPr>
            <p:ph type="title"/>
          </p:nvPr>
        </p:nvSpPr>
        <p:spPr/>
        <p:txBody>
          <a:bodyPr/>
          <a:lstStyle/>
          <a:p>
            <a:r>
              <a:rPr lang="en-US" smtClean="0">
                <a:latin typeface="Verdana" charset="0"/>
                <a:ea typeface="Verdana" charset="0"/>
                <a:cs typeface="Verdana" charset="0"/>
              </a:rPr>
              <a:t>Dry Cleaning</a:t>
            </a:r>
          </a:p>
        </p:txBody>
      </p:sp>
      <p:pic>
        <p:nvPicPr>
          <p:cNvPr id="2970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940152" y="2987040"/>
            <a:ext cx="2724472" cy="268224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Follows dry cleaning</a:t>
            </a:r>
          </a:p>
          <a:p>
            <a:r>
              <a:rPr lang="en-US" dirty="0">
                <a:latin typeface="Verdana" charset="0"/>
                <a:ea typeface="Verdana" charset="0"/>
                <a:cs typeface="Verdana" charset="0"/>
              </a:rPr>
              <a:t>Wash items with detergent</a:t>
            </a:r>
          </a:p>
          <a:p>
            <a:pPr lvl="1"/>
            <a:r>
              <a:rPr lang="en-US" dirty="0">
                <a:latin typeface="Verdana" charset="0"/>
                <a:ea typeface="Verdana" charset="0"/>
                <a:cs typeface="Verdana" charset="0"/>
              </a:rPr>
              <a:t>Reduces number of microorganisms</a:t>
            </a:r>
          </a:p>
          <a:p>
            <a:pPr lvl="1"/>
            <a:r>
              <a:rPr lang="en-US" dirty="0">
                <a:latin typeface="Verdana" charset="0"/>
                <a:ea typeface="Verdana" charset="0"/>
                <a:cs typeface="Verdana" charset="0"/>
              </a:rPr>
              <a:t>Removes oil, grease, exudates</a:t>
            </a:r>
          </a:p>
          <a:p>
            <a:r>
              <a:rPr lang="en-US" dirty="0">
                <a:latin typeface="Verdana" charset="0"/>
                <a:ea typeface="Verdana" charset="0"/>
                <a:cs typeface="Verdana" charset="0"/>
              </a:rPr>
              <a:t>Turn off electrical equipment</a:t>
            </a:r>
          </a:p>
          <a:p>
            <a:r>
              <a:rPr lang="en-US" dirty="0">
                <a:latin typeface="Verdana" charset="0"/>
                <a:ea typeface="Verdana" charset="0"/>
                <a:cs typeface="Verdana" charset="0"/>
              </a:rPr>
              <a:t>Pre-soak areas with organic material adhered to surfaces</a:t>
            </a:r>
          </a:p>
          <a:p>
            <a:r>
              <a:rPr lang="en-US" dirty="0">
                <a:latin typeface="Verdana" charset="0"/>
                <a:ea typeface="Verdana" charset="0"/>
                <a:cs typeface="Verdana" charset="0"/>
              </a:rPr>
              <a:t>Ensure cleaning products used are compatible with </a:t>
            </a:r>
            <a:r>
              <a:rPr lang="en-US" dirty="0" smtClean="0">
                <a:latin typeface="Verdana" charset="0"/>
                <a:ea typeface="Verdana" charset="0"/>
                <a:cs typeface="Verdana" charset="0"/>
              </a:rPr>
              <a:t>disinfectant</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31745" name="Rectangle 2"/>
          <p:cNvSpPr>
            <a:spLocks noGrp="1"/>
          </p:cNvSpPr>
          <p:nvPr>
            <p:ph type="title"/>
          </p:nvPr>
        </p:nvSpPr>
        <p:spPr/>
        <p:txBody>
          <a:bodyPr/>
          <a:lstStyle/>
          <a:p>
            <a:r>
              <a:rPr lang="en-US" smtClean="0">
                <a:latin typeface="Verdana" charset="0"/>
                <a:ea typeface="Verdana" charset="0"/>
                <a:cs typeface="Verdana" charset="0"/>
              </a:rPr>
              <a:t>Washing</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Mechanical scrubbing </a:t>
            </a:r>
            <a:r>
              <a:rPr lang="en-US" sz="2800" dirty="0" smtClean="0">
                <a:latin typeface="Verdana" charset="0"/>
                <a:ea typeface="Verdana" charset="0"/>
                <a:cs typeface="Verdana" charset="0"/>
              </a:rPr>
              <a:t>to </a:t>
            </a:r>
            <a:br>
              <a:rPr lang="en-US" sz="2800" dirty="0" smtClean="0">
                <a:latin typeface="Verdana" charset="0"/>
                <a:ea typeface="Verdana" charset="0"/>
                <a:cs typeface="Verdana" charset="0"/>
              </a:rPr>
            </a:br>
            <a:r>
              <a:rPr lang="en-US" sz="2800" dirty="0" smtClean="0">
                <a:latin typeface="Verdana" charset="0"/>
                <a:ea typeface="Verdana" charset="0"/>
                <a:cs typeface="Verdana" charset="0"/>
              </a:rPr>
              <a:t>remove oil, </a:t>
            </a:r>
            <a:r>
              <a:rPr lang="en-US" sz="2800" dirty="0">
                <a:latin typeface="Verdana" charset="0"/>
                <a:ea typeface="Verdana" charset="0"/>
                <a:cs typeface="Verdana" charset="0"/>
              </a:rPr>
              <a:t>grease, </a:t>
            </a:r>
            <a:r>
              <a:rPr lang="en-US" sz="2800" dirty="0" smtClean="0">
                <a:latin typeface="Verdana" charset="0"/>
                <a:ea typeface="Verdana" charset="0"/>
                <a:cs typeface="Verdana" charset="0"/>
              </a:rPr>
              <a:t>exudate</a:t>
            </a:r>
            <a:endParaRPr lang="en-US" sz="3000" dirty="0">
              <a:latin typeface="Verdana" charset="0"/>
              <a:ea typeface="Verdana" charset="0"/>
              <a:cs typeface="Verdana" charset="0"/>
            </a:endParaRPr>
          </a:p>
          <a:p>
            <a:pPr lvl="1"/>
            <a:r>
              <a:rPr lang="en-US" sz="2400" dirty="0">
                <a:latin typeface="Verdana" charset="0"/>
                <a:ea typeface="Verdana" charset="0"/>
                <a:cs typeface="Verdana" charset="0"/>
              </a:rPr>
              <a:t>Deep cracks, crevices, pits, pores</a:t>
            </a:r>
            <a:endParaRPr lang="en-US" sz="2600" dirty="0">
              <a:latin typeface="Verdana" charset="0"/>
              <a:ea typeface="Verdana" charset="0"/>
              <a:cs typeface="Verdana" charset="0"/>
            </a:endParaRPr>
          </a:p>
          <a:p>
            <a:r>
              <a:rPr lang="en-US" sz="2800" dirty="0">
                <a:latin typeface="Verdana" charset="0"/>
                <a:ea typeface="Verdana" charset="0"/>
                <a:cs typeface="Verdana" charset="0"/>
              </a:rPr>
              <a:t>High pressure water                                       and detergent</a:t>
            </a:r>
          </a:p>
          <a:p>
            <a:pPr lvl="1"/>
            <a:r>
              <a:rPr lang="en-US" sz="2400" dirty="0">
                <a:latin typeface="Verdana" charset="0"/>
                <a:ea typeface="Verdana" charset="0"/>
                <a:cs typeface="Verdana" charset="0"/>
              </a:rPr>
              <a:t>Use caution to avoid                                        dispersal of pathogen</a:t>
            </a:r>
          </a:p>
          <a:p>
            <a:r>
              <a:rPr lang="en-US" sz="2800" dirty="0">
                <a:latin typeface="Verdana" charset="0"/>
                <a:ea typeface="Verdana" charset="0"/>
                <a:cs typeface="Verdana" charset="0"/>
              </a:rPr>
              <a:t>High temperature</a:t>
            </a:r>
          </a:p>
          <a:p>
            <a:pPr lvl="1"/>
            <a:r>
              <a:rPr lang="en-US" sz="2400" dirty="0">
                <a:latin typeface="Verdana" charset="0"/>
                <a:ea typeface="ＭＳ Ｐゴシック" charset="-128"/>
                <a:cs typeface="ＭＳ Ｐゴシック" charset="-128"/>
              </a:rPr>
              <a:t>90-130</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F/32-54</a:t>
            </a:r>
            <a:r>
              <a:rPr lang="en-US" sz="2400" baseline="30000" dirty="0">
                <a:latin typeface="Verdana" charset="0"/>
                <a:ea typeface="ＭＳ Ｐゴシック" charset="-128"/>
                <a:cs typeface="ＭＳ Ｐゴシック" charset="-128"/>
              </a:rPr>
              <a:t>o</a:t>
            </a:r>
            <a:r>
              <a:rPr lang="en-US" sz="2400" dirty="0">
                <a:latin typeface="Verdana" charset="0"/>
                <a:ea typeface="ＭＳ Ｐゴシック" charset="-128"/>
                <a:cs typeface="ＭＳ Ｐゴシック" charset="-128"/>
              </a:rPr>
              <a:t>C</a:t>
            </a:r>
          </a:p>
          <a:p>
            <a:pPr lvl="1"/>
            <a:r>
              <a:rPr lang="en-US" sz="2400" dirty="0">
                <a:latin typeface="Verdana" charset="0"/>
                <a:ea typeface="ＭＳ Ｐゴシック" charset="-128"/>
                <a:cs typeface="ＭＳ Ｐゴシック" charset="-128"/>
              </a:rPr>
              <a:t>Increases product </a:t>
            </a:r>
            <a:r>
              <a:rPr lang="en-US" sz="2400" dirty="0" smtClean="0">
                <a:latin typeface="Verdana" charset="0"/>
                <a:ea typeface="ＭＳ Ｐゴシック" charset="-128"/>
                <a:cs typeface="ＭＳ Ｐゴシック" charset="-128"/>
              </a:rPr>
              <a:t>efficacy</a:t>
            </a:r>
            <a:endParaRPr lang="en-US" sz="2400" dirty="0">
              <a:latin typeface="Verdana" charset="0"/>
              <a:ea typeface="ＭＳ Ｐゴシック" charset="-128"/>
              <a:cs typeface="ＭＳ Ｐゴシック" charset="-128"/>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33793" name="Rectangle 2"/>
          <p:cNvSpPr>
            <a:spLocks noGrp="1"/>
          </p:cNvSpPr>
          <p:nvPr>
            <p:ph type="title"/>
          </p:nvPr>
        </p:nvSpPr>
        <p:spPr/>
        <p:txBody>
          <a:bodyPr/>
          <a:lstStyle/>
          <a:p>
            <a:r>
              <a:rPr lang="en-US" smtClean="0">
                <a:latin typeface="Verdana" charset="0"/>
                <a:ea typeface="Verdana" charset="0"/>
                <a:cs typeface="Verdana" charset="0"/>
              </a:rPr>
              <a:t>Washing (cont’d)</a:t>
            </a:r>
          </a:p>
        </p:txBody>
      </p:sp>
      <p:pic>
        <p:nvPicPr>
          <p:cNvPr id="33797"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5587" b="7195"/>
          <a:stretch/>
        </p:blipFill>
        <p:spPr bwMode="auto">
          <a:xfrm>
            <a:off x="5709897" y="3002280"/>
            <a:ext cx="2881702" cy="278892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Rinse </a:t>
            </a:r>
            <a:r>
              <a:rPr lang="en-US" dirty="0">
                <a:latin typeface="Verdana" charset="0"/>
                <a:ea typeface="Verdana" charset="0"/>
                <a:cs typeface="Verdana" charset="0"/>
              </a:rPr>
              <a:t>surfaces after </a:t>
            </a:r>
            <a:r>
              <a:rPr lang="en-US" dirty="0" smtClean="0">
                <a:latin typeface="Verdana" charset="0"/>
                <a:ea typeface="Verdana" charset="0"/>
                <a:cs typeface="Verdana" charset="0"/>
              </a:rPr>
              <a:t>wash</a:t>
            </a:r>
            <a:endParaRPr lang="en-US" dirty="0">
              <a:latin typeface="Verdana" charset="0"/>
              <a:ea typeface="Verdana" charset="0"/>
              <a:cs typeface="Verdana" charset="0"/>
            </a:endParaRPr>
          </a:p>
          <a:p>
            <a:pPr lvl="1"/>
            <a:r>
              <a:rPr lang="en-US" dirty="0">
                <a:latin typeface="Verdana" charset="0"/>
                <a:ea typeface="Verdana" charset="0"/>
                <a:cs typeface="Verdana" charset="0"/>
              </a:rPr>
              <a:t>Low pressure, cold water</a:t>
            </a:r>
          </a:p>
          <a:p>
            <a:r>
              <a:rPr lang="en-US" dirty="0" smtClean="0">
                <a:latin typeface="Verdana" charset="0"/>
                <a:ea typeface="Verdana" charset="0"/>
                <a:cs typeface="Verdana" charset="0"/>
              </a:rPr>
              <a:t>Inspect </a:t>
            </a:r>
            <a:r>
              <a:rPr lang="en-US" dirty="0">
                <a:latin typeface="Verdana" charset="0"/>
                <a:ea typeface="Verdana" charset="0"/>
                <a:cs typeface="Verdana" charset="0"/>
              </a:rPr>
              <a:t>to ensure </a:t>
            </a:r>
            <a:r>
              <a:rPr lang="en-US" dirty="0" smtClean="0">
                <a:latin typeface="Verdana" charset="0"/>
                <a:ea typeface="Verdana" charset="0"/>
                <a:cs typeface="Verdana" charset="0"/>
              </a:rPr>
              <a:t>surfaces are </a:t>
            </a:r>
            <a:br>
              <a:rPr lang="en-US" dirty="0" smtClean="0">
                <a:latin typeface="Verdana" charset="0"/>
                <a:ea typeface="Verdana" charset="0"/>
                <a:cs typeface="Verdana" charset="0"/>
              </a:rPr>
            </a:br>
            <a:r>
              <a:rPr lang="en-US" dirty="0" smtClean="0">
                <a:latin typeface="Verdana" charset="0"/>
                <a:ea typeface="Verdana" charset="0"/>
                <a:cs typeface="Verdana" charset="0"/>
              </a:rPr>
              <a:t>visibly </a:t>
            </a:r>
            <a:r>
              <a:rPr lang="en-US" dirty="0">
                <a:latin typeface="Verdana" charset="0"/>
                <a:ea typeface="Verdana" charset="0"/>
                <a:cs typeface="Verdana" charset="0"/>
              </a:rPr>
              <a:t>clean</a:t>
            </a:r>
          </a:p>
          <a:p>
            <a:r>
              <a:rPr lang="en-US" dirty="0">
                <a:latin typeface="Verdana" charset="0"/>
                <a:ea typeface="Verdana" charset="0"/>
                <a:cs typeface="Verdana" charset="0"/>
              </a:rPr>
              <a:t>Before disinfection, allow surfaces to </a:t>
            </a:r>
            <a:br>
              <a:rPr lang="en-US" dirty="0">
                <a:latin typeface="Verdana" charset="0"/>
                <a:ea typeface="Verdana" charset="0"/>
                <a:cs typeface="Verdana" charset="0"/>
              </a:rPr>
            </a:br>
            <a:r>
              <a:rPr lang="en-US" dirty="0">
                <a:latin typeface="Verdana" charset="0"/>
                <a:ea typeface="Verdana" charset="0"/>
                <a:cs typeface="Verdana" charset="0"/>
              </a:rPr>
              <a:t>dry completely</a:t>
            </a:r>
          </a:p>
          <a:p>
            <a:pPr lvl="1"/>
            <a:r>
              <a:rPr lang="en-US" dirty="0" smtClean="0">
                <a:latin typeface="Verdana" charset="0"/>
                <a:ea typeface="Verdana" charset="0"/>
                <a:cs typeface="Verdana" charset="0"/>
              </a:rPr>
              <a:t>Blowers</a:t>
            </a:r>
            <a:r>
              <a:rPr lang="en-US" dirty="0">
                <a:latin typeface="Verdana" charset="0"/>
                <a:ea typeface="Verdana" charset="0"/>
                <a:cs typeface="Verdana" charset="0"/>
              </a:rPr>
              <a:t>, fans, compressors</a:t>
            </a:r>
          </a:p>
          <a:p>
            <a:r>
              <a:rPr lang="en-US" dirty="0">
                <a:latin typeface="Verdana" charset="0"/>
                <a:ea typeface="Verdana" charset="0"/>
                <a:cs typeface="Verdana" charset="0"/>
              </a:rPr>
              <a:t>Avoid high pressure systems with highly infectious, zoonotic </a:t>
            </a:r>
            <a:r>
              <a:rPr lang="en-US" dirty="0" smtClean="0">
                <a:latin typeface="Verdana" charset="0"/>
                <a:ea typeface="Verdana" charset="0"/>
                <a:cs typeface="Verdana" charset="0"/>
              </a:rPr>
              <a:t>pathogens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35841" name="Rectangle 2"/>
          <p:cNvSpPr>
            <a:spLocks noGrp="1"/>
          </p:cNvSpPr>
          <p:nvPr>
            <p:ph type="title"/>
          </p:nvPr>
        </p:nvSpPr>
        <p:spPr/>
        <p:txBody>
          <a:bodyPr/>
          <a:lstStyle/>
          <a:p>
            <a:r>
              <a:rPr lang="en-US" dirty="0" smtClean="0">
                <a:latin typeface="Verdana" charset="0"/>
                <a:ea typeface="Verdana" charset="0"/>
                <a:cs typeface="Verdana" charset="0"/>
              </a:rPr>
              <a:t>Rinsing </a:t>
            </a:r>
            <a:r>
              <a:rPr lang="en-US">
                <a:latin typeface="Verdana" charset="0"/>
                <a:ea typeface="Verdana" charset="0"/>
                <a:cs typeface="Verdana" charset="0"/>
              </a:rPr>
              <a:t>and </a:t>
            </a:r>
            <a:r>
              <a:rPr lang="en-US" smtClean="0">
                <a:latin typeface="Verdana" charset="0"/>
                <a:ea typeface="Verdana" charset="0"/>
                <a:cs typeface="Verdana" charset="0"/>
              </a:rPr>
              <a:t>Drying</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Content Placeholder 1"/>
          <p:cNvSpPr>
            <a:spLocks noGrp="1"/>
          </p:cNvSpPr>
          <p:nvPr>
            <p:ph idx="1"/>
          </p:nvPr>
        </p:nvSpPr>
        <p:spPr/>
        <p:txBody>
          <a:bodyPr>
            <a:normAutofit/>
          </a:bodyPr>
          <a:lstStyle/>
          <a:p>
            <a:r>
              <a:rPr lang="en-US" dirty="0" smtClean="0">
                <a:latin typeface="Verdana" charset="0"/>
                <a:ea typeface="Verdana" charset="0"/>
                <a:cs typeface="Verdana" charset="0"/>
              </a:rPr>
              <a:t>Application</a:t>
            </a:r>
          </a:p>
          <a:p>
            <a:pPr lvl="1"/>
            <a:r>
              <a:rPr lang="en-US" dirty="0" smtClean="0">
                <a:latin typeface="Verdana" charset="0"/>
                <a:ea typeface="Verdana" charset="0"/>
                <a:cs typeface="Verdana" charset="0"/>
              </a:rPr>
              <a:t>After surfaces are clean, rinsed, dried</a:t>
            </a:r>
          </a:p>
          <a:p>
            <a:pPr lvl="1"/>
            <a:r>
              <a:rPr lang="en-US" dirty="0" smtClean="0">
                <a:latin typeface="Verdana" charset="0"/>
                <a:ea typeface="Verdana" charset="0"/>
                <a:cs typeface="Verdana" charset="0"/>
              </a:rPr>
              <a:t>Physical or chemical </a:t>
            </a:r>
          </a:p>
          <a:p>
            <a:r>
              <a:rPr lang="en-US" dirty="0" smtClean="0">
                <a:latin typeface="Verdana" charset="0"/>
                <a:ea typeface="Verdana" charset="0"/>
                <a:cs typeface="Verdana" charset="0"/>
              </a:rPr>
              <a:t>Contact time</a:t>
            </a:r>
          </a:p>
          <a:p>
            <a:pPr lvl="1"/>
            <a:r>
              <a:rPr lang="en-US" dirty="0" smtClean="0">
                <a:latin typeface="Verdana" charset="0"/>
                <a:ea typeface="Verdana" charset="0"/>
                <a:cs typeface="Verdana" charset="0"/>
              </a:rPr>
              <a:t>Allow adequate contact time for the disinfection process to work</a:t>
            </a:r>
          </a:p>
          <a:p>
            <a:r>
              <a:rPr lang="en-US" dirty="0" smtClean="0">
                <a:latin typeface="Verdana" charset="0"/>
                <a:ea typeface="Verdana" charset="0"/>
                <a:cs typeface="Verdana" charset="0"/>
              </a:rPr>
              <a:t>Rinse and dry</a:t>
            </a:r>
          </a:p>
          <a:p>
            <a:pPr lvl="1"/>
            <a:r>
              <a:rPr lang="en-US" dirty="0" smtClean="0">
                <a:latin typeface="Verdana" charset="0"/>
                <a:ea typeface="Verdana" charset="0"/>
                <a:cs typeface="Verdana" charset="0"/>
              </a:rPr>
              <a:t>Thoroughly rinse after disinfection</a:t>
            </a:r>
          </a:p>
          <a:p>
            <a:pPr lvl="1"/>
            <a:r>
              <a:rPr lang="en-US" dirty="0" smtClean="0">
                <a:latin typeface="Verdana" charset="0"/>
                <a:ea typeface="Verdana" charset="0"/>
                <a:cs typeface="Verdana" charset="0"/>
              </a:rPr>
              <a:t>Air dry prior to restocking animals</a:t>
            </a:r>
          </a:p>
        </p:txBody>
      </p:sp>
      <p:sp>
        <p:nvSpPr>
          <p:cNvPr id="4" name="Date Placeholder 3"/>
          <p:cNvSpPr>
            <a:spLocks noGrp="1"/>
          </p:cNvSpPr>
          <p:nvPr>
            <p:ph type="dt" sz="half" idx="2"/>
          </p:nvPr>
        </p:nvSpPr>
        <p:spPr/>
        <p:txBody>
          <a:bodyPr/>
          <a:lstStyle/>
          <a:p>
            <a:pPr>
              <a:defRPr/>
            </a:pPr>
            <a:r>
              <a:rPr lang="en-US" smtClean="0"/>
              <a:t>USDA APHIS and CFSPH</a:t>
            </a:r>
            <a:endParaRPr lang="en-US" dirty="0"/>
          </a:p>
        </p:txBody>
      </p:sp>
      <p:sp>
        <p:nvSpPr>
          <p:cNvPr id="5" name="Footer Placeholder 4"/>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37890" name="Title 2"/>
          <p:cNvSpPr>
            <a:spLocks noGrp="1"/>
          </p:cNvSpPr>
          <p:nvPr>
            <p:ph type="title"/>
          </p:nvPr>
        </p:nvSpPr>
        <p:spPr/>
        <p:txBody>
          <a:bodyPr/>
          <a:lstStyle/>
          <a:p>
            <a:r>
              <a:rPr lang="en-US" smtClean="0">
                <a:latin typeface="Verdana" charset="0"/>
                <a:ea typeface="Verdana" charset="0"/>
                <a:cs typeface="Verdana" charset="0"/>
              </a:rPr>
              <a:t>Disinfection</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latin typeface="Verdana" charset="0"/>
                <a:ea typeface="Verdana" charset="0"/>
                <a:cs typeface="Verdana" charset="0"/>
              </a:rPr>
              <a:t>Area remains </a:t>
            </a:r>
            <a:r>
              <a:rPr lang="en-US" dirty="0">
                <a:latin typeface="Verdana" charset="0"/>
                <a:ea typeface="Verdana" charset="0"/>
                <a:cs typeface="Verdana" charset="0"/>
              </a:rPr>
              <a:t>free of </a:t>
            </a:r>
            <a:r>
              <a:rPr lang="en-US" dirty="0" smtClean="0">
                <a:latin typeface="Verdana" charset="0"/>
                <a:ea typeface="Verdana" charset="0"/>
                <a:cs typeface="Verdana" charset="0"/>
              </a:rPr>
              <a:t>animals</a:t>
            </a:r>
            <a:br>
              <a:rPr lang="en-US" dirty="0" smtClean="0">
                <a:latin typeface="Verdana" charset="0"/>
                <a:ea typeface="Verdana" charset="0"/>
                <a:cs typeface="Verdana" charset="0"/>
              </a:rPr>
            </a:br>
            <a:r>
              <a:rPr lang="en-US" dirty="0" smtClean="0">
                <a:latin typeface="Verdana" charset="0"/>
                <a:ea typeface="Verdana" charset="0"/>
                <a:cs typeface="Verdana" charset="0"/>
              </a:rPr>
              <a:t>or </a:t>
            </a:r>
            <a:r>
              <a:rPr lang="en-US" dirty="0">
                <a:latin typeface="Verdana" charset="0"/>
                <a:ea typeface="Verdana" charset="0"/>
                <a:cs typeface="Verdana" charset="0"/>
              </a:rPr>
              <a:t>activity for a period of time</a:t>
            </a:r>
          </a:p>
          <a:p>
            <a:pPr lvl="1"/>
            <a:r>
              <a:rPr lang="en-US" dirty="0">
                <a:latin typeface="Verdana" charset="0"/>
                <a:ea typeface="Verdana" charset="0"/>
                <a:cs typeface="Verdana" charset="0"/>
              </a:rPr>
              <a:t>Allow complete drying</a:t>
            </a:r>
          </a:p>
          <a:p>
            <a:r>
              <a:rPr lang="en-US" dirty="0">
                <a:latin typeface="Verdana" charset="0"/>
                <a:ea typeface="Verdana" charset="0"/>
                <a:cs typeface="Verdana" charset="0"/>
              </a:rPr>
              <a:t>Further reduces any </a:t>
            </a:r>
            <a:br>
              <a:rPr lang="en-US" dirty="0">
                <a:latin typeface="Verdana" charset="0"/>
                <a:ea typeface="Verdana" charset="0"/>
                <a:cs typeface="Verdana" charset="0"/>
              </a:rPr>
            </a:br>
            <a:r>
              <a:rPr lang="en-US" dirty="0">
                <a:latin typeface="Verdana" charset="0"/>
                <a:ea typeface="Verdana" charset="0"/>
                <a:cs typeface="Verdana" charset="0"/>
              </a:rPr>
              <a:t>remaining </a:t>
            </a:r>
            <a:r>
              <a:rPr lang="en-US" dirty="0" smtClean="0">
                <a:latin typeface="Verdana" charset="0"/>
                <a:ea typeface="Verdana" charset="0"/>
                <a:cs typeface="Verdana" charset="0"/>
              </a:rPr>
              <a:t>microbes</a:t>
            </a:r>
            <a:endParaRPr lang="en-US" dirty="0">
              <a:latin typeface="Verdana" charset="0"/>
              <a:ea typeface="Verdana" charset="0"/>
              <a:cs typeface="Verdana" charset="0"/>
            </a:endParaRPr>
          </a:p>
          <a:p>
            <a:r>
              <a:rPr lang="en-US" dirty="0" smtClean="0">
                <a:latin typeface="Verdana" charset="0"/>
                <a:ea typeface="Verdana" charset="0"/>
                <a:cs typeface="Verdana" charset="0"/>
              </a:rPr>
              <a:t>At </a:t>
            </a:r>
            <a:r>
              <a:rPr lang="en-US" dirty="0">
                <a:latin typeface="Verdana" charset="0"/>
                <a:ea typeface="Verdana" charset="0"/>
                <a:cs typeface="Verdana" charset="0"/>
              </a:rPr>
              <a:t>least 3x </a:t>
            </a:r>
            <a:r>
              <a:rPr lang="en-US" dirty="0" smtClean="0">
                <a:latin typeface="Verdana" charset="0"/>
                <a:ea typeface="Verdana" charset="0"/>
                <a:cs typeface="Verdana" charset="0"/>
              </a:rPr>
              <a:t>the longest</a:t>
            </a:r>
            <a:br>
              <a:rPr lang="en-US" dirty="0" smtClean="0">
                <a:latin typeface="Verdana" charset="0"/>
                <a:ea typeface="Verdana" charset="0"/>
                <a:cs typeface="Verdana" charset="0"/>
              </a:rPr>
            </a:br>
            <a:r>
              <a:rPr lang="en-US" dirty="0" smtClean="0">
                <a:latin typeface="Verdana" charset="0"/>
                <a:ea typeface="Verdana" charset="0"/>
                <a:cs typeface="Verdana" charset="0"/>
              </a:rPr>
              <a:t>incubation time</a:t>
            </a:r>
            <a:br>
              <a:rPr lang="en-US" dirty="0" smtClean="0">
                <a:latin typeface="Verdana" charset="0"/>
                <a:ea typeface="Verdana" charset="0"/>
                <a:cs typeface="Verdana" charset="0"/>
              </a:rPr>
            </a:br>
            <a:r>
              <a:rPr lang="en-US" dirty="0" smtClean="0">
                <a:latin typeface="Verdana" charset="0"/>
                <a:ea typeface="Verdana" charset="0"/>
                <a:cs typeface="Verdana" charset="0"/>
              </a:rPr>
              <a:t>of </a:t>
            </a:r>
            <a:r>
              <a:rPr lang="en-US" dirty="0">
                <a:latin typeface="Verdana" charset="0"/>
                <a:ea typeface="Verdana" charset="0"/>
                <a:cs typeface="Verdana" charset="0"/>
              </a:rPr>
              <a:t>targeted </a:t>
            </a:r>
            <a:r>
              <a:rPr lang="en-US" dirty="0" smtClean="0">
                <a:latin typeface="Verdana" charset="0"/>
                <a:ea typeface="Verdana" charset="0"/>
                <a:cs typeface="Verdana" charset="0"/>
              </a:rPr>
              <a:t>pathogen</a:t>
            </a:r>
            <a:endParaRPr lang="en-US" dirty="0">
              <a:latin typeface="Verdana" charset="0"/>
              <a:ea typeface="Verdana" charset="0"/>
              <a:cs typeface="Verdana" charset="0"/>
            </a:endParaRPr>
          </a:p>
        </p:txBody>
      </p:sp>
      <p:sp>
        <p:nvSpPr>
          <p:cNvPr id="3" name="Date Placeholder 2"/>
          <p:cNvSpPr>
            <a:spLocks noGrp="1"/>
          </p:cNvSpPr>
          <p:nvPr>
            <p:ph type="dt" sz="half" idx="2"/>
          </p:nvPr>
        </p:nvSpPr>
        <p:spPr/>
        <p:txBody>
          <a:bodyPr/>
          <a:lstStyle/>
          <a:p>
            <a:pPr>
              <a:defRPr/>
            </a:pPr>
            <a:r>
              <a:rPr lang="en-US" smtClean="0"/>
              <a:t>USDA APHIS and CFSPH</a:t>
            </a:r>
            <a:endParaRPr lang="en-US" dirty="0"/>
          </a:p>
        </p:txBody>
      </p:sp>
      <p:sp>
        <p:nvSpPr>
          <p:cNvPr id="4" name="Footer Placeholder 3"/>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39937" name="Rectangle 2"/>
          <p:cNvSpPr>
            <a:spLocks noGrp="1"/>
          </p:cNvSpPr>
          <p:nvPr>
            <p:ph type="title"/>
          </p:nvPr>
        </p:nvSpPr>
        <p:spPr/>
        <p:txBody>
          <a:bodyPr/>
          <a:lstStyle/>
          <a:p>
            <a:r>
              <a:rPr lang="en-US" smtClean="0">
                <a:latin typeface="Verdana" charset="0"/>
                <a:ea typeface="Verdana" charset="0"/>
                <a:cs typeface="Verdana" charset="0"/>
              </a:rPr>
              <a:t>Downtime</a:t>
            </a:r>
          </a:p>
        </p:txBody>
      </p:sp>
      <p:pic>
        <p:nvPicPr>
          <p:cNvPr id="39941"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8791" b="6714"/>
          <a:stretch/>
        </p:blipFill>
        <p:spPr bwMode="auto">
          <a:xfrm>
            <a:off x="5868144" y="2743200"/>
            <a:ext cx="2808312" cy="2636520"/>
          </a:xfrm>
          <a:prstGeom prst="rect">
            <a:avLst/>
          </a:prstGeom>
          <a:noFill/>
          <a:ln w="38100">
            <a:solidFill>
              <a:srgbClr val="17375E"/>
            </a:solid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179512" y="1371600"/>
            <a:ext cx="5611688" cy="4876800"/>
          </a:xfrm>
        </p:spPr>
        <p:txBody>
          <a:bodyPr>
            <a:noAutofit/>
          </a:bodyPr>
          <a:lstStyle/>
          <a:p>
            <a:r>
              <a:rPr lang="en-US" sz="2400" dirty="0" smtClean="0"/>
              <a:t>FAD </a:t>
            </a:r>
            <a:r>
              <a:rPr lang="en-US" sz="2400" dirty="0" err="1" smtClean="0"/>
              <a:t>PReP</a:t>
            </a:r>
            <a:r>
              <a:rPr lang="en-US" sz="2400" dirty="0" smtClean="0"/>
              <a:t>/NAHEMS Guidelines &amp; SOP: Cleaning and Disinfection (2011)</a:t>
            </a:r>
          </a:p>
          <a:p>
            <a:pPr lvl="1"/>
            <a:r>
              <a:rPr lang="en-US" sz="2000" dirty="0">
                <a:hlinkClick r:id="rId3"/>
              </a:rPr>
              <a:t>http://www.aphis.usda.gov/animal_health/emergency_management/</a:t>
            </a:r>
            <a:r>
              <a:rPr lang="en-US" sz="2000" dirty="0"/>
              <a:t> </a:t>
            </a:r>
            <a:endParaRPr lang="en-US" sz="2000" dirty="0" smtClean="0"/>
          </a:p>
          <a:p>
            <a:r>
              <a:rPr lang="en-US" sz="2400" dirty="0" smtClean="0"/>
              <a:t>Cleaning and Disinfection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smtClean="0">
                <a:solidFill>
                  <a:prstClr val="black">
                    <a:tint val="75000"/>
                  </a:prstClr>
                </a:solidFill>
                <a:latin typeface="+mn-lt"/>
              </a:rPr>
              <a:t>FAD PReP/NAHEMS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lstStyle/>
          <a:p>
            <a:r>
              <a:rPr lang="en-US" dirty="0" smtClean="0"/>
              <a:t>For More Information</a:t>
            </a:r>
          </a:p>
        </p:txBody>
      </p:sp>
      <p:pic>
        <p:nvPicPr>
          <p:cNvPr id="7"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5791200" y="1676401"/>
            <a:ext cx="2944090"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0535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p:txBody>
          <a:bodyPr/>
          <a:lstStyle/>
          <a:p>
            <a:pPr fontAlgn="base">
              <a:spcAft>
                <a:spcPct val="0"/>
              </a:spcAft>
            </a:pPr>
            <a:r>
              <a:rPr lang="en-US" dirty="0" smtClean="0">
                <a:latin typeface="Verdana" charset="0"/>
                <a:ea typeface="Verdana" charset="0"/>
                <a:cs typeface="Verdana" charset="0"/>
              </a:rPr>
              <a:t>Roles and Responsibilities of Response Personnel</a:t>
            </a:r>
          </a:p>
        </p:txBody>
      </p:sp>
      <p:sp>
        <p:nvSpPr>
          <p:cNvPr id="2" name="Date Placeholder 1"/>
          <p:cNvSpPr>
            <a:spLocks noGrp="1"/>
          </p:cNvSpPr>
          <p:nvPr>
            <p:ph type="dt" sz="half" idx="10"/>
          </p:nvPr>
        </p:nvSpPr>
        <p:spPr/>
        <p:txBody>
          <a:body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p>
            <a:pPr>
              <a:defRPr/>
            </a:pPr>
            <a:r>
              <a:rPr lang="en-US" smtClean="0"/>
              <a:t>FAD PReP/NAHEMS Guidelines: Cleaning and Disinfection - Roles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 (CFSPH)</a:t>
            </a:r>
          </a:p>
          <a:p>
            <a:pPr marL="171450" indent="-173038">
              <a:spcBef>
                <a:spcPts val="600"/>
              </a:spcBef>
              <a:tabLst>
                <a:tab pos="1149350" algn="l"/>
              </a:tabLst>
            </a:pPr>
            <a:r>
              <a:rPr lang="en-US" sz="2000" dirty="0" smtClean="0">
                <a:latin typeface="Verdana" charset="0"/>
                <a:ea typeface="Verdana" charset="0"/>
                <a:cs typeface="Verdana" charset="0"/>
              </a:rPr>
              <a:t>Glenda </a:t>
            </a:r>
            <a:r>
              <a:rPr lang="en-US" sz="2000" dirty="0">
                <a:latin typeface="Verdana" charset="0"/>
                <a:ea typeface="Verdana" charset="0"/>
                <a:cs typeface="Verdana" charset="0"/>
              </a:rPr>
              <a:t>Dvorak, DVM, MS, MPH, </a:t>
            </a:r>
            <a:r>
              <a:rPr lang="en-US" sz="2000" dirty="0" smtClean="0">
                <a:latin typeface="Verdana" charset="0"/>
                <a:ea typeface="Verdana" charset="0"/>
                <a:cs typeface="Verdana" charset="0"/>
              </a:rPr>
              <a:t>DACVPM</a:t>
            </a:r>
          </a:p>
          <a:p>
            <a:pPr marL="171450" indent="-173038">
              <a:spcBef>
                <a:spcPts val="600"/>
              </a:spcBef>
              <a:tabLst>
                <a:tab pos="1149350" algn="l"/>
              </a:tabLst>
            </a:pPr>
            <a:r>
              <a:rPr lang="en-US" sz="2000" dirty="0" err="1" smtClean="0">
                <a:latin typeface="Verdana" charset="0"/>
                <a:ea typeface="Verdana" charset="0"/>
                <a:cs typeface="Verdana" charset="0"/>
              </a:rPr>
              <a:t>Nichollette</a:t>
            </a:r>
            <a:r>
              <a:rPr lang="en-US" sz="2000" dirty="0" smtClean="0">
                <a:latin typeface="Verdana" charset="0"/>
                <a:ea typeface="Verdana" charset="0"/>
                <a:cs typeface="Verdana" charset="0"/>
              </a:rPr>
              <a:t> </a:t>
            </a:r>
            <a:r>
              <a:rPr lang="en-US" sz="2000" dirty="0">
                <a:latin typeface="Verdana" charset="0"/>
                <a:ea typeface="Verdana" charset="0"/>
                <a:cs typeface="Verdana" charset="0"/>
              </a:rPr>
              <a:t>Rider, Junior Veterinary </a:t>
            </a:r>
            <a:r>
              <a:rPr lang="en-US" sz="2000" dirty="0" smtClean="0">
                <a:latin typeface="Verdana" charset="0"/>
                <a:ea typeface="Verdana" charset="0"/>
                <a:cs typeface="Verdana" charset="0"/>
              </a:rPr>
              <a:t>Student</a:t>
            </a:r>
          </a:p>
          <a:p>
            <a:pPr marL="0" indent="0">
              <a:spcBef>
                <a:spcPts val="600"/>
              </a:spcBef>
              <a:buNone/>
              <a:tabLst>
                <a:tab pos="1149350" algn="l"/>
              </a:tabLst>
            </a:pPr>
            <a:endParaRPr lang="en-US" sz="20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marL="171450" indent="-173038">
              <a:spcBef>
                <a:spcPts val="600"/>
              </a:spcBef>
              <a:tabLst>
                <a:tab pos="1149350" algn="l"/>
              </a:tabLst>
            </a:pPr>
            <a:r>
              <a:rPr lang="en-US" sz="2000" dirty="0">
                <a:latin typeface="Verdana" charset="0"/>
                <a:ea typeface="Verdana" charset="0"/>
                <a:cs typeface="Verdana" charset="0"/>
              </a:rPr>
              <a:t>Nathan G. </a:t>
            </a:r>
            <a:r>
              <a:rPr lang="en-US" sz="2000" dirty="0" smtClean="0">
                <a:latin typeface="Verdana" charset="0"/>
                <a:ea typeface="Verdana" charset="0"/>
                <a:cs typeface="Verdana" charset="0"/>
              </a:rPr>
              <a:t>Birnbaum, DVM</a:t>
            </a:r>
          </a:p>
          <a:p>
            <a:pPr marL="171450" indent="-173038">
              <a:spcBef>
                <a:spcPts val="600"/>
              </a:spcBef>
              <a:tabLst>
                <a:tab pos="1149350" algn="l"/>
              </a:tabLst>
            </a:pPr>
            <a:r>
              <a:rPr lang="en-US" sz="2000" dirty="0" smtClean="0">
                <a:latin typeface="Verdana" charset="0"/>
                <a:ea typeface="Verdana" charset="0"/>
                <a:cs typeface="Verdana" charset="0"/>
              </a:rPr>
              <a:t>Samantha </a:t>
            </a:r>
            <a:r>
              <a:rPr lang="en-US" sz="2000" dirty="0">
                <a:latin typeface="Verdana" charset="0"/>
                <a:ea typeface="Verdana" charset="0"/>
                <a:cs typeface="Verdana" charset="0"/>
              </a:rPr>
              <a:t>B. </a:t>
            </a:r>
            <a:r>
              <a:rPr lang="en-US" sz="2000" dirty="0" smtClean="0">
                <a:latin typeface="Verdana" charset="0"/>
                <a:ea typeface="Verdana" charset="0"/>
                <a:cs typeface="Verdana" charset="0"/>
              </a:rPr>
              <a:t>Floyd, Biologist </a:t>
            </a:r>
            <a:endParaRPr lang="en-US" sz="2000" dirty="0"/>
          </a:p>
          <a:p>
            <a:endParaRPr lang="en-US" dirty="0" smtClean="0"/>
          </a:p>
        </p:txBody>
      </p:sp>
      <p:sp>
        <p:nvSpPr>
          <p:cNvPr id="2" name="Date Placeholder 1"/>
          <p:cNvSpPr>
            <a:spLocks noGrp="1"/>
          </p:cNvSpPr>
          <p:nvPr>
            <p:ph type="dt" sz="half" idx="2"/>
          </p:nvPr>
        </p:nvSpPr>
        <p:spPr/>
        <p:txBody>
          <a:bodyPr/>
          <a:lstStyle/>
          <a:p>
            <a:pPr algn="r"/>
            <a:r>
              <a:rPr lang="en-US" smtClean="0">
                <a:solidFill>
                  <a:prstClr val="black">
                    <a:tint val="75000"/>
                  </a:prstClr>
                </a:solidFill>
                <a:latin typeface="+mn-lt"/>
              </a:rPr>
              <a:t>USDA APHIS and CFSPH</a:t>
            </a:r>
            <a:endParaRPr lang="en-US" dirty="0">
              <a:solidFill>
                <a:prstClr val="black">
                  <a:tint val="75000"/>
                </a:prstClr>
              </a:solidFill>
              <a:latin typeface="+mn-lt"/>
            </a:endParaRPr>
          </a:p>
        </p:txBody>
      </p:sp>
      <p:sp>
        <p:nvSpPr>
          <p:cNvPr id="60419" name="Footer Placeholder 3"/>
          <p:cNvSpPr>
            <a:spLocks noGrp="1"/>
          </p:cNvSpPr>
          <p:nvPr>
            <p:ph type="ftr" sz="quarter" idx="3"/>
          </p:nvPr>
        </p:nvSpPr>
        <p:spPr/>
        <p:txBody>
          <a:bodyPr/>
          <a:lstStyle/>
          <a:p>
            <a:pPr algn="l"/>
            <a:r>
              <a:rPr lang="en-US" smtClean="0">
                <a:solidFill>
                  <a:prstClr val="black">
                    <a:tint val="75000"/>
                  </a:prstClr>
                </a:solidFill>
                <a:latin typeface="+mn-lt"/>
              </a:rPr>
              <a:t>FAD PReP/NAHEMS Guidelines: Cleaning and Disinfection - Roles </a:t>
            </a:r>
            <a:endParaRPr lang="en-US" dirty="0">
              <a:solidFill>
                <a:prstClr val="black">
                  <a:tint val="75000"/>
                </a:prstClr>
              </a:solidFill>
              <a:latin typeface="+mn-lt"/>
            </a:endParaRPr>
          </a:p>
        </p:txBody>
      </p:sp>
      <p:sp>
        <p:nvSpPr>
          <p:cNvPr id="39937" name="Title 1"/>
          <p:cNvSpPr>
            <a:spLocks noGrp="1"/>
          </p:cNvSpPr>
          <p:nvPr>
            <p:ph type="title"/>
          </p:nvPr>
        </p:nvSpPr>
        <p:spPr/>
        <p:txBody>
          <a:bodyPr>
            <a:normAutofit/>
          </a:bodyPr>
          <a:lstStyle/>
          <a:p>
            <a:r>
              <a:rPr lang="en-US" dirty="0" smtClean="0"/>
              <a:t>Guidelines Content</a:t>
            </a:r>
          </a:p>
        </p:txBody>
      </p:sp>
      <p:pic>
        <p:nvPicPr>
          <p:cNvPr id="10" name="Picture 2"/>
          <p:cNvPicPr>
            <a:picLocks noChangeAspect="1" noChangeArrowheads="1"/>
          </p:cNvPicPr>
          <p:nvPr/>
        </p:nvPicPr>
        <p:blipFill>
          <a:blip r:embed="rId3" cstate="email">
            <a:extLst>
              <a:ext uri="{28A0092B-C50C-407E-A947-70E740481C1C}">
                <a14:useLocalDpi xmlns:a14="http://schemas.microsoft.com/office/drawing/2010/main"/>
              </a:ext>
            </a:extLst>
          </a:blip>
          <a:stretch>
            <a:fillRect/>
          </a:stretch>
        </p:blipFill>
        <p:spPr bwMode="auto">
          <a:xfrm>
            <a:off x="5791200" y="1676400"/>
            <a:ext cx="2944090" cy="3810000"/>
          </a:xfrm>
          <a:prstGeom prst="rect">
            <a:avLst/>
          </a:prstGeom>
          <a:noFill/>
          <a:ln w="28575">
            <a:solidFill>
              <a:schemeClr val="tx2">
                <a:lumMod val="7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email">
            <a:extLst>
              <a:ext uri="{28A0092B-C50C-407E-A947-70E740481C1C}">
                <a14:useLocalDpi xmlns:a14="http://schemas.microsoft.com/office/drawing/2010/main"/>
              </a:ext>
            </a:extLst>
          </a:blip>
          <a:stretch>
            <a:fillRect/>
          </a:stretch>
        </p:blipFill>
        <p:spPr bwMode="auto">
          <a:xfrm>
            <a:off x="5791200" y="1676401"/>
            <a:ext cx="2944090" cy="3809998"/>
          </a:xfrm>
          <a:prstGeom prst="rect">
            <a:avLst/>
          </a:prstGeom>
          <a:noFill/>
          <a:ln w="38100">
            <a:solidFill>
              <a:srgbClr val="17375E"/>
            </a:solidFill>
            <a:miter lim="800000"/>
            <a:headEnd/>
            <a:tailEnd/>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79766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239000" cy="838200"/>
          </a:xfrm>
          <a:prstGeom prst="rect">
            <a:avLst/>
          </a:prstGeom>
        </p:spPr>
        <p:txBody>
          <a:bodyPr vert="horz" lIns="91440" tIns="45720" rIns="91440" bIns="45720" rtlCol="0">
            <a:normAutofit fontScale="25000" lnSpcReduction="20000"/>
          </a:bodyPr>
          <a:lstStyle/>
          <a:p>
            <a:pPr fontAlgn="auto">
              <a:lnSpc>
                <a:spcPct val="170000"/>
              </a:lnSpc>
              <a:spcAft>
                <a:spcPts val="0"/>
              </a:spcAft>
              <a:buClr>
                <a:srgbClr val="F47D5A"/>
              </a:buClr>
              <a:buSzPct val="100000"/>
              <a:defRPr/>
            </a:pPr>
            <a:r>
              <a:rPr lang="en-US" sz="4800" dirty="0" smtClean="0">
                <a:solidFill>
                  <a:prstClr val="black">
                    <a:lumMod val="85000"/>
                    <a:lumOff val="15000"/>
                  </a:prstClr>
                </a:solidFill>
                <a:latin typeface="Verdana" pitchFamily="34" charset="0"/>
              </a:rPr>
              <a:t>PPT Authors: </a:t>
            </a:r>
            <a:r>
              <a:rPr lang="en-US" sz="4800" dirty="0">
                <a:solidFill>
                  <a:prstClr val="black">
                    <a:lumMod val="85000"/>
                    <a:lumOff val="15000"/>
                  </a:prstClr>
                </a:solidFill>
                <a:latin typeface="Verdana" pitchFamily="34" charset="0"/>
              </a:rPr>
              <a:t>Dawn Bailey, BS; Kerry </a:t>
            </a:r>
            <a:r>
              <a:rPr lang="en-US" sz="4800" dirty="0" err="1">
                <a:solidFill>
                  <a:prstClr val="black">
                    <a:lumMod val="85000"/>
                    <a:lumOff val="15000"/>
                  </a:prstClr>
                </a:solidFill>
                <a:latin typeface="Verdana" pitchFamily="34" charset="0"/>
              </a:rPr>
              <a:t>Leedom</a:t>
            </a:r>
            <a:r>
              <a:rPr lang="en-US" sz="4800" dirty="0">
                <a:solidFill>
                  <a:prstClr val="black">
                    <a:lumMod val="85000"/>
                    <a:lumOff val="15000"/>
                  </a:prstClr>
                </a:solidFill>
                <a:latin typeface="Verdana" pitchFamily="34" charset="0"/>
              </a:rPr>
              <a:t> Larson, DVM, MPH, PhD, </a:t>
            </a:r>
            <a:r>
              <a:rPr lang="en-US" sz="4800" dirty="0" smtClean="0">
                <a:solidFill>
                  <a:prstClr val="black">
                    <a:lumMod val="85000"/>
                    <a:lumOff val="15000"/>
                  </a:prstClr>
                </a:solidFill>
                <a:latin typeface="Verdana" pitchFamily="34" charset="0"/>
              </a:rPr>
              <a:t>DACVPM; </a:t>
            </a:r>
            <a:br>
              <a:rPr lang="en-US" sz="4800" dirty="0" smtClean="0">
                <a:solidFill>
                  <a:prstClr val="black">
                    <a:lumMod val="85000"/>
                    <a:lumOff val="15000"/>
                  </a:prstClr>
                </a:solidFill>
                <a:latin typeface="Verdana" pitchFamily="34" charset="0"/>
              </a:rPr>
            </a:br>
            <a:r>
              <a:rPr lang="en-US" sz="4800" dirty="0" smtClean="0">
                <a:solidFill>
                  <a:prstClr val="black">
                    <a:lumMod val="85000"/>
                    <a:lumOff val="15000"/>
                  </a:prstClr>
                </a:solidFill>
                <a:latin typeface="Verdana" pitchFamily="34" charset="0"/>
              </a:rPr>
              <a:t>Reviewers: </a:t>
            </a:r>
            <a:r>
              <a:rPr lang="en-US" sz="4800" dirty="0">
                <a:solidFill>
                  <a:prstClr val="black">
                    <a:lumMod val="85000"/>
                    <a:lumOff val="15000"/>
                  </a:prstClr>
                </a:solidFill>
                <a:latin typeface="Verdana" pitchFamily="34" charset="0"/>
              </a:rPr>
              <a:t>Glenda Dvorak, DVM, MPH, </a:t>
            </a:r>
            <a:r>
              <a:rPr lang="en-US" sz="4800" dirty="0" smtClean="0">
                <a:solidFill>
                  <a:prstClr val="black">
                    <a:lumMod val="85000"/>
                    <a:lumOff val="15000"/>
                  </a:prstClr>
                </a:solidFill>
                <a:latin typeface="Verdana" pitchFamily="34" charset="0"/>
              </a:rPr>
              <a:t>DACVPM; </a:t>
            </a:r>
            <a:r>
              <a:rPr lang="en-US" sz="4800" dirty="0">
                <a:solidFill>
                  <a:prstClr val="black">
                    <a:lumMod val="85000"/>
                    <a:lumOff val="15000"/>
                  </a:prstClr>
                </a:solidFill>
                <a:latin typeface="Verdana" pitchFamily="34" charset="0"/>
              </a:rPr>
              <a:t>Patricia </a:t>
            </a:r>
            <a:r>
              <a:rPr lang="en-US" sz="4800" dirty="0" err="1">
                <a:solidFill>
                  <a:prstClr val="black">
                    <a:lumMod val="85000"/>
                    <a:lumOff val="15000"/>
                  </a:prstClr>
                </a:solidFill>
                <a:latin typeface="Verdana" pitchFamily="34" charset="0"/>
              </a:rPr>
              <a:t>Futoma</a:t>
            </a:r>
            <a:r>
              <a:rPr lang="en-US" sz="4800" dirty="0">
                <a:solidFill>
                  <a:prstClr val="black">
                    <a:lumMod val="85000"/>
                    <a:lumOff val="15000"/>
                  </a:prstClr>
                </a:solidFill>
                <a:latin typeface="Verdana" pitchFamily="34" charset="0"/>
              </a:rPr>
              <a:t>, Veterinary </a:t>
            </a:r>
            <a:r>
              <a:rPr lang="en-US" sz="4800" dirty="0" smtClean="0">
                <a:solidFill>
                  <a:prstClr val="black">
                    <a:lumMod val="85000"/>
                    <a:lumOff val="15000"/>
                  </a:prstClr>
                </a:solidFill>
                <a:latin typeface="Verdana" pitchFamily="34" charset="0"/>
              </a:rPr>
              <a:t>Student; </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r>
              <a:rPr lang="en-US" sz="4800" dirty="0" smtClean="0">
                <a:solidFill>
                  <a:prstClr val="black">
                    <a:lumMod val="85000"/>
                    <a:lumOff val="15000"/>
                  </a:prstClr>
                </a:solidFill>
                <a:latin typeface="Verdana" pitchFamily="34" charset="0"/>
              </a:rPr>
              <a:t>Janice Mogan, DVM</a:t>
            </a:r>
            <a:endParaRPr lang="en-US" sz="4800" dirty="0">
              <a:solidFill>
                <a:prstClr val="black">
                  <a:lumMod val="85000"/>
                  <a:lumOff val="15000"/>
                </a:prstClr>
              </a:solidFill>
              <a:latin typeface="Verdana" pitchFamily="34" charset="0"/>
            </a:endParaRPr>
          </a:p>
          <a:p>
            <a:pPr fontAlgn="auto">
              <a:lnSpc>
                <a:spcPct val="170000"/>
              </a:lnSpc>
              <a:spcAft>
                <a:spcPts val="0"/>
              </a:spcAft>
              <a:buClr>
                <a:srgbClr val="F47D5A"/>
              </a:buClr>
              <a:buSzPct val="100000"/>
              <a:buFont typeface="Verdana" pitchFamily="34" charset="0"/>
              <a:buNone/>
              <a:defRPr/>
            </a:pPr>
            <a:endParaRPr lang="en-US" sz="43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smtClean="0">
              <a:solidFill>
                <a:prstClr val="black">
                  <a:lumMod val="85000"/>
                  <a:lumOff val="15000"/>
                </a:prstClr>
              </a:solidFill>
              <a:latin typeface="Verdana" pitchFamily="34" charset="0"/>
              <a:cs typeface="+mn-cs"/>
            </a:endParaRPr>
          </a:p>
          <a:p>
            <a:pPr algn="ctr" fontAlgn="auto">
              <a:lnSpc>
                <a:spcPct val="170000"/>
              </a:lnSpc>
              <a:spcBef>
                <a:spcPct val="20000"/>
              </a:spcBef>
              <a:spcAft>
                <a:spcPts val="0"/>
              </a:spcAft>
              <a:buClr>
                <a:srgbClr val="F47D5A"/>
              </a:buClr>
              <a:buSzPct val="100000"/>
              <a:buFont typeface="Verdana" pitchFamily="34" charset="0"/>
              <a:buNone/>
              <a:defRPr/>
            </a:pPr>
            <a:endParaRPr lang="en-US" sz="3200" dirty="0">
              <a:solidFill>
                <a:prstClr val="black">
                  <a:lumMod val="85000"/>
                  <a:lumOff val="15000"/>
                </a:prstClr>
              </a:solidFill>
              <a:latin typeface="Verdana" pitchFamily="34" charset="0"/>
              <a:cs typeface="+mn-cs"/>
            </a:endParaRPr>
          </a:p>
        </p:txBody>
      </p:sp>
    </p:spTree>
    <p:extLst>
      <p:ext uri="{BB962C8B-B14F-4D97-AF65-F5344CB8AC3E}">
        <p14:creationId xmlns:p14="http://schemas.microsoft.com/office/powerpoint/2010/main" val="275634982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67544" y="1333500"/>
            <a:ext cx="8229600" cy="4953000"/>
          </a:xfrm>
        </p:spPr>
        <p:txBody>
          <a:bodyPr/>
          <a:lstStyle/>
          <a:p>
            <a:r>
              <a:rPr lang="en-US" dirty="0">
                <a:latin typeface="Verdana" charset="0"/>
                <a:ea typeface="Verdana" charset="0"/>
                <a:cs typeface="Verdana" charset="0"/>
              </a:rPr>
              <a:t>Key personnel</a:t>
            </a:r>
            <a:endParaRPr lang="en-US" sz="2800" dirty="0">
              <a:latin typeface="Verdana" charset="0"/>
              <a:ea typeface="Verdana" charset="0"/>
              <a:cs typeface="Verdana" charset="0"/>
            </a:endParaRPr>
          </a:p>
          <a:p>
            <a:pPr lvl="1"/>
            <a:r>
              <a:rPr lang="en-US" dirty="0">
                <a:latin typeface="Verdana" charset="0"/>
                <a:ea typeface="Verdana" charset="0"/>
                <a:cs typeface="Verdana" charset="0"/>
              </a:rPr>
              <a:t>C&amp;D Group Supervisor</a:t>
            </a:r>
          </a:p>
          <a:p>
            <a:pPr lvl="2"/>
            <a:r>
              <a:rPr lang="en-US" dirty="0">
                <a:latin typeface="Verdana" charset="0"/>
                <a:ea typeface="Verdana" charset="0"/>
                <a:cs typeface="Verdana" charset="0"/>
              </a:rPr>
              <a:t>In charge of </a:t>
            </a:r>
            <a:r>
              <a:rPr lang="en-US" dirty="0" smtClean="0">
                <a:latin typeface="Verdana" charset="0"/>
                <a:ea typeface="Verdana" charset="0"/>
                <a:cs typeface="Verdana" charset="0"/>
              </a:rPr>
              <a:t>all personnel </a:t>
            </a:r>
            <a:br>
              <a:rPr lang="en-US" dirty="0" smtClean="0">
                <a:latin typeface="Verdana" charset="0"/>
                <a:ea typeface="Verdana" charset="0"/>
                <a:cs typeface="Verdana" charset="0"/>
              </a:rPr>
            </a:br>
            <a:r>
              <a:rPr lang="en-US" dirty="0" smtClean="0">
                <a:latin typeface="Verdana" charset="0"/>
                <a:ea typeface="Verdana" charset="0"/>
                <a:cs typeface="Verdana" charset="0"/>
              </a:rPr>
              <a:t>assigned to the C&amp;D Group</a:t>
            </a:r>
            <a:endParaRPr lang="en-US" dirty="0">
              <a:latin typeface="Verdana" charset="0"/>
              <a:ea typeface="Verdana" charset="0"/>
              <a:cs typeface="Verdana" charset="0"/>
            </a:endParaRPr>
          </a:p>
          <a:p>
            <a:pPr lvl="1"/>
            <a:r>
              <a:rPr lang="en-US" dirty="0">
                <a:latin typeface="Verdana" charset="0"/>
                <a:ea typeface="Verdana" charset="0"/>
                <a:cs typeface="Verdana" charset="0"/>
              </a:rPr>
              <a:t>C&amp;D Team Leaders</a:t>
            </a:r>
          </a:p>
          <a:p>
            <a:pPr lvl="2"/>
            <a:r>
              <a:rPr lang="en-US" dirty="0">
                <a:latin typeface="Verdana" charset="0"/>
                <a:ea typeface="Verdana" charset="0"/>
                <a:cs typeface="Verdana" charset="0"/>
              </a:rPr>
              <a:t>Supervise C&amp;D Teams</a:t>
            </a:r>
          </a:p>
          <a:p>
            <a:pPr lvl="1"/>
            <a:r>
              <a:rPr lang="en-US" dirty="0">
                <a:latin typeface="Verdana" charset="0"/>
                <a:ea typeface="Verdana" charset="0"/>
                <a:cs typeface="Verdana" charset="0"/>
              </a:rPr>
              <a:t>C&amp;D Teams</a:t>
            </a:r>
          </a:p>
          <a:p>
            <a:pPr lvl="2"/>
            <a:r>
              <a:rPr lang="en-US" dirty="0">
                <a:latin typeface="Verdana" charset="0"/>
                <a:ea typeface="Verdana" charset="0"/>
                <a:cs typeface="Verdana" charset="0"/>
              </a:rPr>
              <a:t>Responsible for activities </a:t>
            </a:r>
            <a:br>
              <a:rPr lang="en-US" dirty="0">
                <a:latin typeface="Verdana" charset="0"/>
                <a:ea typeface="Verdana" charset="0"/>
                <a:cs typeface="Verdana" charset="0"/>
              </a:rPr>
            </a:br>
            <a:r>
              <a:rPr lang="en-US" dirty="0">
                <a:latin typeface="Verdana" charset="0"/>
                <a:ea typeface="Verdana" charset="0"/>
                <a:cs typeface="Verdana" charset="0"/>
              </a:rPr>
              <a:t>at specific </a:t>
            </a:r>
            <a:r>
              <a:rPr lang="en-US" dirty="0" smtClean="0">
                <a:latin typeface="Verdana" charset="0"/>
                <a:ea typeface="Verdana" charset="0"/>
                <a:cs typeface="Verdana" charset="0"/>
              </a:rPr>
              <a:t>premises</a:t>
            </a:r>
            <a:endParaRPr lang="en-US" sz="20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44033"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pic>
        <p:nvPicPr>
          <p:cNvPr id="1026"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086968" y="2423160"/>
            <a:ext cx="2693072" cy="2662024"/>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a:latin typeface="Verdana" charset="0"/>
                <a:ea typeface="Verdana" charset="0"/>
                <a:cs typeface="Verdana" charset="0"/>
              </a:rPr>
              <a:t>Functions</a:t>
            </a:r>
          </a:p>
          <a:p>
            <a:pPr lvl="1"/>
            <a:r>
              <a:rPr lang="en-US" dirty="0">
                <a:latin typeface="Verdana" charset="0"/>
                <a:ea typeface="Verdana" charset="0"/>
                <a:cs typeface="Verdana" charset="0"/>
              </a:rPr>
              <a:t>Provide input to Command level </a:t>
            </a:r>
          </a:p>
          <a:p>
            <a:pPr lvl="1"/>
            <a:r>
              <a:rPr lang="en-US" dirty="0">
                <a:latin typeface="Verdana" charset="0"/>
                <a:ea typeface="Verdana" charset="0"/>
                <a:cs typeface="Verdana" charset="0"/>
              </a:rPr>
              <a:t>Provide technical advice</a:t>
            </a:r>
          </a:p>
          <a:p>
            <a:pPr lvl="1"/>
            <a:r>
              <a:rPr lang="en-US" dirty="0">
                <a:latin typeface="Verdana" charset="0"/>
                <a:ea typeface="Verdana" charset="0"/>
                <a:cs typeface="Verdana" charset="0"/>
              </a:rPr>
              <a:t>Coordinate with Logistics Section</a:t>
            </a:r>
          </a:p>
          <a:p>
            <a:pPr lvl="2"/>
            <a:r>
              <a:rPr lang="en-US" dirty="0">
                <a:latin typeface="Verdana" charset="0"/>
                <a:ea typeface="Verdana" charset="0"/>
                <a:cs typeface="Verdana" charset="0"/>
              </a:rPr>
              <a:t>Provide necessary supplies</a:t>
            </a:r>
          </a:p>
          <a:p>
            <a:pPr lvl="2"/>
            <a:r>
              <a:rPr lang="en-US" dirty="0">
                <a:latin typeface="Verdana" charset="0"/>
                <a:ea typeface="Verdana" charset="0"/>
                <a:cs typeface="Verdana" charset="0"/>
              </a:rPr>
              <a:t>Ensure ample supply of disinfectant products</a:t>
            </a:r>
          </a:p>
          <a:p>
            <a:pPr lvl="1"/>
            <a:r>
              <a:rPr lang="en-US" dirty="0">
                <a:latin typeface="Verdana" charset="0"/>
                <a:ea typeface="Verdana" charset="0"/>
                <a:cs typeface="Verdana" charset="0"/>
              </a:rPr>
              <a:t>Establish, operate, and maintain               C&amp;D stations</a:t>
            </a:r>
          </a:p>
          <a:p>
            <a:pPr lvl="1"/>
            <a:r>
              <a:rPr lang="en-US" dirty="0">
                <a:latin typeface="Verdana" charset="0"/>
                <a:ea typeface="Verdana" charset="0"/>
                <a:cs typeface="Verdana" charset="0"/>
              </a:rPr>
              <a:t>Schedule and certify C&amp;D </a:t>
            </a:r>
            <a:r>
              <a:rPr lang="en-US" dirty="0" smtClean="0">
                <a:latin typeface="Verdana" charset="0"/>
                <a:ea typeface="Verdana" charset="0"/>
                <a:cs typeface="Verdana" charset="0"/>
              </a:rPr>
              <a:t>procedures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46081" name="Rectangle 2"/>
          <p:cNvSpPr>
            <a:spLocks noGrp="1"/>
          </p:cNvSpPr>
          <p:nvPr>
            <p:ph type="title"/>
          </p:nvPr>
        </p:nvSpPr>
        <p:spPr/>
        <p:txBody>
          <a:bodyPr/>
          <a:lstStyle/>
          <a:p>
            <a:r>
              <a:rPr lang="en-US" dirty="0">
                <a:latin typeface="Verdana" charset="0"/>
                <a:ea typeface="Verdana" charset="0"/>
                <a:cs typeface="Verdana" charset="0"/>
              </a:rPr>
              <a:t>C&amp;D </a:t>
            </a:r>
            <a:r>
              <a:rPr lang="en-US" dirty="0" smtClean="0">
                <a:latin typeface="Verdana" charset="0"/>
                <a:ea typeface="Verdana" charset="0"/>
                <a:cs typeface="Verdana" charset="0"/>
              </a:rPr>
              <a:t>Group Personnel</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sz="2800" dirty="0">
                <a:latin typeface="Verdana" charset="0"/>
                <a:ea typeface="Verdana" charset="0"/>
                <a:cs typeface="Verdana" charset="0"/>
              </a:rPr>
              <a:t>Assigned to Incident Command Post</a:t>
            </a:r>
          </a:p>
          <a:p>
            <a:pPr lvl="1"/>
            <a:r>
              <a:rPr lang="en-US" sz="2400" dirty="0">
                <a:latin typeface="Verdana" charset="0"/>
                <a:ea typeface="Verdana" charset="0"/>
                <a:cs typeface="Verdana" charset="0"/>
              </a:rPr>
              <a:t>Reports to Disease Management Branch Director/Operations Section Chief</a:t>
            </a:r>
          </a:p>
          <a:p>
            <a:r>
              <a:rPr lang="en-US" sz="2800" dirty="0">
                <a:latin typeface="Verdana" charset="0"/>
                <a:ea typeface="Verdana" charset="0"/>
                <a:cs typeface="Verdana" charset="0"/>
              </a:rPr>
              <a:t>Supervises all C&amp;D Teams</a:t>
            </a:r>
          </a:p>
          <a:p>
            <a:r>
              <a:rPr lang="en-US" sz="2800" dirty="0">
                <a:latin typeface="Verdana" charset="0"/>
                <a:ea typeface="Verdana" charset="0"/>
                <a:cs typeface="Verdana" charset="0"/>
              </a:rPr>
              <a:t>Ensures </a:t>
            </a:r>
          </a:p>
          <a:p>
            <a:pPr lvl="1"/>
            <a:r>
              <a:rPr lang="en-US" sz="2400" dirty="0">
                <a:latin typeface="Verdana" charset="0"/>
                <a:ea typeface="Verdana" charset="0"/>
                <a:cs typeface="Verdana" charset="0"/>
              </a:rPr>
              <a:t>C&amp;D measures are implemented </a:t>
            </a:r>
          </a:p>
          <a:p>
            <a:pPr lvl="1"/>
            <a:r>
              <a:rPr lang="en-US" sz="2400" dirty="0">
                <a:latin typeface="Verdana" charset="0"/>
                <a:ea typeface="Verdana" charset="0"/>
                <a:cs typeface="Verdana" charset="0"/>
              </a:rPr>
              <a:t>All personnel familiar with C&amp;D techniques</a:t>
            </a:r>
          </a:p>
          <a:p>
            <a:r>
              <a:rPr lang="en-US" sz="2800" dirty="0">
                <a:latin typeface="Verdana" charset="0"/>
                <a:ea typeface="Verdana" charset="0"/>
                <a:cs typeface="Verdana" charset="0"/>
              </a:rPr>
              <a:t>Identifies </a:t>
            </a:r>
            <a:r>
              <a:rPr lang="en-US" sz="2800" dirty="0" smtClean="0">
                <a:latin typeface="Verdana" charset="0"/>
                <a:ea typeface="Verdana" charset="0"/>
                <a:cs typeface="Verdana" charset="0"/>
              </a:rPr>
              <a:t>and assigns Team Members</a:t>
            </a:r>
          </a:p>
          <a:p>
            <a:r>
              <a:rPr lang="en-US" sz="2800" dirty="0" smtClean="0">
                <a:latin typeface="Verdana" charset="0"/>
                <a:ea typeface="Verdana" charset="0"/>
                <a:cs typeface="Verdana" charset="0"/>
              </a:rPr>
              <a:t>Establishes training </a:t>
            </a:r>
            <a:r>
              <a:rPr lang="en-US" sz="2800" dirty="0">
                <a:latin typeface="Verdana" charset="0"/>
                <a:ea typeface="Verdana" charset="0"/>
                <a:cs typeface="Verdana" charset="0"/>
              </a:rPr>
              <a:t>requirements for personnel</a:t>
            </a:r>
          </a:p>
          <a:p>
            <a:endParaRPr lang="en-US" sz="28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48129" name="Rectangle 2"/>
          <p:cNvSpPr>
            <a:spLocks noGrp="1"/>
          </p:cNvSpPr>
          <p:nvPr>
            <p:ph type="title"/>
          </p:nvPr>
        </p:nvSpPr>
        <p:spPr/>
        <p:txBody>
          <a:bodyPr/>
          <a:lstStyle/>
          <a:p>
            <a:r>
              <a:rPr lang="en-US" dirty="0">
                <a:latin typeface="Verdana" charset="0"/>
                <a:ea typeface="Verdana" charset="0"/>
                <a:cs typeface="Verdana" charset="0"/>
              </a:rPr>
              <a:t>C&amp;D Group Supervisor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Additional duties</a:t>
            </a:r>
          </a:p>
          <a:p>
            <a:pPr lvl="1"/>
            <a:r>
              <a:rPr lang="en-US" sz="2400" dirty="0" smtClean="0">
                <a:latin typeface="Verdana" charset="0"/>
                <a:ea typeface="Verdana" charset="0"/>
                <a:cs typeface="Verdana" charset="0"/>
              </a:rPr>
              <a:t>Maintains </a:t>
            </a:r>
            <a:r>
              <a:rPr lang="en-US" sz="2400" dirty="0">
                <a:latin typeface="Verdana" charset="0"/>
                <a:ea typeface="Verdana" charset="0"/>
                <a:cs typeface="Verdana" charset="0"/>
              </a:rPr>
              <a:t>up-to-date contact information, knowledge of regulations pertaining to C&amp;D</a:t>
            </a:r>
          </a:p>
          <a:p>
            <a:pPr lvl="1"/>
            <a:r>
              <a:rPr lang="en-US" sz="2400" dirty="0" smtClean="0">
                <a:latin typeface="Verdana" charset="0"/>
                <a:ea typeface="Verdana" charset="0"/>
                <a:cs typeface="Verdana" charset="0"/>
              </a:rPr>
              <a:t>Determines </a:t>
            </a:r>
            <a:r>
              <a:rPr lang="en-US" sz="2400" dirty="0">
                <a:latin typeface="Verdana" charset="0"/>
                <a:ea typeface="Verdana" charset="0"/>
                <a:cs typeface="Verdana" charset="0"/>
              </a:rPr>
              <a:t>C&amp;D needs</a:t>
            </a:r>
          </a:p>
          <a:p>
            <a:pPr lvl="2"/>
            <a:r>
              <a:rPr lang="en-US" sz="2200" dirty="0">
                <a:latin typeface="Verdana" charset="0"/>
                <a:ea typeface="Verdana" charset="0"/>
                <a:cs typeface="Verdana" charset="0"/>
              </a:rPr>
              <a:t>Personnel, vehicles, equipment</a:t>
            </a:r>
          </a:p>
          <a:p>
            <a:pPr lvl="1"/>
            <a:r>
              <a:rPr lang="en-US" sz="2400" dirty="0" smtClean="0">
                <a:latin typeface="Verdana" charset="0"/>
                <a:ea typeface="Verdana" charset="0"/>
                <a:cs typeface="Verdana" charset="0"/>
              </a:rPr>
              <a:t>Coordinates </a:t>
            </a:r>
            <a:r>
              <a:rPr lang="en-US" sz="2400" dirty="0">
                <a:latin typeface="Verdana" charset="0"/>
                <a:ea typeface="Verdana" charset="0"/>
                <a:cs typeface="Verdana" charset="0"/>
              </a:rPr>
              <a:t>C&amp;D Group activities with </a:t>
            </a:r>
            <a:br>
              <a:rPr lang="en-US" sz="2400" dirty="0">
                <a:latin typeface="Verdana" charset="0"/>
                <a:ea typeface="Verdana" charset="0"/>
                <a:cs typeface="Verdana" charset="0"/>
              </a:rPr>
            </a:br>
            <a:r>
              <a:rPr lang="en-US" sz="2400" dirty="0">
                <a:latin typeface="Verdana" charset="0"/>
                <a:ea typeface="Verdana" charset="0"/>
                <a:cs typeface="Verdana" charset="0"/>
              </a:rPr>
              <a:t>other </a:t>
            </a:r>
            <a:r>
              <a:rPr lang="en-US" sz="2400" dirty="0" smtClean="0">
                <a:latin typeface="Verdana" charset="0"/>
                <a:ea typeface="Verdana" charset="0"/>
                <a:cs typeface="Verdana" charset="0"/>
              </a:rPr>
              <a:t>response Groups</a:t>
            </a:r>
            <a:r>
              <a:rPr lang="en-US" sz="2400" dirty="0">
                <a:latin typeface="Verdana" charset="0"/>
                <a:ea typeface="Verdana" charset="0"/>
                <a:cs typeface="Verdana" charset="0"/>
              </a:rPr>
              <a:t>, farm </a:t>
            </a:r>
            <a:r>
              <a:rPr lang="en-US" sz="2400" dirty="0" smtClean="0">
                <a:latin typeface="Verdana" charset="0"/>
                <a:ea typeface="Verdana" charset="0"/>
                <a:cs typeface="Verdana" charset="0"/>
              </a:rPr>
              <a:t>owners</a:t>
            </a:r>
          </a:p>
          <a:p>
            <a:pPr lvl="1"/>
            <a:r>
              <a:rPr lang="en-US" sz="2400" dirty="0" smtClean="0">
                <a:latin typeface="Verdana" charset="0"/>
                <a:ea typeface="Verdana" charset="0"/>
                <a:cs typeface="Verdana" charset="0"/>
              </a:rPr>
              <a:t>Establishes and maintains C&amp;D locations</a:t>
            </a:r>
            <a:endParaRPr lang="en-US" sz="2400" dirty="0">
              <a:latin typeface="Verdana" charset="0"/>
              <a:ea typeface="Verdana" charset="0"/>
              <a:cs typeface="Verdana" charset="0"/>
            </a:endParaRPr>
          </a:p>
          <a:p>
            <a:pPr lvl="1"/>
            <a:r>
              <a:rPr lang="en-US" sz="2400" dirty="0" smtClean="0">
                <a:latin typeface="Verdana" charset="0"/>
                <a:ea typeface="Verdana" charset="0"/>
                <a:cs typeface="Verdana" charset="0"/>
              </a:rPr>
              <a:t>Prepares </a:t>
            </a:r>
            <a:r>
              <a:rPr lang="en-US" sz="2400" dirty="0">
                <a:latin typeface="Verdana" charset="0"/>
                <a:ea typeface="Verdana" charset="0"/>
                <a:cs typeface="Verdana" charset="0"/>
              </a:rPr>
              <a:t>regular briefings/reports for Operations Section </a:t>
            </a:r>
            <a:r>
              <a:rPr lang="en-US" sz="2400" dirty="0" smtClean="0">
                <a:latin typeface="Verdana" charset="0"/>
                <a:ea typeface="Verdana" charset="0"/>
                <a:cs typeface="Verdana" charset="0"/>
              </a:rPr>
              <a:t>Chief </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50177" name="Rectangle 2"/>
          <p:cNvSpPr>
            <a:spLocks noGrp="1"/>
          </p:cNvSpPr>
          <p:nvPr>
            <p:ph type="title"/>
          </p:nvPr>
        </p:nvSpPr>
        <p:spPr/>
        <p:txBody>
          <a:bodyPr/>
          <a:lstStyle/>
          <a:p>
            <a:r>
              <a:rPr lang="en-US" dirty="0">
                <a:latin typeface="Verdana" charset="0"/>
                <a:ea typeface="Verdana" charset="0"/>
                <a:cs typeface="Verdana" charset="0"/>
              </a:rPr>
              <a:t>C&amp;D Group </a:t>
            </a:r>
            <a:r>
              <a:rPr lang="en-US" dirty="0" smtClean="0">
                <a:latin typeface="Verdana" charset="0"/>
                <a:ea typeface="Verdana" charset="0"/>
                <a:cs typeface="Verdana" charset="0"/>
              </a:rPr>
              <a:t>Supervisor</a:t>
            </a:r>
            <a:endParaRPr lang="en-US" dirty="0">
              <a:latin typeface="Verdana" charset="0"/>
              <a:ea typeface="Verdana" charset="0"/>
              <a:cs typeface="Verdana"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lstStyle/>
          <a:p>
            <a:r>
              <a:rPr lang="en-US" sz="2800" dirty="0">
                <a:latin typeface="Verdana" charset="0"/>
                <a:ea typeface="Verdana" charset="0"/>
                <a:cs typeface="Verdana" charset="0"/>
              </a:rPr>
              <a:t>Supervise on-site activities of C&amp;D </a:t>
            </a:r>
            <a:r>
              <a:rPr lang="en-US" sz="2800" dirty="0" smtClean="0">
                <a:latin typeface="Verdana" charset="0"/>
                <a:ea typeface="Verdana" charset="0"/>
                <a:cs typeface="Verdana" charset="0"/>
              </a:rPr>
              <a:t>Teams</a:t>
            </a:r>
          </a:p>
          <a:p>
            <a:r>
              <a:rPr lang="en-US" sz="2800" dirty="0">
                <a:latin typeface="Verdana" charset="0"/>
                <a:ea typeface="Verdana" charset="0"/>
                <a:cs typeface="Verdana" charset="0"/>
              </a:rPr>
              <a:t>Assist C&amp;D Group </a:t>
            </a:r>
            <a:r>
              <a:rPr lang="en-US" sz="2800" dirty="0" smtClean="0">
                <a:latin typeface="Verdana" charset="0"/>
                <a:ea typeface="Verdana" charset="0"/>
                <a:cs typeface="Verdana" charset="0"/>
              </a:rPr>
              <a:t>Supervisor</a:t>
            </a:r>
          </a:p>
          <a:p>
            <a:pPr lvl="1"/>
            <a:r>
              <a:rPr lang="en-US" sz="2400" dirty="0">
                <a:latin typeface="Verdana" charset="0"/>
                <a:ea typeface="Verdana" charset="0"/>
                <a:cs typeface="Verdana" charset="0"/>
              </a:rPr>
              <a:t>Orienting and training Team Members</a:t>
            </a:r>
          </a:p>
          <a:p>
            <a:pPr lvl="1"/>
            <a:r>
              <a:rPr lang="en-US" sz="2400" dirty="0">
                <a:latin typeface="Verdana" charset="0"/>
                <a:ea typeface="Verdana" charset="0"/>
                <a:cs typeface="Verdana" charset="0"/>
              </a:rPr>
              <a:t>Assigning and supervising tasks</a:t>
            </a:r>
          </a:p>
          <a:p>
            <a:r>
              <a:rPr lang="en-US" sz="2800" dirty="0" smtClean="0">
                <a:latin typeface="Verdana" charset="0"/>
                <a:ea typeface="Verdana" charset="0"/>
                <a:cs typeface="Verdana" charset="0"/>
              </a:rPr>
              <a:t>Manage </a:t>
            </a:r>
            <a:r>
              <a:rPr lang="en-US" sz="2800" dirty="0">
                <a:latin typeface="Verdana" charset="0"/>
                <a:ea typeface="Verdana" charset="0"/>
                <a:cs typeface="Verdana" charset="0"/>
              </a:rPr>
              <a:t>functions of:</a:t>
            </a:r>
          </a:p>
          <a:p>
            <a:pPr lvl="1"/>
            <a:r>
              <a:rPr lang="en-US" sz="2400" dirty="0">
                <a:latin typeface="Verdana" charset="0"/>
                <a:ea typeface="Verdana" charset="0"/>
                <a:cs typeface="Verdana" charset="0"/>
              </a:rPr>
              <a:t>Vehicle disinfection stations</a:t>
            </a:r>
          </a:p>
          <a:p>
            <a:pPr lvl="1"/>
            <a:r>
              <a:rPr lang="en-US" sz="2400" dirty="0">
                <a:latin typeface="Verdana" charset="0"/>
                <a:ea typeface="Verdana" charset="0"/>
                <a:cs typeface="Verdana" charset="0"/>
              </a:rPr>
              <a:t>Quarantine premises equipment, supplies</a:t>
            </a:r>
          </a:p>
          <a:p>
            <a:pPr lvl="1"/>
            <a:r>
              <a:rPr lang="en-US" sz="2400" dirty="0">
                <a:latin typeface="Verdana" charset="0"/>
                <a:ea typeface="Verdana" charset="0"/>
                <a:cs typeface="Verdana" charset="0"/>
              </a:rPr>
              <a:t>Checkpoint equipment, supplies</a:t>
            </a:r>
          </a:p>
          <a:p>
            <a:pPr lvl="1"/>
            <a:r>
              <a:rPr lang="en-US" sz="2400" dirty="0">
                <a:latin typeface="Verdana" charset="0"/>
                <a:ea typeface="Verdana" charset="0"/>
                <a:cs typeface="Verdana" charset="0"/>
              </a:rPr>
              <a:t>Premises C&amp;D supervision, </a:t>
            </a:r>
            <a:r>
              <a:rPr lang="en-US" sz="2400" dirty="0" smtClean="0">
                <a:latin typeface="Verdana" charset="0"/>
                <a:ea typeface="Verdana" charset="0"/>
                <a:cs typeface="Verdana" charset="0"/>
              </a:rPr>
              <a:t>coordination</a:t>
            </a:r>
            <a:endParaRPr lang="en-US" sz="2400"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52225" name="Rectangle 2"/>
          <p:cNvSpPr>
            <a:spLocks noGrp="1"/>
          </p:cNvSpPr>
          <p:nvPr>
            <p:ph type="title"/>
          </p:nvPr>
        </p:nvSpPr>
        <p:spPr/>
        <p:txBody>
          <a:bodyPr/>
          <a:lstStyle/>
          <a:p>
            <a:r>
              <a:rPr lang="en-US">
                <a:latin typeface="Verdana" charset="0"/>
                <a:ea typeface="Verdana" charset="0"/>
                <a:cs typeface="Verdana" charset="0"/>
              </a:rPr>
              <a:t>C&amp;D Team Leaders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latin typeface="Verdana" charset="0"/>
                <a:ea typeface="Verdana" charset="0"/>
                <a:cs typeface="Verdana" charset="0"/>
              </a:rPr>
              <a:t>Perform on-site C&amp;D activities </a:t>
            </a:r>
          </a:p>
          <a:p>
            <a:r>
              <a:rPr lang="en-US" dirty="0" smtClean="0">
                <a:latin typeface="Verdana" charset="0"/>
                <a:ea typeface="Verdana" charset="0"/>
                <a:cs typeface="Verdana" charset="0"/>
              </a:rPr>
              <a:t>Personnel </a:t>
            </a:r>
            <a:r>
              <a:rPr lang="en-US" dirty="0">
                <a:latin typeface="Verdana" charset="0"/>
                <a:ea typeface="Verdana" charset="0"/>
                <a:cs typeface="Verdana" charset="0"/>
              </a:rPr>
              <a:t>come from various sources</a:t>
            </a:r>
          </a:p>
          <a:p>
            <a:pPr lvl="1"/>
            <a:r>
              <a:rPr lang="en-US" dirty="0" smtClean="0">
                <a:latin typeface="Verdana" charset="0"/>
                <a:ea typeface="Verdana" charset="0"/>
                <a:cs typeface="Verdana" charset="0"/>
              </a:rPr>
              <a:t>USDA APHIS</a:t>
            </a:r>
          </a:p>
          <a:p>
            <a:pPr lvl="1"/>
            <a:r>
              <a:rPr lang="en-US" dirty="0" smtClean="0">
                <a:latin typeface="Verdana" charset="0"/>
                <a:ea typeface="Verdana" charset="0"/>
                <a:cs typeface="Verdana" charset="0"/>
              </a:rPr>
              <a:t>Fire and HAZMAT Teams</a:t>
            </a:r>
            <a:endParaRPr lang="en-US" dirty="0">
              <a:latin typeface="Verdana" charset="0"/>
              <a:ea typeface="Verdana" charset="0"/>
              <a:cs typeface="Verdana" charset="0"/>
            </a:endParaRPr>
          </a:p>
          <a:p>
            <a:pPr lvl="1"/>
            <a:r>
              <a:rPr lang="en-US" dirty="0">
                <a:latin typeface="Verdana" charset="0"/>
                <a:ea typeface="Verdana" charset="0"/>
                <a:cs typeface="Verdana" charset="0"/>
              </a:rPr>
              <a:t>Local pest control companies</a:t>
            </a:r>
          </a:p>
          <a:p>
            <a:pPr lvl="1"/>
            <a:r>
              <a:rPr lang="en-US" dirty="0">
                <a:latin typeface="Verdana" charset="0"/>
                <a:ea typeface="Verdana" charset="0"/>
                <a:cs typeface="Verdana" charset="0"/>
              </a:rPr>
              <a:t>Agricultural community</a:t>
            </a:r>
          </a:p>
          <a:p>
            <a:pPr lvl="1"/>
            <a:r>
              <a:rPr lang="en-US" dirty="0">
                <a:latin typeface="Verdana" charset="0"/>
                <a:ea typeface="Verdana" charset="0"/>
                <a:cs typeface="Verdana" charset="0"/>
              </a:rPr>
              <a:t>Department of Defense </a:t>
            </a:r>
          </a:p>
          <a:p>
            <a:pPr lvl="1"/>
            <a:r>
              <a:rPr lang="en-US" dirty="0">
                <a:latin typeface="Verdana" charset="0"/>
                <a:ea typeface="Verdana" charset="0"/>
                <a:cs typeface="Verdana" charset="0"/>
              </a:rPr>
              <a:t>Local </a:t>
            </a:r>
            <a:r>
              <a:rPr lang="en-US" dirty="0" smtClean="0">
                <a:latin typeface="Verdana" charset="0"/>
                <a:ea typeface="Verdana" charset="0"/>
                <a:cs typeface="Verdana" charset="0"/>
              </a:rPr>
              <a:t>hires</a:t>
            </a:r>
            <a:endParaRPr lang="en-US" dirty="0">
              <a:latin typeface="Verdana" charset="0"/>
              <a:ea typeface="Verdana" charset="0"/>
              <a:cs typeface="Verdana" charset="0"/>
            </a:endParaRPr>
          </a:p>
        </p:txBody>
      </p:sp>
      <p:sp>
        <p:nvSpPr>
          <p:cNvPr id="2" name="Date Placeholder 1"/>
          <p:cNvSpPr>
            <a:spLocks noGrp="1"/>
          </p:cNvSpPr>
          <p:nvPr>
            <p:ph type="dt" sz="half" idx="2"/>
          </p:nvPr>
        </p:nvSpPr>
        <p:spPr/>
        <p:txBody>
          <a:bodyPr/>
          <a:lstStyle/>
          <a:p>
            <a:pPr>
              <a:defRPr/>
            </a:pPr>
            <a:r>
              <a:rPr lang="en-US" smtClean="0"/>
              <a:t>USDA APHIS and CFSPH</a:t>
            </a:r>
            <a:endParaRPr lang="en-US" dirty="0"/>
          </a:p>
        </p:txBody>
      </p:sp>
      <p:sp>
        <p:nvSpPr>
          <p:cNvPr id="3" name="Footer Placeholder 2"/>
          <p:cNvSpPr>
            <a:spLocks noGrp="1"/>
          </p:cNvSpPr>
          <p:nvPr>
            <p:ph type="ftr" sz="quarter" idx="3"/>
          </p:nvPr>
        </p:nvSpPr>
        <p:spPr/>
        <p:txBody>
          <a:bodyPr/>
          <a:lstStyle/>
          <a:p>
            <a:pPr>
              <a:defRPr/>
            </a:pPr>
            <a:r>
              <a:rPr lang="en-US" smtClean="0"/>
              <a:t>FAD PReP/NAHEMS Guidelines: Cleaning and Disinfection - Roles </a:t>
            </a:r>
            <a:endParaRPr lang="en-US" dirty="0"/>
          </a:p>
        </p:txBody>
      </p:sp>
      <p:sp>
        <p:nvSpPr>
          <p:cNvPr id="54273" name="Rectangle 2"/>
          <p:cNvSpPr>
            <a:spLocks noGrp="1"/>
          </p:cNvSpPr>
          <p:nvPr>
            <p:ph type="title"/>
          </p:nvPr>
        </p:nvSpPr>
        <p:spPr/>
        <p:txBody>
          <a:bodyPr/>
          <a:lstStyle/>
          <a:p>
            <a:r>
              <a:rPr lang="en-US">
                <a:latin typeface="Verdana" charset="0"/>
                <a:ea typeface="Verdana" charset="0"/>
                <a:cs typeface="Verdana" charset="0"/>
              </a:rPr>
              <a:t>C&amp;D Team Members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pPr fontAlgn="base">
              <a:spcAft>
                <a:spcPct val="0"/>
              </a:spcAft>
            </a:pPr>
            <a:r>
              <a:rPr lang="en-US" smtClean="0">
                <a:latin typeface="Verdana" charset="0"/>
                <a:ea typeface="Verdana" charset="0"/>
                <a:cs typeface="Verdana" charset="0"/>
              </a:rPr>
              <a:t>Basic C&amp;D Protocol</a:t>
            </a:r>
          </a:p>
        </p:txBody>
      </p:sp>
      <p:sp>
        <p:nvSpPr>
          <p:cNvPr id="2" name="Date Placeholder 1"/>
          <p:cNvSpPr>
            <a:spLocks noGrp="1"/>
          </p:cNvSpPr>
          <p:nvPr>
            <p:ph type="dt" sz="half" idx="10"/>
          </p:nvPr>
        </p:nvSpPr>
        <p:spPr/>
        <p:txBody>
          <a:bodyPr/>
          <a:lstStyle/>
          <a:p>
            <a:pPr>
              <a:defRPr/>
            </a:pPr>
            <a:r>
              <a:rPr lang="en-US" smtClean="0"/>
              <a:t>USDA APHIS and CFSPH</a:t>
            </a:r>
            <a:endParaRPr lang="en-US" dirty="0"/>
          </a:p>
        </p:txBody>
      </p:sp>
      <p:sp>
        <p:nvSpPr>
          <p:cNvPr id="5" name="Footer Placeholder 4"/>
          <p:cNvSpPr>
            <a:spLocks noGrp="1"/>
          </p:cNvSpPr>
          <p:nvPr>
            <p:ph type="ftr" sz="quarter" idx="11"/>
          </p:nvPr>
        </p:nvSpPr>
        <p:spPr/>
        <p:txBody>
          <a:bodyPr/>
          <a:lstStyle/>
          <a:p>
            <a:pPr>
              <a:defRPr/>
            </a:pPr>
            <a:r>
              <a:rPr lang="en-US" smtClean="0"/>
              <a:t>FAD PReP/NAHEMS Guidelines: Cleaning and Disinfection - Roles </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3233</TotalTime>
  <Words>4220</Words>
  <Application>Microsoft Office PowerPoint</Application>
  <PresentationFormat>On-screen Show (4:3)</PresentationFormat>
  <Paragraphs>262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FAD PReP PPT Template 2011-10</vt:lpstr>
      <vt:lpstr>Cleaning and Disinfection</vt:lpstr>
      <vt:lpstr>Roles and Responsibilities of Response Personnel</vt:lpstr>
      <vt:lpstr>C&amp;D Group Personnel</vt:lpstr>
      <vt:lpstr>C&amp;D Group Personnel</vt:lpstr>
      <vt:lpstr>C&amp;D Group Supervisor</vt:lpstr>
      <vt:lpstr>C&amp;D Group Supervisor</vt:lpstr>
      <vt:lpstr>C&amp;D Team Leaders</vt:lpstr>
      <vt:lpstr>C&amp;D Team Members</vt:lpstr>
      <vt:lpstr>Basic C&amp;D Protocol</vt:lpstr>
      <vt:lpstr>Definitions</vt:lpstr>
      <vt:lpstr>Definitions (cont’d)</vt:lpstr>
      <vt:lpstr>Cleaning</vt:lpstr>
      <vt:lpstr>Dry Cleaning</vt:lpstr>
      <vt:lpstr>Washing</vt:lpstr>
      <vt:lpstr>Washing (cont’d)</vt:lpstr>
      <vt:lpstr>Rinsing and Drying</vt:lpstr>
      <vt:lpstr>Disinfection</vt:lpstr>
      <vt:lpstr>Downtime</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Cleaning &amp; Disinfection: Roles and Protocol</dc:title>
  <dc:creator>dmbailey@iastate.edu;kleedom@mail.iastate.edu</dc:creator>
  <cp:keywords>FAD PReP/NAHEMS</cp:keywords>
  <cp:lastModifiedBy>Lang, Melissa</cp:lastModifiedBy>
  <cp:revision>247</cp:revision>
  <cp:lastPrinted>2012-11-06T21:43:42Z</cp:lastPrinted>
  <dcterms:created xsi:type="dcterms:W3CDTF">2011-04-11T21:56:02Z</dcterms:created>
  <dcterms:modified xsi:type="dcterms:W3CDTF">2013-11-25T18:19:37Z</dcterms:modified>
  <cp:category>FAD PReP/NAHEMS</cp:category>
</cp:coreProperties>
</file>