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5" r:id="rId1"/>
  </p:sldMasterIdLst>
  <p:notesMasterIdLst>
    <p:notesMasterId r:id="rId16"/>
  </p:notesMasterIdLst>
  <p:handoutMasterIdLst>
    <p:handoutMasterId r:id="rId17"/>
  </p:handoutMasterIdLst>
  <p:sldIdLst>
    <p:sldId id="348" r:id="rId2"/>
    <p:sldId id="384" r:id="rId3"/>
    <p:sldId id="383" r:id="rId4"/>
    <p:sldId id="373" r:id="rId5"/>
    <p:sldId id="374" r:id="rId6"/>
    <p:sldId id="397" r:id="rId7"/>
    <p:sldId id="387" r:id="rId8"/>
    <p:sldId id="386" r:id="rId9"/>
    <p:sldId id="390" r:id="rId10"/>
    <p:sldId id="394" r:id="rId11"/>
    <p:sldId id="398" r:id="rId12"/>
    <p:sldId id="392" r:id="rId13"/>
    <p:sldId id="382" r:id="rId14"/>
    <p:sldId id="318" r:id="rId15"/>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336"/>
    <a:srgbClr val="FFFFCC"/>
    <a:srgbClr val="FAAA6E"/>
    <a:srgbClr val="FBC093"/>
    <a:srgbClr val="FFE6B9"/>
    <a:srgbClr val="FFD07D"/>
    <a:srgbClr val="FFFF99"/>
    <a:srgbClr val="C1DD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25" autoAdjust="0"/>
    <p:restoredTop sz="68655" autoAdjust="0"/>
  </p:normalViewPr>
  <p:slideViewPr>
    <p:cSldViewPr>
      <p:cViewPr varScale="1">
        <p:scale>
          <a:sx n="45" d="100"/>
          <a:sy n="45" d="100"/>
        </p:scale>
        <p:origin x="-161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562" y="-102"/>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44475" y="130175"/>
            <a:ext cx="3168650" cy="481013"/>
          </a:xfrm>
          <a:prstGeom prst="rect">
            <a:avLst/>
          </a:prstGeom>
        </p:spPr>
        <p:txBody>
          <a:bodyPr vert="horz" lIns="99474" tIns="49737" rIns="99474" bIns="49737" rtlCol="0"/>
          <a:lstStyle>
            <a:lvl1pPr algn="l" fontAlgn="auto">
              <a:spcBef>
                <a:spcPts val="0"/>
              </a:spcBef>
              <a:spcAft>
                <a:spcPts val="0"/>
              </a:spcAft>
              <a:defRPr sz="1000" dirty="0">
                <a:latin typeface="+mn-lt"/>
                <a:cs typeface="+mn-cs"/>
              </a:defRPr>
            </a:lvl1pPr>
          </a:lstStyle>
          <a:p>
            <a:pPr>
              <a:defRPr/>
            </a:pPr>
            <a:r>
              <a:rPr lang="en-US"/>
              <a:t>Just-In-Time Training for Animal Health Emergencies</a:t>
            </a:r>
          </a:p>
        </p:txBody>
      </p:sp>
      <p:sp>
        <p:nvSpPr>
          <p:cNvPr id="3" name="Date Placeholder 2"/>
          <p:cNvSpPr>
            <a:spLocks noGrp="1"/>
          </p:cNvSpPr>
          <p:nvPr>
            <p:ph type="dt" sz="quarter" idx="1"/>
          </p:nvPr>
        </p:nvSpPr>
        <p:spPr>
          <a:xfrm>
            <a:off x="3902075" y="130175"/>
            <a:ext cx="3168650" cy="481013"/>
          </a:xfrm>
          <a:prstGeom prst="rect">
            <a:avLst/>
          </a:prstGeom>
        </p:spPr>
        <p:txBody>
          <a:bodyPr vert="horz" lIns="99474" tIns="49737" rIns="99474" bIns="49737" rtlCol="0"/>
          <a:lstStyle>
            <a:lvl1pPr algn="r" fontAlgn="auto">
              <a:spcBef>
                <a:spcPts val="0"/>
              </a:spcBef>
              <a:spcAft>
                <a:spcPts val="0"/>
              </a:spcAft>
              <a:defRPr sz="1000" dirty="0">
                <a:latin typeface="+mn-lt"/>
                <a:cs typeface="+mn-cs"/>
              </a:defRPr>
            </a:lvl1pPr>
          </a:lstStyle>
          <a:p>
            <a:pPr>
              <a:defRPr/>
            </a:pPr>
            <a:r>
              <a:rPr lang="en-US"/>
              <a:t>Traffic Control and Movement</a:t>
            </a:r>
          </a:p>
        </p:txBody>
      </p:sp>
      <p:sp>
        <p:nvSpPr>
          <p:cNvPr id="4" name="Footer Placeholder 3"/>
          <p:cNvSpPr>
            <a:spLocks noGrp="1"/>
          </p:cNvSpPr>
          <p:nvPr>
            <p:ph type="ftr" sz="quarter" idx="2"/>
          </p:nvPr>
        </p:nvSpPr>
        <p:spPr>
          <a:xfrm>
            <a:off x="244475" y="8990013"/>
            <a:ext cx="3168650" cy="481012"/>
          </a:xfrm>
          <a:prstGeom prst="rect">
            <a:avLst/>
          </a:prstGeom>
        </p:spPr>
        <p:txBody>
          <a:bodyPr vert="horz" lIns="99474" tIns="49737" rIns="99474" bIns="49737" rtlCol="0" anchor="b"/>
          <a:lstStyle>
            <a:lvl1pPr algn="l" fontAlgn="auto">
              <a:spcBef>
                <a:spcPts val="0"/>
              </a:spcBef>
              <a:spcAft>
                <a:spcPts val="0"/>
              </a:spcAft>
              <a:defRPr sz="1000" dirty="0">
                <a:latin typeface="+mn-lt"/>
                <a:cs typeface="+mn-cs"/>
              </a:defRPr>
            </a:lvl1pPr>
          </a:lstStyle>
          <a:p>
            <a:pPr>
              <a:defRPr/>
            </a:pPr>
            <a:r>
              <a:rPr lang="en-US"/>
              <a:t>Multi-State Partnership for Security in Agriculture; Center for Food Security and Public Health</a:t>
            </a:r>
          </a:p>
        </p:txBody>
      </p:sp>
      <p:sp>
        <p:nvSpPr>
          <p:cNvPr id="5" name="Slide Number Placeholder 4"/>
          <p:cNvSpPr>
            <a:spLocks noGrp="1"/>
          </p:cNvSpPr>
          <p:nvPr>
            <p:ph type="sldNum" sz="quarter" idx="3"/>
          </p:nvPr>
        </p:nvSpPr>
        <p:spPr>
          <a:xfrm>
            <a:off x="3983038" y="8990013"/>
            <a:ext cx="3170237" cy="481012"/>
          </a:xfrm>
          <a:prstGeom prst="rect">
            <a:avLst/>
          </a:prstGeom>
        </p:spPr>
        <p:txBody>
          <a:bodyPr vert="horz" lIns="99474" tIns="49737" rIns="99474" bIns="49737" rtlCol="0" anchor="b"/>
          <a:lstStyle>
            <a:lvl1pPr algn="r" fontAlgn="auto">
              <a:spcBef>
                <a:spcPts val="0"/>
              </a:spcBef>
              <a:spcAft>
                <a:spcPts val="0"/>
              </a:spcAft>
              <a:defRPr sz="1200" dirty="0" smtClean="0">
                <a:latin typeface="+mn-lt"/>
                <a:cs typeface="+mn-cs"/>
              </a:defRPr>
            </a:lvl1pPr>
          </a:lstStyle>
          <a:p>
            <a:pPr>
              <a:defRPr/>
            </a:pPr>
            <a:endParaRPr lang="en-US" sz="1300"/>
          </a:p>
          <a:p>
            <a:pPr>
              <a:defRPr/>
            </a:pPr>
            <a:r>
              <a:rPr lang="en-US"/>
              <a:t>December 2013</a:t>
            </a:r>
          </a:p>
          <a:p>
            <a:pPr>
              <a:defRPr/>
            </a:pPr>
            <a:fld id="{7D4B12B6-2311-480C-B374-2482C6C75084}" type="slidenum">
              <a:rPr lang="en-US" sz="1300"/>
              <a:pPr>
                <a:defRPr/>
              </a:pPr>
              <a:t>‹#›</a:t>
            </a:fld>
            <a:endParaRPr lang="en-US" sz="1300"/>
          </a:p>
        </p:txBody>
      </p:sp>
    </p:spTree>
    <p:extLst>
      <p:ext uri="{BB962C8B-B14F-4D97-AF65-F5344CB8AC3E}">
        <p14:creationId xmlns:p14="http://schemas.microsoft.com/office/powerpoint/2010/main" val="1608292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9474" tIns="49737" rIns="99474" bIns="49737" rtlCol="0"/>
          <a:lstStyle>
            <a:lvl1pPr algn="l" fontAlgn="auto">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9474" tIns="49737" rIns="99474" bIns="49737" rtlCol="0"/>
          <a:lstStyle>
            <a:lvl1pPr algn="r" fontAlgn="auto">
              <a:spcBef>
                <a:spcPts val="0"/>
              </a:spcBef>
              <a:spcAft>
                <a:spcPts val="0"/>
              </a:spcAft>
              <a:defRPr sz="1300" smtClean="0">
                <a:latin typeface="+mn-lt"/>
                <a:cs typeface="+mn-cs"/>
              </a:defRPr>
            </a:lvl1pPr>
          </a:lstStyle>
          <a:p>
            <a:pPr>
              <a:defRPr/>
            </a:pPr>
            <a:fld id="{4DD7C399-E2F9-4C38-A245-D6B9C339FEBD}" type="datetimeFigureOut">
              <a:rPr lang="en-US"/>
              <a:pPr>
                <a:defRPr/>
              </a:pPr>
              <a:t>7/7/2014</a:t>
            </a:fld>
            <a:endParaRPr lang="en-US"/>
          </a:p>
        </p:txBody>
      </p:sp>
      <p:sp>
        <p:nvSpPr>
          <p:cNvPr id="4" name="Slide Image Placeholder 3"/>
          <p:cNvSpPr>
            <a:spLocks noGrp="1" noRot="1" noChangeAspect="1"/>
          </p:cNvSpPr>
          <p:nvPr>
            <p:ph type="sldImg" idx="2"/>
          </p:nvPr>
        </p:nvSpPr>
        <p:spPr>
          <a:xfrm>
            <a:off x="1257300" y="719138"/>
            <a:ext cx="4802188" cy="3600450"/>
          </a:xfrm>
          <a:prstGeom prst="rect">
            <a:avLst/>
          </a:prstGeom>
          <a:noFill/>
          <a:ln w="12700">
            <a:solidFill>
              <a:prstClr val="black"/>
            </a:solidFill>
          </a:ln>
        </p:spPr>
        <p:txBody>
          <a:bodyPr vert="horz" lIns="99474" tIns="49737" rIns="99474" bIns="49737"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9474" tIns="49737" rIns="99474" bIns="49737"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9120188"/>
            <a:ext cx="3170238" cy="479425"/>
          </a:xfrm>
          <a:prstGeom prst="rect">
            <a:avLst/>
          </a:prstGeom>
        </p:spPr>
        <p:txBody>
          <a:bodyPr vert="horz" lIns="99474" tIns="49737" rIns="99474" bIns="49737" rtlCol="0" anchor="b"/>
          <a:lstStyle>
            <a:lvl1pPr algn="l" fontAlgn="auto">
              <a:spcBef>
                <a:spcPts val="0"/>
              </a:spcBef>
              <a:spcAft>
                <a:spcPts val="0"/>
              </a:spcAft>
              <a:defRPr sz="13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9474" tIns="49737" rIns="99474" bIns="49737" rtlCol="0" anchor="b"/>
          <a:lstStyle>
            <a:lvl1pPr algn="r" fontAlgn="auto">
              <a:spcBef>
                <a:spcPts val="0"/>
              </a:spcBef>
              <a:spcAft>
                <a:spcPts val="0"/>
              </a:spcAft>
              <a:defRPr sz="1300" smtClean="0">
                <a:latin typeface="+mn-lt"/>
                <a:cs typeface="+mn-cs"/>
              </a:defRPr>
            </a:lvl1pPr>
          </a:lstStyle>
          <a:p>
            <a:pPr>
              <a:defRPr/>
            </a:pPr>
            <a:fld id="{DF0390F1-593E-4900-9D5F-3E37DCE68161}" type="slidenum">
              <a:rPr lang="en-US"/>
              <a:pPr>
                <a:defRPr/>
              </a:pPr>
              <a:t>‹#›</a:t>
            </a:fld>
            <a:endParaRPr lang="en-US"/>
          </a:p>
        </p:txBody>
      </p:sp>
    </p:spTree>
    <p:extLst>
      <p:ext uri="{BB962C8B-B14F-4D97-AF65-F5344CB8AC3E}">
        <p14:creationId xmlns:p14="http://schemas.microsoft.com/office/powerpoint/2010/main" val="322230137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Arial" pitchFamily="34" charset="0"/>
      </a:defRPr>
    </a:lvl1pPr>
    <a:lvl2pPr marL="165100" indent="-158750" algn="l" rtl="0" fontAlgn="base">
      <a:spcBef>
        <a:spcPct val="30000"/>
      </a:spcBef>
      <a:spcAft>
        <a:spcPct val="0"/>
      </a:spcAft>
      <a:buFont typeface="Wingdings" pitchFamily="2" charset="2"/>
      <a:buChar char="§"/>
      <a:defRPr sz="1200" kern="1200">
        <a:solidFill>
          <a:schemeClr val="tx1"/>
        </a:solidFill>
        <a:latin typeface="Arial" pitchFamily="34" charset="0"/>
        <a:ea typeface="+mn-ea"/>
        <a:cs typeface="Arial" pitchFamily="34" charset="0"/>
      </a:defRPr>
    </a:lvl2pPr>
    <a:lvl3pPr marL="914400" algn="l" rtl="0" fontAlgn="base">
      <a:spcBef>
        <a:spcPct val="30000"/>
      </a:spcBef>
      <a:spcAft>
        <a:spcPct val="0"/>
      </a:spcAft>
      <a:buFont typeface="Wingdings" pitchFamily="2" charset="2"/>
      <a:buChar char="§"/>
      <a:defRPr sz="1200" kern="1200">
        <a:solidFill>
          <a:schemeClr val="tx1"/>
        </a:solidFill>
        <a:latin typeface="Arial" pitchFamily="34" charset="0"/>
        <a:ea typeface="+mn-ea"/>
        <a:cs typeface="Arial" pitchFamily="34" charset="0"/>
      </a:defRPr>
    </a:lvl3pPr>
    <a:lvl4pPr marL="1371600" algn="l" rtl="0" fontAlgn="base">
      <a:spcBef>
        <a:spcPct val="30000"/>
      </a:spcBef>
      <a:spcAft>
        <a:spcPct val="0"/>
      </a:spcAft>
      <a:buFont typeface="Wingdings" pitchFamily="2" charset="2"/>
      <a:buChar char="§"/>
      <a:defRPr sz="1200" kern="1200">
        <a:solidFill>
          <a:schemeClr val="tx1"/>
        </a:solidFill>
        <a:latin typeface="Arial" pitchFamily="34" charset="0"/>
        <a:ea typeface="+mn-ea"/>
        <a:cs typeface="Arial" pitchFamily="34" charset="0"/>
      </a:defRPr>
    </a:lvl4pPr>
    <a:lvl5pPr marL="1828800" algn="l" rtl="0" fontAlgn="base">
      <a:spcBef>
        <a:spcPct val="30000"/>
      </a:spcBef>
      <a:spcAft>
        <a:spcPct val="0"/>
      </a:spcAft>
      <a:buFont typeface="Wingdings" pitchFamily="2" charset="2"/>
      <a:buChar char="§"/>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i="1" smtClean="0">
                <a:solidFill>
                  <a:srgbClr val="000000"/>
                </a:solidFill>
                <a:latin typeface="Arial" charset="0"/>
                <a:cs typeface="Arial" charset="0"/>
              </a:rPr>
              <a:t>December 2013</a:t>
            </a:r>
          </a:p>
          <a:p>
            <a:pPr>
              <a:spcBef>
                <a:spcPct val="0"/>
              </a:spcBef>
            </a:pPr>
            <a:r>
              <a:rPr lang="en-US" altLang="en-US" sz="1300" smtClean="0">
                <a:latin typeface="Arial" charset="0"/>
                <a:cs typeface="Arial" charset="0"/>
              </a:rPr>
              <a:t>During animal health emergencies, the control of vehicle traffic will be an important task. This Just-In-Time training will address recommended practices and procedures associated with traffic control on local and state roads during an animal health emergency. </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E6E1277-D554-4E46-8092-1CA1D11C6885}" type="slidenum">
              <a:rPr lang="en-US" altLang="en-US">
                <a:solidFill>
                  <a:srgbClr val="000000"/>
                </a:solidFill>
              </a:rPr>
              <a:pPr fontAlgn="base">
                <a:spcBef>
                  <a:spcPct val="0"/>
                </a:spcBef>
                <a:spcAft>
                  <a:spcPct val="0"/>
                </a:spcAft>
              </a:pPr>
              <a:t>1</a:t>
            </a:fld>
            <a:endParaRPr lang="en-US" altLang="en-US">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300" smtClean="0">
                <a:latin typeface="Arial" charset="0"/>
                <a:cs typeface="Arial" charset="0"/>
              </a:rPr>
              <a:t>Traffic control points used for infectious disease outbreak situations will need to implement and follow the same biosecurity standards used for the disease response. Biosecurity is a set of activities designed to: 1) prevent the spread of disease agents to healthy livestock and poultry populations and 2) assist in the eradication of a highly contagious disease by minimizing the potential for a disease agent to spread to additional areas. Cleaning and disinfection measures may need to be implemented. </a:t>
            </a:r>
            <a:endParaRPr lang="en-US" altLang="en-US" smtClean="0">
              <a:latin typeface="Arial" charset="0"/>
              <a:cs typeface="Arial" charset="0"/>
            </a:endParaRP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9BE7615-A86B-4FB8-B6BB-87E22964D0CF}" type="slidenum">
              <a:rPr lang="en-US" altLang="en-US"/>
              <a:pPr fontAlgn="base">
                <a:spcBef>
                  <a:spcPct val="0"/>
                </a:spcBef>
                <a:spcAft>
                  <a:spcPct val="0"/>
                </a:spcAft>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latin typeface="Arial" charset="0"/>
                <a:cs typeface="Arial" charset="0"/>
              </a:rPr>
              <a:t>Animal welfare issues will need to be taken into account at traffic control checkpoints. Weather – especially heat – can have a dramatic impact on the health and well-being of animals, particularly livestock, stopped at traffic check points. Every effort to keep vehicles moving in a timely and efficient manner is essential. Portable fans and misting devices may be needed to keep animals cool.</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9E69404-0970-4594-ABFD-0E1BFAB1B482}" type="slidenum">
              <a:rPr lang="en-US" altLang="en-US"/>
              <a:pPr fontAlgn="base">
                <a:spcBef>
                  <a:spcPct val="0"/>
                </a:spcBef>
                <a:spcAft>
                  <a:spcPct val="0"/>
                </a:spcAft>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latin typeface="Arial" charset="0"/>
                <a:cs typeface="Arial" charset="0"/>
              </a:rPr>
              <a:t>Additional information on the setup and operation of vehicle checkpoints for animal health emergencies can be found in the “Checkpoint Setup and Operation Just-In-Time training presentation. Extensive detail on the proper setup and implementation of traffic control procedures can be found in the Manual on Uniform Traffic Control Devices at http://mutcd.fhwa.dot.gov/pdfs/2009r1r2/pdf_index.htm</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4F0DF170-F9A7-4F25-8275-71600F6032AC}" type="slidenum">
              <a:rPr lang="en-US" altLang="en-US"/>
              <a:pPr fontAlgn="base">
                <a:spcBef>
                  <a:spcPct val="0"/>
                </a:spcBef>
                <a:spcAft>
                  <a:spcPct val="0"/>
                </a:spcAft>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latin typeface="Arial" charset="0"/>
                <a:cs typeface="Arial" charset="0"/>
              </a:rPr>
              <a:t>Additional information on checkpoint set up and operation during an animal health emergency response can be found in these resources.</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288" indent="-298450">
              <a:defRPr>
                <a:solidFill>
                  <a:schemeClr val="tx1"/>
                </a:solidFill>
                <a:latin typeface="Calibri" pitchFamily="34" charset="0"/>
              </a:defRPr>
            </a:lvl2pPr>
            <a:lvl3pPr marL="1193800" indent="-238125">
              <a:defRPr>
                <a:solidFill>
                  <a:schemeClr val="tx1"/>
                </a:solidFill>
                <a:latin typeface="Calibri" pitchFamily="34" charset="0"/>
              </a:defRPr>
            </a:lvl3pPr>
            <a:lvl4pPr marL="1671638" indent="-238125">
              <a:defRPr>
                <a:solidFill>
                  <a:schemeClr val="tx1"/>
                </a:solidFill>
                <a:latin typeface="Calibri" pitchFamily="34" charset="0"/>
              </a:defRPr>
            </a:lvl4pPr>
            <a:lvl5pPr marL="2151063" indent="-238125">
              <a:defRPr>
                <a:solidFill>
                  <a:schemeClr val="tx1"/>
                </a:solidFill>
                <a:latin typeface="Calibri" pitchFamily="34" charset="0"/>
              </a:defRPr>
            </a:lvl5pPr>
            <a:lvl6pPr marL="2608263" indent="-238125" fontAlgn="base">
              <a:spcBef>
                <a:spcPct val="0"/>
              </a:spcBef>
              <a:spcAft>
                <a:spcPct val="0"/>
              </a:spcAft>
              <a:defRPr>
                <a:solidFill>
                  <a:schemeClr val="tx1"/>
                </a:solidFill>
                <a:latin typeface="Calibri" pitchFamily="34" charset="0"/>
              </a:defRPr>
            </a:lvl6pPr>
            <a:lvl7pPr marL="3065463" indent="-238125" fontAlgn="base">
              <a:spcBef>
                <a:spcPct val="0"/>
              </a:spcBef>
              <a:spcAft>
                <a:spcPct val="0"/>
              </a:spcAft>
              <a:defRPr>
                <a:solidFill>
                  <a:schemeClr val="tx1"/>
                </a:solidFill>
                <a:latin typeface="Calibri" pitchFamily="34" charset="0"/>
              </a:defRPr>
            </a:lvl7pPr>
            <a:lvl8pPr marL="3522663" indent="-238125" fontAlgn="base">
              <a:spcBef>
                <a:spcPct val="0"/>
              </a:spcBef>
              <a:spcAft>
                <a:spcPct val="0"/>
              </a:spcAft>
              <a:defRPr>
                <a:solidFill>
                  <a:schemeClr val="tx1"/>
                </a:solidFill>
                <a:latin typeface="Calibri" pitchFamily="34" charset="0"/>
              </a:defRPr>
            </a:lvl8pPr>
            <a:lvl9pPr marL="3979863" indent="-23812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46C44DF-B637-4DB9-B7BB-A6DA9AF41AE8}" type="slidenum">
              <a:rPr lang="en-US" altLang="en-US"/>
              <a:pPr fontAlgn="base">
                <a:spcBef>
                  <a:spcPct val="0"/>
                </a:spcBef>
                <a:spcAft>
                  <a:spcPct val="0"/>
                </a:spcAft>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5987904-7436-49C7-AEFB-A22D9B1C5804}" type="slidenum">
              <a:rPr lang="en-US" altLang="en-US"/>
              <a:pPr fontAlgn="base">
                <a:spcBef>
                  <a:spcPct val="0"/>
                </a:spcBef>
                <a:spcAft>
                  <a:spcPct val="0"/>
                </a:spcAft>
              </a:pPr>
              <a:t>14</a:t>
            </a:fld>
            <a:endParaRPr lang="en-US" altLang="en-US"/>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93775">
              <a:spcBef>
                <a:spcPct val="0"/>
              </a:spcBef>
            </a:pPr>
            <a:r>
              <a:rPr lang="en-US" altLang="en-US" smtClean="0">
                <a:latin typeface="Arial" charset="0"/>
                <a:cs typeface="Arial" charset="0"/>
              </a:rPr>
              <a:t>Information provided in this presentation was developed by the Center for Food Security and Public Health at Iowa State University College of Veterinary Medicine, through funding from the Multi-State Partnership for Security in Agriculture.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55675">
              <a:spcBef>
                <a:spcPct val="0"/>
              </a:spcBef>
            </a:pPr>
            <a:r>
              <a:rPr lang="en-US" altLang="en-US" smtClean="0">
                <a:latin typeface="Arial" charset="0"/>
                <a:cs typeface="Arial" charset="0"/>
              </a:rPr>
              <a:t>Traffic control procedures for an animal health emergency may be needed to address vehicles carrying animals that are on the road during the event. This may range from commercial </a:t>
            </a:r>
            <a:r>
              <a:rPr lang="en-US" altLang="en-US" sz="1300" smtClean="0">
                <a:latin typeface="Arial" charset="0"/>
                <a:cs typeface="Arial" charset="0"/>
              </a:rPr>
              <a:t>semi trucks or personal trailers carrying livestock or poultry to personal vehicles transporting pets. </a:t>
            </a:r>
            <a:r>
              <a:rPr lang="en-US" altLang="en-US" smtClean="0">
                <a:latin typeface="Arial" charset="0"/>
                <a:cs typeface="Arial" charset="0"/>
              </a:rPr>
              <a:t>The establishment of checkpoint stations during an animal health emergency may be needed to identify vehicles transporting affected animals and commodities in efforts to control any disease spread and protect animal health or to redirect traffic away from affected areas. </a:t>
            </a:r>
            <a:endParaRPr lang="en-US" altLang="en-US" sz="1300" smtClean="0">
              <a:latin typeface="Arial" charset="0"/>
              <a:cs typeface="Arial" charset="0"/>
            </a:endParaRPr>
          </a:p>
          <a:p>
            <a:pPr defTabSz="955675">
              <a:spcBef>
                <a:spcPct val="0"/>
              </a:spcBef>
            </a:pPr>
            <a:endParaRPr lang="en-US" altLang="en-US" sz="1300" smtClean="0">
              <a:latin typeface="Arial" charset="0"/>
              <a:cs typeface="Arial" charset="0"/>
            </a:endParaRPr>
          </a:p>
          <a:p>
            <a:pPr defTabSz="955675">
              <a:spcBef>
                <a:spcPct val="0"/>
              </a:spcBef>
            </a:pPr>
            <a:r>
              <a:rPr lang="en-US" altLang="en-US" sz="1300" smtClean="0">
                <a:latin typeface="Arial" charset="0"/>
                <a:cs typeface="Arial" charset="0"/>
              </a:rPr>
              <a:t>Traffic control points will serve two functions. The first is to inform the road user of an incident, and secondly to guide or direct vehicles to a particular area. This may involve movement to a screening area, a cleaning and disinfection area, or for re-routing or detouring purposes. </a:t>
            </a:r>
          </a:p>
          <a:p>
            <a:pPr defTabSz="955675">
              <a:spcBef>
                <a:spcPct val="0"/>
              </a:spcBef>
            </a:pPr>
            <a:endParaRPr lang="en-US" altLang="en-US" sz="1300" smtClean="0">
              <a:latin typeface="Arial" charset="0"/>
              <a:cs typeface="Arial" charset="0"/>
            </a:endParaRPr>
          </a:p>
          <a:p>
            <a:pPr defTabSz="955675">
              <a:spcBef>
                <a:spcPct val="0"/>
              </a:spcBef>
            </a:pPr>
            <a:r>
              <a:rPr lang="en-US" altLang="en-US" sz="1300" smtClean="0">
                <a:latin typeface="Arial" charset="0"/>
                <a:cs typeface="Arial" charset="0"/>
              </a:rPr>
              <a:t>Most traffic control locations will involve personnel directing traffic and conducting vehicle checks when necessary. V</a:t>
            </a:r>
            <a:r>
              <a:rPr lang="en-US" altLang="en-US" smtClean="0">
                <a:latin typeface="Arial" charset="0"/>
                <a:cs typeface="Arial" charset="0"/>
              </a:rPr>
              <a:t>ehicles arrive and proceed through traffic controlled access point, and are then detoured or diverted to a new location away from the impacted area. Personnel should be familiar with acceptable detour routes to help guide vehicles. </a:t>
            </a:r>
          </a:p>
          <a:p>
            <a:pPr defTabSz="955675">
              <a:spcBef>
                <a:spcPct val="0"/>
              </a:spcBef>
            </a:pPr>
            <a:endParaRPr lang="en-US" altLang="en-US" sz="1300" smtClean="0">
              <a:latin typeface="Arial" charset="0"/>
              <a:cs typeface="Arial" charset="0"/>
            </a:endParaRPr>
          </a:p>
          <a:p>
            <a:pPr defTabSz="955675">
              <a:spcBef>
                <a:spcPct val="0"/>
              </a:spcBef>
            </a:pPr>
            <a:r>
              <a:rPr lang="en-US" altLang="en-US" sz="1300" smtClean="0">
                <a:latin typeface="Arial" charset="0"/>
                <a:cs typeface="Arial" charset="0"/>
              </a:rPr>
              <a:t>No-access points, such as at the entrance to a quarantined farm or entry at state border, should  have personnel stationed at the location to ensure entry restriction. However, depending on the size of the impacted area and the number of roadways involved, there may not be enough personnel to man all traffic control points. In these situations, the use of unmanned traffic control points may be necessary. Unmanned control points are generally no-access and can be established by placing some sort of physical barrier, such as concrete barricade, hay bales, parked vehicles, to block access to the roadway and aid in travel restriction efforts. </a:t>
            </a:r>
          </a:p>
          <a:p>
            <a:pPr defTabSz="955675">
              <a:spcBef>
                <a:spcPct val="0"/>
              </a:spcBef>
            </a:pPr>
            <a:endParaRPr lang="en-US" altLang="en-US" sz="1300" smtClean="0">
              <a:latin typeface="Arial" charset="0"/>
              <a:cs typeface="Arial" charset="0"/>
            </a:endParaRPr>
          </a:p>
          <a:p>
            <a:pPr defTabSz="955675">
              <a:spcBef>
                <a:spcPct val="0"/>
              </a:spcBef>
            </a:pPr>
            <a:r>
              <a:rPr lang="en-US" altLang="en-US" smtClean="0">
                <a:latin typeface="Arial" charset="0"/>
                <a:cs typeface="Arial" charset="0"/>
              </a:rPr>
              <a:t>[Photo: Manned traffic control point. Source: Dwight Burdette/Wikimedia Commons]</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BBBECA9-1C60-4905-AA13-F73F1B715BDF}" type="slidenum">
              <a:rPr lang="en-US" altLang="en-US"/>
              <a:pPr fontAlgn="base">
                <a:spcBef>
                  <a:spcPct val="0"/>
                </a:spcBef>
                <a:spcAft>
                  <a:spcPct val="0"/>
                </a:spcAft>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latin typeface="Arial" charset="0"/>
                <a:cs typeface="Arial" charset="0"/>
              </a:rPr>
              <a:t>During situations involving highly contagious animal diseases, inhibiting traffic entry into the quarantine area will be essential. Additionally, the screening of vehicles on the road will be necessary to identify any susceptible or at-risk animals. Traffic control procedures will also be necessary during certain natural disaster events, especially those involving evacuation measures. Individuals leaving the area will need to be guided away from the evacuation or impacted areas to safe locations to ensure their safety as well as safety of their animals. </a:t>
            </a:r>
          </a:p>
          <a:p>
            <a:pPr>
              <a:spcBef>
                <a:spcPct val="0"/>
              </a:spcBef>
            </a:pPr>
            <a:endParaRPr lang="en-US" altLang="en-US" smtClean="0">
              <a:latin typeface="Arial" charset="0"/>
              <a:cs typeface="Arial" charset="0"/>
            </a:endParaRPr>
          </a:p>
          <a:p>
            <a:pPr>
              <a:spcBef>
                <a:spcPct val="0"/>
              </a:spcBef>
            </a:pPr>
            <a:r>
              <a:rPr lang="en-US" altLang="en-US" smtClean="0">
                <a:latin typeface="Arial" charset="0"/>
                <a:cs typeface="Arial" charset="0"/>
              </a:rPr>
              <a:t>[Photo: (Top) Road closure sign. Source: Wikimedia Commons; (Bottom) Cones used to direct traffic through a controlled access point. Source: American Traffic Safety Services Association at http://www.highwaysigning.com/traffic-control.html]</a:t>
            </a:r>
          </a:p>
          <a:p>
            <a:pPr>
              <a:spcBef>
                <a:spcPct val="0"/>
              </a:spcBef>
            </a:pPr>
            <a:endParaRPr lang="en-US" altLang="en-US" smtClean="0">
              <a:latin typeface="Arial" charset="0"/>
              <a:cs typeface="Arial" charset="0"/>
            </a:endParaRPr>
          </a:p>
          <a:p>
            <a:pPr>
              <a:spcBef>
                <a:spcPct val="0"/>
              </a:spcBef>
            </a:pPr>
            <a:endParaRPr lang="en-US" altLang="en-US" smtClean="0">
              <a:latin typeface="Arial" charset="0"/>
              <a:cs typeface="Arial" charset="0"/>
            </a:endParaRP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D868ACA-7EFF-4E7B-8DDD-81CBE56F6E65}" type="slidenum">
              <a:rPr lang="en-US" altLang="en-US"/>
              <a:pPr fontAlgn="base">
                <a:spcBef>
                  <a:spcPct val="0"/>
                </a:spcBef>
                <a:spcAft>
                  <a:spcPct val="0"/>
                </a:spcAft>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55675">
              <a:spcBef>
                <a:spcPct val="0"/>
              </a:spcBef>
            </a:pPr>
            <a:r>
              <a:rPr lang="en-US" altLang="en-US" sz="1300" smtClean="0">
                <a:latin typeface="Arial" charset="0"/>
                <a:cs typeface="Arial" charset="0"/>
              </a:rPr>
              <a:t>Regardless of the purpose or type of traffic control points, personnel will be needed to establish, operate, and maintain the traffic control points. </a:t>
            </a:r>
            <a:r>
              <a:rPr lang="en-US" altLang="en-US" smtClean="0">
                <a:latin typeface="Arial" charset="0"/>
                <a:cs typeface="Arial" charset="0"/>
              </a:rPr>
              <a:t>There are four main types of personnel that should be involved in traffic and movement control at checkpoints: law enforcement, animal health, cleaning and disinfection, and support staff. Law enforcement officials are responsible for enforcing general laws, any special checkpoint laws, and helping with checkpoint screening protocols. Law enforcement personnel that may be able to assist at a vehicle checkpoint would be state and local police, conservation officers, park rangers, and military personnel. At least one animal health expert should be present at all checkpoints involving animals to answer questions regarding animal health. This could be a local or state veterinarian, veterinary technician, or livestock extension agent. Personnel properly trained in cleaning/disinfection and decontamination procedures should be present. Members of local fire and rescue teams or HazMat teams may have experience and training in setting up and operating decontamination areas and serve as an useful asset. Local public works personnel can aid in traffic control setup and as vehicle flaggers. Support staff and personnel will be needed for various administrative tasks to ensure efficient processing. All traffic control and movement procedures should follow Incident Command System procedures. Due to the dynamic nature of animal health emergency response communication between the traffic control point and incident commander is essential. </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62D9334-9FF8-432E-A0F6-6E742BC63E36}" type="slidenum">
              <a:rPr lang="en-US" altLang="en-US"/>
              <a:pPr fontAlgn="base">
                <a:spcBef>
                  <a:spcPct val="0"/>
                </a:spcBef>
                <a:spcAft>
                  <a:spcPct val="0"/>
                </a:spcAft>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55675">
              <a:spcBef>
                <a:spcPct val="0"/>
              </a:spcBef>
            </a:pPr>
            <a:r>
              <a:rPr lang="en-US" altLang="en-US" sz="1300" smtClean="0">
                <a:latin typeface="Arial" charset="0"/>
                <a:cs typeface="Arial" charset="0"/>
              </a:rPr>
              <a:t>Traffic control equipment such as signage, cones, barricades, will be needed to guide vehicles through the traffic control access corridor.  </a:t>
            </a:r>
            <a:r>
              <a:rPr lang="en-US" altLang="en-US" smtClean="0">
                <a:latin typeface="Arial" charset="0"/>
                <a:cs typeface="Arial" charset="0"/>
              </a:rPr>
              <a:t>Barricades can be any object that can stop the flow of traffic or direct vehicles to necessary areas. Signage will be needed to warn and inform drivers on how to proceed through the checkpoint, as well as identify alternate detours. Signs should be able to withstand all kinds of weather. For operations occurring at night, lighting and flashing lights should be used to warn drivers of the checkpoint as well as provide light for administrative purposes. However, the use of too many lights at an incident scene can be distracting and can create confusion, especially at night. </a:t>
            </a:r>
          </a:p>
          <a:p>
            <a:pPr defTabSz="955675">
              <a:spcBef>
                <a:spcPct val="0"/>
              </a:spcBef>
            </a:pPr>
            <a:r>
              <a:rPr lang="en-US" altLang="en-US" smtClean="0">
                <a:latin typeface="Arial" charset="0"/>
                <a:cs typeface="Arial" charset="0"/>
              </a:rPr>
              <a:t>Volunteers will need equipment such as reflective vests, portable radio communication devices. Shelters for personnel may be needed in situations involving inclement weather. Depending on the situation, equipment and supplies to address animal needs may be necessary, an example would include shade, fans, or sprayers to cool down animals in the summer.</a:t>
            </a:r>
          </a:p>
          <a:p>
            <a:pPr defTabSz="955675">
              <a:spcBef>
                <a:spcPct val="0"/>
              </a:spcBef>
            </a:pPr>
            <a:endParaRPr lang="en-US" altLang="en-US" smtClean="0">
              <a:latin typeface="Arial" charset="0"/>
              <a:cs typeface="Arial" charset="0"/>
            </a:endParaRPr>
          </a:p>
          <a:p>
            <a:pPr defTabSz="955675">
              <a:spcBef>
                <a:spcPct val="0"/>
              </a:spcBef>
            </a:pPr>
            <a:r>
              <a:rPr lang="en-US" altLang="en-US" smtClean="0">
                <a:latin typeface="Arial" charset="0"/>
                <a:cs typeface="Arial" charset="0"/>
              </a:rPr>
              <a:t>[Photo Source: Source: NCHRP Report 525, Vol 13: A guide to traffic control of rural roads in an agricultural emergency. Available at http://www.nap.edu/download.php?record_id=14184]</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DC80E29-B610-4C12-BCA2-8B47FDD007C0}" type="slidenum">
              <a:rPr lang="en-US" altLang="en-US"/>
              <a:pPr fontAlgn="base">
                <a:spcBef>
                  <a:spcPct val="0"/>
                </a:spcBef>
                <a:spcAft>
                  <a:spcPct val="0"/>
                </a:spcAft>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latin typeface="Arial" charset="0"/>
                <a:cs typeface="Arial" charset="0"/>
              </a:rPr>
              <a:t>For all traffic control points, all necessary signs should be in place prior to opening any detour or temporary routes to traffic and placed so as to provide drivers with adequate advanced warning to assist in guiding and traffic flow. The image on  the left shows a basic temporary traffic control set up. The image on the right shows additional signage needed when control access points are longer term. </a:t>
            </a:r>
          </a:p>
          <a:p>
            <a:pPr>
              <a:spcBef>
                <a:spcPct val="0"/>
              </a:spcBef>
            </a:pPr>
            <a:endParaRPr lang="en-US" altLang="en-US" smtClean="0">
              <a:latin typeface="Arial" charset="0"/>
              <a:cs typeface="Arial" charset="0"/>
            </a:endParaRPr>
          </a:p>
          <a:p>
            <a:pPr>
              <a:spcBef>
                <a:spcPct val="0"/>
              </a:spcBef>
            </a:pPr>
            <a:r>
              <a:rPr lang="en-US" altLang="en-US" smtClean="0">
                <a:latin typeface="Arial" charset="0"/>
                <a:cs typeface="Arial" charset="0"/>
              </a:rPr>
              <a:t>All personnel working at traffic control points should be familiar with or trained in the installation and removal of traffic control devices, the layout for traffic control zones, and the operation and maintenance of traffic control zones, including  appropriate flagging techniques and hand signaling.</a:t>
            </a:r>
          </a:p>
          <a:p>
            <a:pPr>
              <a:spcBef>
                <a:spcPct val="0"/>
              </a:spcBef>
            </a:pPr>
            <a:endParaRPr lang="en-US" altLang="en-US" smtClean="0">
              <a:latin typeface="Arial" charset="0"/>
              <a:cs typeface="Arial" charset="0"/>
            </a:endParaRPr>
          </a:p>
          <a:p>
            <a:pPr>
              <a:spcBef>
                <a:spcPct val="0"/>
              </a:spcBef>
            </a:pPr>
            <a:r>
              <a:rPr lang="en-US" altLang="en-US" smtClean="0">
                <a:latin typeface="Arial" charset="0"/>
                <a:cs typeface="Arial" charset="0"/>
              </a:rPr>
              <a:t>[Photo Source: NCHRP Report 525, Vol 13: A guide to traffic control of rural roads in an agricultural emergency. Available at http://www.nap.edu/download.php?record_id=14184]</a:t>
            </a:r>
          </a:p>
          <a:p>
            <a:pPr>
              <a:spcBef>
                <a:spcPct val="0"/>
              </a:spcBef>
            </a:pPr>
            <a:endParaRPr lang="en-US" altLang="en-US" smtClean="0">
              <a:latin typeface="Arial" charset="0"/>
              <a:cs typeface="Arial" charset="0"/>
            </a:endParaRPr>
          </a:p>
          <a:p>
            <a:pPr>
              <a:spcBef>
                <a:spcPct val="0"/>
              </a:spcBef>
            </a:pPr>
            <a:endParaRPr lang="en-US" altLang="en-US" smtClean="0">
              <a:latin typeface="Arial" charset="0"/>
              <a:cs typeface="Arial" charset="0"/>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BE9F87A-148B-4DAF-B1BE-87250C68F35B}" type="slidenum">
              <a:rPr lang="en-US" altLang="en-US"/>
              <a:pPr fontAlgn="base">
                <a:spcBef>
                  <a:spcPct val="0"/>
                </a:spcBef>
                <a:spcAft>
                  <a:spcPct val="0"/>
                </a:spcAft>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55675">
              <a:spcBef>
                <a:spcPct val="0"/>
              </a:spcBef>
            </a:pPr>
            <a:r>
              <a:rPr lang="en-US" altLang="en-US" sz="1300" smtClean="0">
                <a:latin typeface="Arial" charset="0"/>
                <a:cs typeface="Arial" charset="0"/>
              </a:rPr>
              <a:t>Traffic control points should follow the same basic design to ensure efficient vehicle flow to “safe” locations. Traffic control points should have an advance warning area, a transition area, an activity area, and a termination area. The advance warning area tells road users about the upcoming incident area and tells traffic what to expect ahead (e.g., detour). The transition area is where road users are directed out of their normal path, either to a screening area or toward the detour point. The activity area is where any work activity, such as screening or cleaning and disinfection, takes place. Finally, the termination area is where the road users are returned to normal traffic flow. </a:t>
            </a:r>
            <a:endParaRPr lang="en-US" altLang="en-US" smtClean="0">
              <a:latin typeface="Arial" charset="0"/>
              <a:cs typeface="Arial" charset="0"/>
            </a:endParaRP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E5FE410-827B-4855-951F-13E29B03AE37}" type="slidenum">
              <a:rPr lang="en-US" altLang="en-US"/>
              <a:pPr fontAlgn="base">
                <a:spcBef>
                  <a:spcPct val="0"/>
                </a:spcBef>
                <a:spcAft>
                  <a:spcPct val="0"/>
                </a:spcAft>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latin typeface="Arial" charset="0"/>
                <a:cs typeface="Arial" charset="0"/>
              </a:rPr>
              <a:t>This illustration shows the layout of the four components of a temporary traffic control zone: the advance warning area, the transition area, the activity area, and the termination area. Source: Manual on Uniform Traffic Control Devices, 2012 edition; Part 6: Temporary Traffic Control. Available at http://mutcd.fhwa.dot.gov/pdfs/2009r1r2/pdf_index.htm]</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ACEE4D4-0033-413F-A92D-30F9024BD32E}" type="slidenum">
              <a:rPr lang="en-US" altLang="en-US"/>
              <a:pPr fontAlgn="base">
                <a:spcBef>
                  <a:spcPct val="0"/>
                </a:spcBef>
                <a:spcAft>
                  <a:spcPct val="0"/>
                </a:spcAft>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300" smtClean="0">
                <a:latin typeface="Arial" charset="0"/>
                <a:cs typeface="Arial" charset="0"/>
              </a:rPr>
              <a:t>The placement of advance warning signage, in general, should be at least ½ mile or more from the traffic control point; however, this may change depending on the type of road. </a:t>
            </a:r>
            <a:r>
              <a:rPr lang="en-US" altLang="en-US" smtClean="0">
                <a:latin typeface="Arial" charset="0"/>
                <a:cs typeface="Arial" charset="0"/>
              </a:rPr>
              <a:t>This table shows the recommended minimum distancing for advance warning signage for various road types.  </a:t>
            </a:r>
          </a:p>
          <a:p>
            <a:pPr>
              <a:spcBef>
                <a:spcPct val="0"/>
              </a:spcBef>
            </a:pPr>
            <a:endParaRPr lang="en-US" altLang="en-US" smtClean="0">
              <a:latin typeface="Arial" charset="0"/>
              <a:cs typeface="Arial" charset="0"/>
            </a:endParaRP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CB11519-AD9D-4680-B10E-135405F4E596}" type="slidenum">
              <a:rPr lang="en-US" altLang="en-US"/>
              <a:pPr fontAlgn="base">
                <a:spcBef>
                  <a:spcPct val="0"/>
                </a:spcBef>
                <a:spcAft>
                  <a:spcPct val="0"/>
                </a:spcAft>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1143000"/>
          </a:xfrm>
          <a:noFill/>
          <a:effectLst/>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733800"/>
            <a:ext cx="6400800" cy="1066800"/>
          </a:xfrm>
        </p:spPr>
        <p:txBody>
          <a:bodyPr/>
          <a:lstStyle>
            <a:lvl1pPr marL="0" indent="0" algn="ctr">
              <a:buNone/>
              <a:defRPr i="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MSP13_StateLogo_Grayscale.png"/>
          <p:cNvPicPr>
            <a:picLocks noChangeAspect="1"/>
          </p:cNvPicPr>
          <p:nvPr/>
        </p:nvPicPr>
        <p:blipFill>
          <a:blip r:embed="rId2" cstate="print"/>
          <a:stretch>
            <a:fillRect/>
          </a:stretch>
        </p:blipFill>
        <p:spPr>
          <a:xfrm>
            <a:off x="380993" y="5410200"/>
            <a:ext cx="1066807" cy="1066807"/>
          </a:xfrm>
          <a:prstGeom prst="rect">
            <a:avLst/>
          </a:prstGeom>
        </p:spPr>
      </p:pic>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r>
              <a:rPr lang="en-US" smtClean="0"/>
              <a:t>Just In Time Training</a:t>
            </a:r>
            <a:endParaRPr lang="en-US" dirty="0"/>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380993" y="5410200"/>
            <a:ext cx="1066807" cy="106680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381000"/>
            <a:ext cx="1752600" cy="1752600"/>
          </a:xfrm>
          <a:prstGeom prst="ellipse">
            <a:avLst/>
          </a:prstGeom>
        </p:spPr>
      </p:pic>
      <p:pic>
        <p:nvPicPr>
          <p:cNvPr id="8" name="Picture 7"/>
          <p:cNvPicPr>
            <a:picLocks noChangeAspect="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1600200" y="5563994"/>
            <a:ext cx="1769532" cy="835411"/>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1000" y="381000"/>
            <a:ext cx="1752600" cy="1752600"/>
          </a:xfrm>
          <a:prstGeom prst="ellipse">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5943600" y="6477000"/>
            <a:ext cx="2819400" cy="152400"/>
          </a:xfrm>
        </p:spPr>
        <p:txBody>
          <a:bodyPr/>
          <a:lstStyle>
            <a:lvl1pPr>
              <a:defRPr/>
            </a:lvl1pPr>
          </a:lstStyle>
          <a:p>
            <a:pPr>
              <a:defRPr/>
            </a:pPr>
            <a:r>
              <a:rPr lang="en-US" smtClean="0"/>
              <a:t>Traffic Control and Movement</a:t>
            </a:r>
            <a:endParaRPr lang="en-US" dirty="0"/>
          </a:p>
        </p:txBody>
      </p:sp>
      <p:sp>
        <p:nvSpPr>
          <p:cNvPr id="6" name="Slide Number Placeholder 5"/>
          <p:cNvSpPr>
            <a:spLocks noGrp="1"/>
          </p:cNvSpPr>
          <p:nvPr>
            <p:ph type="sldNum" sz="quarter" idx="11"/>
          </p:nvPr>
        </p:nvSpPr>
        <p:spPr>
          <a:xfrm>
            <a:off x="3810000" y="6172200"/>
            <a:ext cx="2133600" cy="476250"/>
          </a:xfrm>
        </p:spPr>
        <p:txBody>
          <a:bodyPr/>
          <a:lstStyle>
            <a:lvl1pPr>
              <a:defRPr/>
            </a:lvl1pPr>
          </a:lstStyle>
          <a:p>
            <a:pPr>
              <a:defRPr/>
            </a:pPr>
            <a:fld id="{B2C27203-F407-438F-8CA5-97D92DD158C1}" type="slidenum">
              <a:rPr lang="en-US" smtClean="0"/>
              <a:pPr>
                <a:defRPr/>
              </a:pPr>
              <a:t>‹#›</a:t>
            </a:fld>
            <a:endParaRPr lang="en-US" dirty="0"/>
          </a:p>
        </p:txBody>
      </p:sp>
      <p:pic>
        <p:nvPicPr>
          <p:cNvPr id="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a:blip r:embed="rId2">
            <a:extLst>
              <a:ext uri="{28A0092B-C50C-407E-A947-70E740481C1C}">
                <a14:useLocalDpi xmlns:a14="http://schemas.microsoft.com/office/drawing/2010/main" val="0"/>
              </a:ext>
            </a:extLst>
          </a:blip>
          <a:srcRect l="53075" t="53075"/>
          <a:stretch>
            <a:fillRect/>
          </a:stretch>
        </p:blipFill>
        <p:spPr bwMode="auto">
          <a:xfrm>
            <a:off x="0" y="0"/>
            <a:ext cx="11636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648200"/>
          </a:xfrm>
        </p:spPr>
        <p:txBody>
          <a:bodyPr/>
          <a:lstStyle>
            <a:lvl1pPr marL="341313" indent="-341313">
              <a:buClr>
                <a:srgbClr val="F26336"/>
              </a:buClr>
              <a:defRPr/>
            </a:lvl1pPr>
            <a:lvl2pPr>
              <a:buClr>
                <a:srgbClr val="F26336"/>
              </a:buClr>
              <a:defRPr/>
            </a:lvl2pPr>
            <a:lvl3pPr>
              <a:buClr>
                <a:srgbClr val="F26336"/>
              </a:buClr>
              <a:defRPr/>
            </a:lvl3pPr>
            <a:lvl4pPr>
              <a:buClr>
                <a:srgbClr val="F26336"/>
              </a:buClr>
              <a:defRPr/>
            </a:lvl4pPr>
            <a:lvl5pPr>
              <a:buClr>
                <a:srgbClr val="F26336"/>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sp>
        <p:nvSpPr>
          <p:cNvPr id="12"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r>
              <a:rPr lang="en-US" smtClean="0"/>
              <a:t>Just In Time Training</a:t>
            </a:r>
            <a:endParaRPr lang="en-US" dirty="0"/>
          </a:p>
        </p:txBody>
      </p:sp>
      <p:sp>
        <p:nvSpPr>
          <p:cNvPr id="13"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r>
              <a:rPr lang="en-US" smtClean="0"/>
              <a:t>Traffic Control and Movement</a:t>
            </a:r>
            <a:endParaRPr lang="en-US" dirty="0"/>
          </a:p>
        </p:txBody>
      </p:sp>
      <p:sp>
        <p:nvSpPr>
          <p:cNvPr id="14"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fld id="{821D6233-0841-4DB9-AD3D-D24DE43A8A59}" type="slidenum">
              <a:rPr lang="en-US" smtClean="0"/>
              <a:pPr>
                <a:defRPr/>
              </a:pPr>
              <a:t>‹#›</a:t>
            </a:fld>
            <a:endParaRPr lang="en-US" dirty="0"/>
          </a:p>
        </p:txBody>
      </p:sp>
      <p:cxnSp>
        <p:nvCxnSpPr>
          <p:cNvPr id="11" name="Straight Connector 10"/>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1636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1362075"/>
          </a:xfrm>
        </p:spPr>
        <p:txBody>
          <a:bodyPr anchor="b"/>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752599" y="2906713"/>
            <a:ext cx="6742113" cy="3036887"/>
          </a:xfrm>
        </p:spPr>
        <p:txBody>
          <a:bodyPr anchor="t">
            <a:normAutofit/>
          </a:bodyPr>
          <a:lstStyle>
            <a:lvl1pPr marL="228600" indent="-228600">
              <a:buClr>
                <a:srgbClr val="F26336"/>
              </a:buClr>
              <a:buFont typeface="Arial" pitchFamily="34" charset="0"/>
              <a:buChar char="•"/>
              <a:defRPr sz="2800">
                <a:solidFill>
                  <a:schemeClr val="tx1">
                    <a:lumMod val="85000"/>
                    <a:lumOff val="15000"/>
                  </a:schemeClr>
                </a:solidFill>
              </a:defRPr>
            </a:lvl1pPr>
            <a:lvl2pPr marL="457200" indent="0">
              <a:buFont typeface="Arial" pitchFamily="34" charset="0"/>
              <a:buChar char="•"/>
              <a:defRPr sz="2400">
                <a:solidFill>
                  <a:schemeClr val="tx1">
                    <a:lumMod val="85000"/>
                    <a:lumOff val="15000"/>
                  </a:schemeClr>
                </a:solidFill>
              </a:defRPr>
            </a:lvl2pPr>
            <a:lvl3pPr marL="914400" indent="0">
              <a:buFont typeface="Arial" pitchFamily="34" charset="0"/>
              <a:buChar char="•"/>
              <a:defRPr sz="2400">
                <a:solidFill>
                  <a:schemeClr val="tx1">
                    <a:lumMod val="85000"/>
                    <a:lumOff val="1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a:p>
            <a:pPr lvl="1"/>
            <a:r>
              <a:rPr lang="en-US" smtClean="0"/>
              <a:t>Second level</a:t>
            </a:r>
          </a:p>
        </p:txBody>
      </p:sp>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r>
              <a:rPr lang="en-US" smtClean="0"/>
              <a:t>Just In Time Training</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r>
              <a:rPr lang="en-US" smtClean="0"/>
              <a:t>Traffic Control and Movement</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fld id="{3C229CF0-4DE2-4409-AF4E-DF23ACCD2D20}" type="slidenum">
              <a:rPr lang="en-US" smtClean="0"/>
              <a:pPr>
                <a:defRPr/>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a:blip r:embed="rId2">
            <a:extLst>
              <a:ext uri="{28A0092B-C50C-407E-A947-70E740481C1C}">
                <a14:useLocalDpi xmlns:a14="http://schemas.microsoft.com/office/drawing/2010/main" val="0"/>
              </a:ext>
            </a:extLst>
          </a:blip>
          <a:srcRect l="53075" t="53075"/>
          <a:stretch>
            <a:fillRect/>
          </a:stretch>
        </p:blipFill>
        <p:spPr bwMode="auto">
          <a:xfrm>
            <a:off x="0" y="0"/>
            <a:ext cx="11636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r>
              <a:rPr lang="en-US" smtClean="0"/>
              <a:t>Just In Time Training</a:t>
            </a:r>
            <a:endParaRPr lang="en-US" dirty="0"/>
          </a:p>
        </p:txBody>
      </p:sp>
      <p:sp>
        <p:nvSpPr>
          <p:cNvPr id="11"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r>
              <a:rPr lang="en-US" smtClean="0"/>
              <a:t>Traffic Control and Movement</a:t>
            </a:r>
            <a:endParaRPr lang="en-US" dirty="0"/>
          </a:p>
        </p:txBody>
      </p:sp>
      <p:sp>
        <p:nvSpPr>
          <p:cNvPr id="12"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fld id="{5DAAF284-DB5A-4A44-8581-7E03546FDBC7}" type="slidenum">
              <a:rPr lang="en-US" smtClean="0"/>
              <a:pPr>
                <a:defRPr/>
              </a:pPr>
              <a:t>‹#›</a:t>
            </a:fld>
            <a:endParaRPr lang="en-US" dirty="0"/>
          </a:p>
        </p:txBody>
      </p:sp>
      <p:cxnSp>
        <p:nvCxnSpPr>
          <p:cNvPr id="14" name="Straight Connector 13"/>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descr="C:\Users\gdvorak\Documents\CFSPH\MSP HSEMD Preparedness Projects\JIT Training\Project Graphics\JustInTimeCircles-CircleCropGD.png"/>
          <p:cNvPicPr>
            <a:picLocks noChangeAspect="1" noChangeArrowheads="1"/>
          </p:cNvPicPr>
          <p:nvPr userDrawn="1"/>
        </p:nvPicPr>
        <p:blipFill>
          <a:blip r:embed="rId2">
            <a:extLst>
              <a:ext uri="{28A0092B-C50C-407E-A947-70E740481C1C}">
                <a14:useLocalDpi xmlns:a14="http://schemas.microsoft.com/office/drawing/2010/main" val="0"/>
              </a:ext>
            </a:extLst>
          </a:blip>
          <a:srcRect l="53075" t="53075"/>
          <a:stretch>
            <a:fillRect/>
          </a:stretch>
        </p:blipFill>
        <p:spPr bwMode="auto">
          <a:xfrm>
            <a:off x="0" y="0"/>
            <a:ext cx="11636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11"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r>
              <a:rPr lang="en-US" smtClean="0"/>
              <a:t>Just In Time Training</a:t>
            </a:r>
            <a:endParaRPr lang="en-US" dirty="0"/>
          </a:p>
        </p:txBody>
      </p:sp>
      <p:sp>
        <p:nvSpPr>
          <p:cNvPr id="12" name="Footer Placeholder 4"/>
          <p:cNvSpPr>
            <a:spLocks noGrp="1"/>
          </p:cNvSpPr>
          <p:nvPr>
            <p:ph type="ftr" sz="quarter" idx="11"/>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r>
              <a:rPr lang="en-US" smtClean="0"/>
              <a:t>Traffic Control and Movement</a:t>
            </a:r>
            <a:endParaRPr lang="en-US" dirty="0"/>
          </a:p>
        </p:txBody>
      </p:sp>
      <p:sp>
        <p:nvSpPr>
          <p:cNvPr id="13" name="Slide Number Placeholder 5"/>
          <p:cNvSpPr>
            <a:spLocks noGrp="1"/>
          </p:cNvSpPr>
          <p:nvPr>
            <p:ph type="sldNum" sz="quarter" idx="12"/>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fld id="{5DE757D4-0447-4FBD-8AB4-9DB3AD8D2D77}" type="slidenum">
              <a:rPr lang="en-US" smtClean="0"/>
              <a:pPr>
                <a:defRPr/>
              </a:pPr>
              <a:t>‹#›</a:t>
            </a:fld>
            <a:endParaRPr lang="en-US" dirty="0"/>
          </a:p>
        </p:txBody>
      </p:sp>
      <p:cxnSp>
        <p:nvCxnSpPr>
          <p:cNvPr id="15" name="Straight Connector 14"/>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userDrawn="1"/>
        </p:nvPicPr>
        <p:blipFill>
          <a:blip r:embed="rId2">
            <a:extLst>
              <a:ext uri="{28A0092B-C50C-407E-A947-70E740481C1C}">
                <a14:useLocalDpi xmlns:a14="http://schemas.microsoft.com/office/drawing/2010/main" val="0"/>
              </a:ext>
            </a:extLst>
          </a:blip>
          <a:srcRect l="53075" t="53075"/>
          <a:stretch>
            <a:fillRect/>
          </a:stretch>
        </p:blipFill>
        <p:spPr bwMode="auto">
          <a:xfrm>
            <a:off x="0" y="0"/>
            <a:ext cx="11636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6" name="Straight Connector 5"/>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7"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r>
              <a:rPr lang="en-US" smtClean="0"/>
              <a:t>Just In Time Training</a:t>
            </a:r>
            <a:endParaRPr lang="en-US" dirty="0"/>
          </a:p>
        </p:txBody>
      </p:sp>
      <p:sp>
        <p:nvSpPr>
          <p:cNvPr id="8"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r>
              <a:rPr lang="en-US" smtClean="0"/>
              <a:t>Traffic Control and Movement</a:t>
            </a:r>
            <a:endParaRPr lang="en-US" dirty="0"/>
          </a:p>
        </p:txBody>
      </p:sp>
      <p:sp>
        <p:nvSpPr>
          <p:cNvPr id="9"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fld id="{366F8549-4CB1-45FD-A477-514967D4DD03}" type="slidenum">
              <a:rPr lang="en-US" smtClean="0"/>
              <a:pPr>
                <a:defRPr/>
              </a:pPr>
              <a:t>‹#›</a:t>
            </a:fld>
            <a:endParaRPr lang="en-US" dirty="0"/>
          </a:p>
        </p:txBody>
      </p:sp>
      <p:cxnSp>
        <p:nvCxnSpPr>
          <p:cNvPr id="11" name="Straight Connector 10"/>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3"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2" name="Picture 2" descr="C:\Users\gdvorak\Documents\CFSPH\MSP HSEMD Preparedness Projects\JIT Training\Project Graphics\JustInTimeCircles-CircleCropGD.png"/>
          <p:cNvPicPr>
            <a:picLocks noChangeAspect="1" noChangeArrowheads="1"/>
          </p:cNvPicPr>
          <p:nvPr userDrawn="1"/>
        </p:nvPicPr>
        <p:blipFill>
          <a:blip r:embed="rId2">
            <a:extLst>
              <a:ext uri="{28A0092B-C50C-407E-A947-70E740481C1C}">
                <a14:useLocalDpi xmlns:a14="http://schemas.microsoft.com/office/drawing/2010/main" val="0"/>
              </a:ext>
            </a:extLst>
          </a:blip>
          <a:srcRect l="53075" t="53075"/>
          <a:stretch>
            <a:fillRect/>
          </a:stretch>
        </p:blipFill>
        <p:spPr bwMode="auto">
          <a:xfrm>
            <a:off x="0" y="0"/>
            <a:ext cx="11636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r>
              <a:rPr lang="en-US" smtClean="0"/>
              <a:t>Just In Time Training</a:t>
            </a:r>
            <a:endParaRPr lang="en-US"/>
          </a:p>
        </p:txBody>
      </p:sp>
      <p:sp>
        <p:nvSpPr>
          <p:cNvPr id="5" name="Footer Placeholder 4"/>
          <p:cNvSpPr>
            <a:spLocks noGrp="1"/>
          </p:cNvSpPr>
          <p:nvPr>
            <p:ph type="ftr" sz="quarter" idx="11"/>
          </p:nvPr>
        </p:nvSpPr>
        <p:spPr/>
        <p:txBody>
          <a:bodyPr/>
          <a:lstStyle/>
          <a:p>
            <a:pPr>
              <a:defRPr/>
            </a:pPr>
            <a:r>
              <a:rPr lang="en-US" smtClean="0"/>
              <a:t>Traffic Control and Movement</a:t>
            </a:r>
            <a:endParaRPr lang="en-US" dirty="0"/>
          </a:p>
        </p:txBody>
      </p:sp>
      <p:sp>
        <p:nvSpPr>
          <p:cNvPr id="6" name="Slide Number Placeholder 5"/>
          <p:cNvSpPr>
            <a:spLocks noGrp="1"/>
          </p:cNvSpPr>
          <p:nvPr>
            <p:ph type="sldNum" sz="quarter" idx="12"/>
          </p:nvPr>
        </p:nvSpPr>
        <p:spPr/>
        <p:txBody>
          <a:bodyPr/>
          <a:lstStyle/>
          <a:p>
            <a:pPr>
              <a:defRPr/>
            </a:pPr>
            <a:fld id="{0E92AC9F-6942-4664-A80B-788B0BD52291}" type="slidenum">
              <a:rPr lang="en-US" smtClean="0"/>
              <a:pPr>
                <a:defRPr/>
              </a:pPr>
              <a:t>‹#›</a:t>
            </a:fld>
            <a:endParaRPr lang="en-US"/>
          </a:p>
        </p:txBody>
      </p:sp>
      <p:pic>
        <p:nvPicPr>
          <p:cNvPr id="9"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a:blip r:embed="rId2">
            <a:extLst>
              <a:ext uri="{28A0092B-C50C-407E-A947-70E740481C1C}">
                <a14:useLocalDpi xmlns:a14="http://schemas.microsoft.com/office/drawing/2010/main" val="0"/>
              </a:ext>
            </a:extLst>
          </a:blip>
          <a:srcRect l="53075" t="53075"/>
          <a:stretch>
            <a:fillRect/>
          </a:stretch>
        </p:blipFill>
        <p:spPr bwMode="auto">
          <a:xfrm>
            <a:off x="0" y="0"/>
            <a:ext cx="11636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r>
              <a:rPr lang="en-US" smtClean="0"/>
              <a:t>Just In Time Training</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r>
              <a:rPr lang="en-US" smtClean="0"/>
              <a:t>Traffic Control and Movement</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fld id="{3463175B-8D5B-442A-AF2E-0737C86532CF}" type="slidenum">
              <a:rPr lang="en-US" smtClean="0"/>
              <a:pPr>
                <a:defRPr/>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a:blip r:embed="rId2">
            <a:extLst>
              <a:ext uri="{28A0092B-C50C-407E-A947-70E740481C1C}">
                <a14:useLocalDpi xmlns:a14="http://schemas.microsoft.com/office/drawing/2010/main" val="0"/>
              </a:ext>
            </a:extLst>
          </a:blip>
          <a:srcRect l="53075" t="53075"/>
          <a:stretch>
            <a:fillRect/>
          </a:stretch>
        </p:blipFill>
        <p:spPr bwMode="auto">
          <a:xfrm>
            <a:off x="0" y="0"/>
            <a:ext cx="11636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r>
              <a:rPr lang="en-US" smtClean="0"/>
              <a:t>Click icon to add clip art</a:t>
            </a:r>
            <a:endParaRPr lang="en-US"/>
          </a:p>
        </p:txBody>
      </p:sp>
      <p:pic>
        <p:nvPicPr>
          <p:cNvPr id="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gdvorak\Documents\CFSPH\MSP HSEMD Preparedness Projects\JIT Training\Project Graphics\JustInTimeCircles-CircleCropGD.png"/>
          <p:cNvPicPr>
            <a:picLocks noChangeAspect="1" noChangeArrowheads="1"/>
          </p:cNvPicPr>
          <p:nvPr userDrawn="1"/>
        </p:nvPicPr>
        <p:blipFill>
          <a:blip r:embed="rId2">
            <a:extLst>
              <a:ext uri="{28A0092B-C50C-407E-A947-70E740481C1C}">
                <a14:useLocalDpi xmlns:a14="http://schemas.microsoft.com/office/drawing/2010/main" val="0"/>
              </a:ext>
            </a:extLst>
          </a:blip>
          <a:srcRect l="53075" t="53075"/>
          <a:stretch>
            <a:fillRect/>
          </a:stretch>
        </p:blipFill>
        <p:spPr bwMode="auto">
          <a:xfrm>
            <a:off x="0" y="0"/>
            <a:ext cx="11636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effectLst/>
        </p:spPr>
        <p:txBody>
          <a:bodyPr vert="horz" lIns="91440" tIns="45720" rIns="91440" bIns="45720" rtlCol="0" anchor="ctr">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600200"/>
            <a:ext cx="8229600" cy="4648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r>
              <a:rPr lang="en-US" smtClean="0"/>
              <a:t>Just In Time Training</a:t>
            </a:r>
            <a:endParaRPr lang="en-US" dirty="0"/>
          </a:p>
        </p:txBody>
      </p:sp>
      <p:sp>
        <p:nvSpPr>
          <p:cNvPr id="5"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r>
              <a:rPr lang="en-US" smtClean="0"/>
              <a:t>Traffic Control and Movement</a:t>
            </a:r>
            <a:endParaRPr lang="en-US" dirty="0"/>
          </a:p>
        </p:txBody>
      </p:sp>
      <p:sp>
        <p:nvSpPr>
          <p:cNvPr id="6"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fld id="{16F341C5-BC0D-4F6B-8652-57B5449E2AC7}"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Lst>
  <p:hf sldNum="0" hdr="0"/>
  <p:txStyles>
    <p:titleStyle>
      <a:lvl1pPr algn="ctr" defTabSz="914400" rtl="0" eaLnBrk="1" latinLnBrk="0" hangingPunct="1">
        <a:spcBef>
          <a:spcPct val="0"/>
        </a:spcBef>
        <a:buNone/>
        <a:defRPr sz="4000" kern="1200">
          <a:solidFill>
            <a:schemeClr val="tx1"/>
          </a:solidFill>
          <a:effectLst/>
          <a:latin typeface="Verdana" pitchFamily="34" charset="0"/>
          <a:ea typeface="+mj-ea"/>
          <a:cs typeface="+mj-cs"/>
        </a:defRPr>
      </a:lvl1pPr>
    </p:titleStyle>
    <p:bodyStyle>
      <a:lvl1pPr marL="342900" indent="-342900" algn="l" defTabSz="914400" rtl="0" eaLnBrk="1" latinLnBrk="0" hangingPunct="1">
        <a:spcBef>
          <a:spcPct val="20000"/>
        </a:spcBef>
        <a:buClr>
          <a:srgbClr val="F4825E"/>
        </a:buClr>
        <a:buSzPct val="100000"/>
        <a:buFont typeface="Verdana" pitchFamily="34" charset="0"/>
        <a:buChar char="●"/>
        <a:defRPr sz="3200" kern="1200">
          <a:solidFill>
            <a:schemeClr val="tx1"/>
          </a:solidFill>
          <a:latin typeface="Verdana" pitchFamily="34" charset="0"/>
          <a:ea typeface="+mn-ea"/>
          <a:cs typeface="+mn-cs"/>
        </a:defRPr>
      </a:lvl1pPr>
      <a:lvl2pPr marL="742950" indent="-285750" algn="l" defTabSz="914400" rtl="0" eaLnBrk="1" latinLnBrk="0" hangingPunct="1">
        <a:spcBef>
          <a:spcPct val="20000"/>
        </a:spcBef>
        <a:buClr>
          <a:srgbClr val="F4825E"/>
        </a:buClr>
        <a:buFont typeface="Arial" pitchFamily="34" charset="0"/>
        <a:buChar char="–"/>
        <a:defRPr sz="2800" kern="1200" baseline="0">
          <a:solidFill>
            <a:schemeClr val="tx1"/>
          </a:solidFill>
          <a:latin typeface="Verdana" pitchFamily="34" charset="0"/>
          <a:ea typeface="+mn-ea"/>
          <a:cs typeface="+mn-cs"/>
        </a:defRPr>
      </a:lvl2pPr>
      <a:lvl3pPr marL="1143000" indent="-228600" algn="l" defTabSz="914400" rtl="0" eaLnBrk="1" latinLnBrk="0" hangingPunct="1">
        <a:spcBef>
          <a:spcPct val="20000"/>
        </a:spcBef>
        <a:buClr>
          <a:srgbClr val="F4825E"/>
        </a:buClr>
        <a:buFont typeface="Wingdings" pitchFamily="2" charset="2"/>
        <a:buChar char="§"/>
        <a:defRPr sz="2400" kern="1200" baseline="0">
          <a:solidFill>
            <a:schemeClr val="tx1"/>
          </a:solidFill>
          <a:latin typeface="Verdana" pitchFamily="34" charset="0"/>
          <a:ea typeface="+mn-ea"/>
          <a:cs typeface="+mn-cs"/>
        </a:defRPr>
      </a:lvl3pPr>
      <a:lvl4pPr marL="16002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4pPr>
      <a:lvl5pPr marL="20574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cfsph.iastate.edu/Emergency-Response/just-in-time-training.php"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hyperlink" Target="http://mutcd.fhwa.dot.gov/pdfs/2009r1r2/pdf_index.ht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nap.edu/catalog.php?record_id=14184"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www.nda.nebraska.gov/homeland_security/monograph_001.pdf" TargetMode="External"/><Relationship Id="rId4" Type="http://schemas.openxmlformats.org/officeDocument/2006/relationships/hyperlink" Target="http://www.nasda.org/File.aspx?id=4076"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p:txBody>
          <a:bodyPr/>
          <a:lstStyle/>
          <a:p>
            <a:r>
              <a:rPr lang="en-US" altLang="en-US" smtClean="0"/>
              <a:t>Traffic Control and Movement</a:t>
            </a:r>
          </a:p>
        </p:txBody>
      </p:sp>
      <p:sp>
        <p:nvSpPr>
          <p:cNvPr id="3" name="Subtitle 2"/>
          <p:cNvSpPr>
            <a:spLocks noGrp="1"/>
          </p:cNvSpPr>
          <p:nvPr>
            <p:ph type="subTitle" idx="1"/>
          </p:nvPr>
        </p:nvSpPr>
        <p:spPr/>
        <p:txBody>
          <a:bodyPr rtlCol="0">
            <a:normAutofit/>
          </a:bodyPr>
          <a:lstStyle/>
          <a:p>
            <a:pPr fontAlgn="auto">
              <a:spcAft>
                <a:spcPts val="0"/>
              </a:spcAft>
              <a:defRPr/>
            </a:pPr>
            <a:r>
              <a:rPr lang="en-US" i="1" dirty="0" smtClean="0"/>
              <a:t>During Animal Health Emergencies</a:t>
            </a:r>
            <a:endParaRPr lang="en-US"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p:txBody>
          <a:bodyPr/>
          <a:lstStyle/>
          <a:p>
            <a:r>
              <a:rPr lang="en-US" altLang="en-US" smtClean="0"/>
              <a:t>Biosecurity</a:t>
            </a:r>
          </a:p>
        </p:txBody>
      </p:sp>
      <p:sp>
        <p:nvSpPr>
          <p:cNvPr id="21507" name="Content Placeholder 4"/>
          <p:cNvSpPr>
            <a:spLocks noGrp="1"/>
          </p:cNvSpPr>
          <p:nvPr>
            <p:ph idx="1"/>
          </p:nvPr>
        </p:nvSpPr>
        <p:spPr/>
        <p:txBody>
          <a:bodyPr/>
          <a:lstStyle/>
          <a:p>
            <a:r>
              <a:rPr lang="en-US" altLang="en-US" smtClean="0"/>
              <a:t>Especially for infectious disease outbreak situations</a:t>
            </a:r>
          </a:p>
          <a:p>
            <a:r>
              <a:rPr lang="en-US" altLang="en-US" smtClean="0"/>
              <a:t>Same standards used for the response situation</a:t>
            </a:r>
          </a:p>
          <a:p>
            <a:r>
              <a:rPr lang="en-US" altLang="en-US" smtClean="0"/>
              <a:t>To prevent the spread of disease agents</a:t>
            </a:r>
          </a:p>
          <a:p>
            <a:r>
              <a:rPr lang="en-US" altLang="en-US" smtClean="0"/>
              <a:t>To assist in the eradication of disease agents </a:t>
            </a:r>
          </a:p>
        </p:txBody>
      </p:sp>
      <p:sp>
        <p:nvSpPr>
          <p:cNvPr id="2" name="Date Placeholder 1"/>
          <p:cNvSpPr>
            <a:spLocks noGrp="1"/>
          </p:cNvSpPr>
          <p:nvPr>
            <p:ph type="dt" sz="half" idx="2"/>
          </p:nvPr>
        </p:nvSpPr>
        <p:spPr/>
        <p:txBody>
          <a:bodyPr/>
          <a:lstStyle/>
          <a:p>
            <a:pPr>
              <a:defRPr/>
            </a:pPr>
            <a:r>
              <a:rPr lang="en-US" smtClean="0"/>
              <a:t>Just In Time Training</a:t>
            </a:r>
            <a:endParaRPr lang="en-US" dirty="0"/>
          </a:p>
        </p:txBody>
      </p:sp>
      <p:sp>
        <p:nvSpPr>
          <p:cNvPr id="3" name="Footer Placeholder 2"/>
          <p:cNvSpPr>
            <a:spLocks noGrp="1"/>
          </p:cNvSpPr>
          <p:nvPr>
            <p:ph type="ftr" sz="quarter" idx="3"/>
          </p:nvPr>
        </p:nvSpPr>
        <p:spPr/>
        <p:txBody>
          <a:bodyPr/>
          <a:lstStyle/>
          <a:p>
            <a:pPr>
              <a:defRPr/>
            </a:pPr>
            <a:r>
              <a:rPr lang="en-US"/>
              <a:t>Traffic Control and Movement</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t>Animal Welfare</a:t>
            </a:r>
          </a:p>
        </p:txBody>
      </p:sp>
      <p:sp>
        <p:nvSpPr>
          <p:cNvPr id="22531" name="Content Placeholder 2"/>
          <p:cNvSpPr>
            <a:spLocks noGrp="1"/>
          </p:cNvSpPr>
          <p:nvPr>
            <p:ph idx="1"/>
          </p:nvPr>
        </p:nvSpPr>
        <p:spPr/>
        <p:txBody>
          <a:bodyPr/>
          <a:lstStyle/>
          <a:p>
            <a:r>
              <a:rPr lang="en-US" altLang="en-US" smtClean="0"/>
              <a:t>Weather can have dramatic impact</a:t>
            </a:r>
          </a:p>
          <a:p>
            <a:pPr lvl="1"/>
            <a:r>
              <a:rPr lang="en-US" altLang="en-US" smtClean="0"/>
              <a:t>Equipment to warm or cool animals in vehicle checkpoint line</a:t>
            </a:r>
          </a:p>
          <a:p>
            <a:r>
              <a:rPr lang="en-US" altLang="en-US" smtClean="0"/>
              <a:t>Keep vehicles moving in timely manner</a:t>
            </a:r>
          </a:p>
        </p:txBody>
      </p:sp>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a:t>Traffic Control and Movement</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p:txBody>
          <a:bodyPr/>
          <a:lstStyle/>
          <a:p>
            <a:r>
              <a:rPr lang="en-US" altLang="en-US" smtClean="0"/>
              <a:t>Additional Information</a:t>
            </a:r>
          </a:p>
        </p:txBody>
      </p:sp>
      <p:sp>
        <p:nvSpPr>
          <p:cNvPr id="23555" name="Content Placeholder 4"/>
          <p:cNvSpPr>
            <a:spLocks noGrp="1"/>
          </p:cNvSpPr>
          <p:nvPr>
            <p:ph idx="1"/>
          </p:nvPr>
        </p:nvSpPr>
        <p:spPr>
          <a:xfrm>
            <a:off x="457200" y="1600200"/>
            <a:ext cx="4926013" cy="4648200"/>
          </a:xfrm>
        </p:spPr>
        <p:txBody>
          <a:bodyPr/>
          <a:lstStyle/>
          <a:p>
            <a:r>
              <a:rPr lang="en-US" altLang="en-US" smtClean="0"/>
              <a:t>Checkpoint Setup and Operation JIT</a:t>
            </a:r>
            <a:br>
              <a:rPr lang="en-US" altLang="en-US" smtClean="0"/>
            </a:br>
            <a:r>
              <a:rPr lang="en-US" altLang="en-US" sz="2200" smtClean="0">
                <a:hlinkClick r:id="rId3"/>
              </a:rPr>
              <a:t>http://www.cfsph.iastate.edu/Emergency-Response/just-in-time-training.php</a:t>
            </a:r>
            <a:endParaRPr lang="en-US" altLang="en-US" sz="2600" smtClean="0"/>
          </a:p>
          <a:p>
            <a:r>
              <a:rPr lang="en-US" altLang="en-US" smtClean="0"/>
              <a:t>Manual on Uniform Traffic Control Devices</a:t>
            </a:r>
          </a:p>
          <a:p>
            <a:pPr marL="457200" lvl="1" indent="0">
              <a:buFont typeface="Arial" charset="0"/>
              <a:buNone/>
            </a:pPr>
            <a:r>
              <a:rPr lang="en-US" altLang="en-US" sz="2000" smtClean="0">
                <a:hlinkClick r:id="rId4"/>
              </a:rPr>
              <a:t>http://mutcd.fhwa.dot.gov/pdfs/2009r1r2/pdf_index.htm</a:t>
            </a:r>
            <a:r>
              <a:rPr lang="en-US" altLang="en-US" sz="2000" smtClean="0"/>
              <a:t> </a:t>
            </a:r>
          </a:p>
          <a:p>
            <a:endParaRPr lang="en-US" altLang="en-US" smtClean="0"/>
          </a:p>
        </p:txBody>
      </p:sp>
      <p:sp>
        <p:nvSpPr>
          <p:cNvPr id="2" name="Date Placeholder 1"/>
          <p:cNvSpPr>
            <a:spLocks noGrp="1"/>
          </p:cNvSpPr>
          <p:nvPr>
            <p:ph type="dt" sz="half" idx="2"/>
          </p:nvPr>
        </p:nvSpPr>
        <p:spPr/>
        <p:txBody>
          <a:bodyPr/>
          <a:lstStyle/>
          <a:p>
            <a:pPr>
              <a:defRPr/>
            </a:pPr>
            <a:r>
              <a:rPr lang="en-US" smtClean="0"/>
              <a:t>Just In Time Training</a:t>
            </a:r>
            <a:endParaRPr lang="en-US" dirty="0"/>
          </a:p>
        </p:txBody>
      </p:sp>
      <p:sp>
        <p:nvSpPr>
          <p:cNvPr id="3" name="Footer Placeholder 2"/>
          <p:cNvSpPr>
            <a:spLocks noGrp="1"/>
          </p:cNvSpPr>
          <p:nvPr>
            <p:ph type="ftr" sz="quarter" idx="3"/>
          </p:nvPr>
        </p:nvSpPr>
        <p:spPr/>
        <p:txBody>
          <a:bodyPr/>
          <a:lstStyle/>
          <a:p>
            <a:pPr>
              <a:defRPr/>
            </a:pPr>
            <a:r>
              <a:rPr lang="en-US"/>
              <a:t>Traffic Control and Movement</a:t>
            </a:r>
            <a:endParaRPr lang="en-US" dirty="0"/>
          </a:p>
        </p:txBody>
      </p:sp>
      <p:pic>
        <p:nvPicPr>
          <p:cNvPr id="23558" name="Pictur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83213" y="1828800"/>
            <a:ext cx="3297237" cy="4267200"/>
          </a:xfrm>
          <a:prstGeom prst="rect">
            <a:avLst/>
          </a:prstGeom>
          <a:noFill/>
          <a:ln w="28575">
            <a:solidFill>
              <a:srgbClr val="F26336"/>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Resources</a:t>
            </a:r>
          </a:p>
        </p:txBody>
      </p:sp>
      <p:sp>
        <p:nvSpPr>
          <p:cNvPr id="3" name="Content Placeholder 2"/>
          <p:cNvSpPr>
            <a:spLocks noGrp="1"/>
          </p:cNvSpPr>
          <p:nvPr>
            <p:ph idx="1"/>
          </p:nvPr>
        </p:nvSpPr>
        <p:spPr/>
        <p:txBody>
          <a:bodyPr rtlCol="0">
            <a:normAutofit fontScale="70000" lnSpcReduction="20000"/>
          </a:bodyPr>
          <a:lstStyle/>
          <a:p>
            <a:pPr fontAlgn="auto">
              <a:spcAft>
                <a:spcPts val="0"/>
              </a:spcAft>
              <a:defRPr/>
            </a:pPr>
            <a:r>
              <a:rPr lang="en-US" dirty="0" smtClean="0"/>
              <a:t>Graham JL, Hutton J, Cao S, </a:t>
            </a:r>
            <a:r>
              <a:rPr lang="en-US" dirty="0" err="1" smtClean="0"/>
              <a:t>Fagel</a:t>
            </a:r>
            <a:r>
              <a:rPr lang="en-US" dirty="0" smtClean="0"/>
              <a:t> M, Wright W. 2008. National Cooperative Highway Research Program (NCHRP) Report 525, Volume 13: A guide to traffic control or rural roads in an agricultural emergency. </a:t>
            </a:r>
          </a:p>
          <a:p>
            <a:pPr lvl="1" fontAlgn="auto">
              <a:spcAft>
                <a:spcPts val="0"/>
              </a:spcAft>
              <a:buFont typeface="Arial" pitchFamily="34" charset="0"/>
              <a:buChar char="–"/>
              <a:defRPr/>
            </a:pPr>
            <a:r>
              <a:rPr lang="en-US" dirty="0" smtClean="0">
                <a:hlinkClick r:id="rId3"/>
              </a:rPr>
              <a:t>http://www.nap.edu/catalog.php?record_id=14184</a:t>
            </a:r>
            <a:endParaRPr lang="en-US" dirty="0" smtClean="0"/>
          </a:p>
          <a:p>
            <a:pPr fontAlgn="auto">
              <a:spcAft>
                <a:spcPts val="0"/>
              </a:spcAft>
              <a:defRPr/>
            </a:pPr>
            <a:endParaRPr lang="en-US" dirty="0" smtClean="0"/>
          </a:p>
          <a:p>
            <a:pPr fontAlgn="auto">
              <a:spcAft>
                <a:spcPts val="0"/>
              </a:spcAft>
              <a:defRPr/>
            </a:pPr>
            <a:r>
              <a:rPr lang="en-US" dirty="0" smtClean="0"/>
              <a:t>Emergency Agriculture Movement Control Checkpoint Selection Guidance. Multi-State Partnership for Security in Agriculture. </a:t>
            </a:r>
          </a:p>
          <a:p>
            <a:pPr lvl="1" fontAlgn="auto">
              <a:spcAft>
                <a:spcPts val="0"/>
              </a:spcAft>
              <a:buFont typeface="Arial" pitchFamily="34" charset="0"/>
              <a:buChar char="–"/>
              <a:defRPr/>
            </a:pPr>
            <a:r>
              <a:rPr lang="en-US" dirty="0" smtClean="0">
                <a:hlinkClick r:id="rId4"/>
              </a:rPr>
              <a:t>http://www.nasda.org/File.aspx?id=4076</a:t>
            </a:r>
            <a:endParaRPr lang="en-US" dirty="0" smtClean="0"/>
          </a:p>
          <a:p>
            <a:pPr lvl="1" fontAlgn="auto">
              <a:spcAft>
                <a:spcPts val="0"/>
              </a:spcAft>
              <a:buFont typeface="Arial" pitchFamily="34" charset="0"/>
              <a:buChar char="–"/>
              <a:defRPr/>
            </a:pPr>
            <a:endParaRPr lang="en-US" dirty="0" smtClean="0"/>
          </a:p>
          <a:p>
            <a:pPr fontAlgn="auto">
              <a:spcAft>
                <a:spcPts val="0"/>
              </a:spcAft>
              <a:defRPr/>
            </a:pPr>
            <a:r>
              <a:rPr lang="en-US" dirty="0" smtClean="0"/>
              <a:t>Traffic Control – Agricultural Response Monograph No. 001. Nebraska Department of Agriculture</a:t>
            </a:r>
          </a:p>
          <a:p>
            <a:pPr lvl="1" fontAlgn="auto">
              <a:spcAft>
                <a:spcPts val="0"/>
              </a:spcAft>
              <a:buFont typeface="Arial" pitchFamily="34" charset="0"/>
              <a:buChar char="–"/>
              <a:defRPr/>
            </a:pPr>
            <a:r>
              <a:rPr lang="en-US" dirty="0" smtClean="0">
                <a:hlinkClick r:id="rId5"/>
              </a:rPr>
              <a:t>http://www.nda.nebraska.gov/homeland_security/monograph_001.pdf</a:t>
            </a:r>
            <a:endParaRPr lang="en-US" dirty="0" smtClean="0"/>
          </a:p>
          <a:p>
            <a:pPr lvl="1" fontAlgn="auto">
              <a:spcAft>
                <a:spcPts val="0"/>
              </a:spcAft>
              <a:buFont typeface="Arial" pitchFamily="34" charset="0"/>
              <a:buChar char="–"/>
              <a:defRPr/>
            </a:pPr>
            <a:endParaRPr lang="en-US" dirty="0"/>
          </a:p>
        </p:txBody>
      </p:sp>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6" name="Footer Placeholder 5"/>
          <p:cNvSpPr>
            <a:spLocks noGrp="1"/>
          </p:cNvSpPr>
          <p:nvPr>
            <p:ph type="ftr" sz="quarter" idx="3"/>
          </p:nvPr>
        </p:nvSpPr>
        <p:spPr/>
        <p:txBody>
          <a:bodyPr/>
          <a:lstStyle/>
          <a:p>
            <a:pPr algn="ctr">
              <a:defRPr/>
            </a:pPr>
            <a:r>
              <a:rPr lang="en-US"/>
              <a:t>Traffic Control and Movement</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1143000" y="457200"/>
            <a:ext cx="7772400" cy="1470025"/>
          </a:xfrm>
        </p:spPr>
        <p:txBody>
          <a:bodyPr/>
          <a:lstStyle/>
          <a:p>
            <a:r>
              <a:rPr lang="en-US" altLang="en-US" smtClean="0"/>
              <a:t>Acknowledgments</a:t>
            </a:r>
          </a:p>
        </p:txBody>
      </p:sp>
      <p:sp>
        <p:nvSpPr>
          <p:cNvPr id="883715" name="Rectangle 3"/>
          <p:cNvSpPr>
            <a:spLocks noGrp="1" noChangeArrowheads="1"/>
          </p:cNvSpPr>
          <p:nvPr>
            <p:ph type="subTitle" idx="1"/>
          </p:nvPr>
        </p:nvSpPr>
        <p:spPr>
          <a:xfrm>
            <a:off x="1066800" y="2133600"/>
            <a:ext cx="7239000" cy="2286000"/>
          </a:xfrm>
        </p:spPr>
        <p:txBody>
          <a:bodyPr rtlCol="0">
            <a:normAutofit fontScale="70000" lnSpcReduction="20000"/>
          </a:bodyPr>
          <a:lstStyle/>
          <a:p>
            <a:pPr fontAlgn="auto">
              <a:lnSpc>
                <a:spcPct val="170000"/>
              </a:lnSpc>
              <a:spcAft>
                <a:spcPts val="0"/>
              </a:spcAft>
              <a:defRPr/>
            </a:pPr>
            <a:r>
              <a:rPr lang="en-US" dirty="0" smtClean="0"/>
              <a:t>Development of this presentation was by the Center for Food Security and Public Health at Iowa State University through funding from the Multi-State Partnership for Security in Agriculture</a:t>
            </a:r>
          </a:p>
          <a:p>
            <a:pPr fontAlgn="auto">
              <a:lnSpc>
                <a:spcPct val="170000"/>
              </a:lnSpc>
              <a:spcAft>
                <a:spcPts val="0"/>
              </a:spcAft>
              <a:defRPr/>
            </a:pPr>
            <a:endParaRPr lang="en-US" dirty="0" smtClean="0"/>
          </a:p>
          <a:p>
            <a:pPr fontAlgn="auto">
              <a:lnSpc>
                <a:spcPct val="170000"/>
              </a:lnSpc>
              <a:spcAft>
                <a:spcPts val="0"/>
              </a:spcAft>
              <a:defRPr/>
            </a:pPr>
            <a:endParaRPr lang="en-US" dirty="0"/>
          </a:p>
        </p:txBody>
      </p:sp>
      <p:sp>
        <p:nvSpPr>
          <p:cNvPr id="12" name="Rectangle 3"/>
          <p:cNvSpPr txBox="1">
            <a:spLocks noChangeArrowheads="1"/>
          </p:cNvSpPr>
          <p:nvPr/>
        </p:nvSpPr>
        <p:spPr>
          <a:xfrm>
            <a:off x="1219200" y="4343400"/>
            <a:ext cx="7239000" cy="838200"/>
          </a:xfrm>
          <a:prstGeom prst="rect">
            <a:avLst/>
          </a:prstGeom>
        </p:spPr>
        <p:txBody>
          <a:bodyPr>
            <a:normAutofit fontScale="25000" lnSpcReduction="20000"/>
          </a:bodyPr>
          <a:lstStyle/>
          <a:p>
            <a:pPr algn="ctr" fontAlgn="auto">
              <a:lnSpc>
                <a:spcPct val="170000"/>
              </a:lnSpc>
              <a:spcBef>
                <a:spcPct val="20000"/>
              </a:spcBef>
              <a:spcAft>
                <a:spcPts val="0"/>
              </a:spcAft>
              <a:buClr>
                <a:srgbClr val="F47D5A"/>
              </a:buClr>
              <a:buSzPct val="100000"/>
              <a:buFont typeface="Verdana" pitchFamily="34" charset="0"/>
              <a:buNone/>
              <a:defRPr/>
            </a:pPr>
            <a:endParaRPr lang="en-US" sz="3200" dirty="0">
              <a:solidFill>
                <a:schemeClr val="tx1">
                  <a:lumMod val="85000"/>
                  <a:lumOff val="15000"/>
                </a:schemeClr>
              </a:solidFill>
              <a:latin typeface="Verdana" pitchFamily="34" charset="0"/>
              <a:cs typeface="+mn-cs"/>
            </a:endParaRPr>
          </a:p>
          <a:p>
            <a:pPr fontAlgn="auto">
              <a:lnSpc>
                <a:spcPct val="170000"/>
              </a:lnSpc>
              <a:spcBef>
                <a:spcPts val="0"/>
              </a:spcBef>
              <a:spcAft>
                <a:spcPts val="0"/>
              </a:spcAft>
              <a:buClr>
                <a:srgbClr val="F47D5A"/>
              </a:buClr>
              <a:buSzPct val="100000"/>
              <a:buFont typeface="Verdana" pitchFamily="34" charset="0"/>
              <a:buNone/>
              <a:defRPr/>
            </a:pPr>
            <a:r>
              <a:rPr lang="en-US" sz="5600" dirty="0">
                <a:solidFill>
                  <a:schemeClr val="tx1">
                    <a:lumMod val="85000"/>
                    <a:lumOff val="15000"/>
                  </a:schemeClr>
                </a:solidFill>
                <a:latin typeface="Verdana" pitchFamily="34" charset="0"/>
                <a:cs typeface="+mn-cs"/>
              </a:rPr>
              <a:t>Authors: Abbey Smith; Glenda Dvorak, DVM, MPH, DACVPM</a:t>
            </a:r>
            <a:br>
              <a:rPr lang="en-US" sz="5600" dirty="0">
                <a:solidFill>
                  <a:schemeClr val="tx1">
                    <a:lumMod val="85000"/>
                    <a:lumOff val="15000"/>
                  </a:schemeClr>
                </a:solidFill>
                <a:latin typeface="Verdana" pitchFamily="34" charset="0"/>
                <a:cs typeface="+mn-cs"/>
              </a:rPr>
            </a:br>
            <a:endParaRPr lang="en-US" sz="3200" dirty="0">
              <a:solidFill>
                <a:schemeClr val="tx1">
                  <a:lumMod val="85000"/>
                  <a:lumOff val="15000"/>
                </a:schemeClr>
              </a:solidFill>
              <a:latin typeface="Verdana" pitchFamily="34" charset="0"/>
              <a:cs typeface="+mn-cs"/>
            </a:endParaRPr>
          </a:p>
          <a:p>
            <a:pPr algn="ctr" fontAlgn="auto">
              <a:lnSpc>
                <a:spcPct val="170000"/>
              </a:lnSpc>
              <a:spcBef>
                <a:spcPct val="20000"/>
              </a:spcBef>
              <a:spcAft>
                <a:spcPts val="0"/>
              </a:spcAft>
              <a:buClr>
                <a:srgbClr val="F47D5A"/>
              </a:buClr>
              <a:buSzPct val="100000"/>
              <a:buFont typeface="Verdana" pitchFamily="34" charset="0"/>
              <a:buNone/>
              <a:defRPr/>
            </a:pPr>
            <a:endParaRPr lang="en-US" sz="3200" dirty="0">
              <a:solidFill>
                <a:schemeClr val="tx1">
                  <a:lumMod val="85000"/>
                  <a:lumOff val="15000"/>
                </a:schemeClr>
              </a:solidFill>
              <a:latin typeface="Verdana" pitchFamily="34" charset="0"/>
              <a:cs typeface="+mn-cs"/>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mtClean="0"/>
              <a:t>Traffic Control</a:t>
            </a:r>
          </a:p>
        </p:txBody>
      </p:sp>
      <p:sp>
        <p:nvSpPr>
          <p:cNvPr id="3" name="Content Placeholder 2"/>
          <p:cNvSpPr>
            <a:spLocks noGrp="1"/>
          </p:cNvSpPr>
          <p:nvPr>
            <p:ph idx="1"/>
          </p:nvPr>
        </p:nvSpPr>
        <p:spPr/>
        <p:txBody>
          <a:bodyPr rtlCol="0">
            <a:normAutofit fontScale="92500" lnSpcReduction="10000"/>
          </a:bodyPr>
          <a:lstStyle/>
          <a:p>
            <a:pPr fontAlgn="auto">
              <a:spcAft>
                <a:spcPts val="0"/>
              </a:spcAft>
              <a:defRPr/>
            </a:pPr>
            <a:r>
              <a:rPr lang="en-US" dirty="0"/>
              <a:t>Function</a:t>
            </a:r>
          </a:p>
          <a:p>
            <a:pPr lvl="1" fontAlgn="auto">
              <a:spcAft>
                <a:spcPts val="0"/>
              </a:spcAft>
              <a:buFont typeface="Arial" pitchFamily="34" charset="0"/>
              <a:buChar char="–"/>
              <a:defRPr/>
            </a:pPr>
            <a:r>
              <a:rPr lang="en-US" dirty="0"/>
              <a:t>Inform driver of incident</a:t>
            </a:r>
          </a:p>
          <a:p>
            <a:pPr lvl="1" fontAlgn="auto">
              <a:spcAft>
                <a:spcPts val="0"/>
              </a:spcAft>
              <a:buFont typeface="Arial" pitchFamily="34" charset="0"/>
              <a:buChar char="–"/>
              <a:defRPr/>
            </a:pPr>
            <a:r>
              <a:rPr lang="en-US" dirty="0"/>
              <a:t>Subsequent travel direction</a:t>
            </a:r>
          </a:p>
          <a:p>
            <a:pPr fontAlgn="auto">
              <a:spcAft>
                <a:spcPts val="0"/>
              </a:spcAft>
              <a:defRPr/>
            </a:pPr>
            <a:r>
              <a:rPr lang="en-US" dirty="0" smtClean="0"/>
              <a:t>Setup</a:t>
            </a:r>
          </a:p>
          <a:p>
            <a:pPr lvl="1" fontAlgn="auto">
              <a:spcAft>
                <a:spcPts val="0"/>
              </a:spcAft>
              <a:buFont typeface="Arial" pitchFamily="34" charset="0"/>
              <a:buChar char="–"/>
              <a:defRPr/>
            </a:pPr>
            <a:r>
              <a:rPr lang="en-US" dirty="0" smtClean="0"/>
              <a:t>Controlled access</a:t>
            </a:r>
          </a:p>
          <a:p>
            <a:pPr lvl="2" fontAlgn="auto">
              <a:spcAft>
                <a:spcPts val="0"/>
              </a:spcAft>
              <a:defRPr/>
            </a:pPr>
            <a:r>
              <a:rPr lang="en-US" dirty="0" smtClean="0"/>
              <a:t>Access corridor</a:t>
            </a:r>
          </a:p>
          <a:p>
            <a:pPr lvl="2" fontAlgn="auto">
              <a:spcAft>
                <a:spcPts val="0"/>
              </a:spcAft>
              <a:defRPr/>
            </a:pPr>
            <a:r>
              <a:rPr lang="en-US" dirty="0" smtClean="0"/>
              <a:t>Screening checkpoint</a:t>
            </a:r>
          </a:p>
          <a:p>
            <a:pPr lvl="2" fontAlgn="auto">
              <a:spcAft>
                <a:spcPts val="0"/>
              </a:spcAft>
              <a:defRPr/>
            </a:pPr>
            <a:r>
              <a:rPr lang="en-US" dirty="0" smtClean="0"/>
              <a:t>Stop movement</a:t>
            </a:r>
          </a:p>
          <a:p>
            <a:pPr lvl="1" fontAlgn="auto">
              <a:spcAft>
                <a:spcPts val="0"/>
              </a:spcAft>
              <a:buFont typeface="Arial" pitchFamily="34" charset="0"/>
              <a:buChar char="–"/>
              <a:defRPr/>
            </a:pPr>
            <a:r>
              <a:rPr lang="en-US" dirty="0" smtClean="0"/>
              <a:t>No-access</a:t>
            </a:r>
            <a:endParaRPr lang="en-US" dirty="0"/>
          </a:p>
          <a:p>
            <a:pPr lvl="2" fontAlgn="auto">
              <a:spcAft>
                <a:spcPts val="0"/>
              </a:spcAft>
              <a:defRPr/>
            </a:pPr>
            <a:r>
              <a:rPr lang="en-US" dirty="0"/>
              <a:t>Unmanned</a:t>
            </a:r>
          </a:p>
          <a:p>
            <a:pPr lvl="2" fontAlgn="auto">
              <a:spcAft>
                <a:spcPts val="0"/>
              </a:spcAft>
              <a:defRPr/>
            </a:pPr>
            <a:r>
              <a:rPr lang="en-US" dirty="0"/>
              <a:t>Manned</a:t>
            </a:r>
          </a:p>
          <a:p>
            <a:pPr lvl="2" fontAlgn="auto">
              <a:spcAft>
                <a:spcPts val="0"/>
              </a:spcAft>
              <a:defRPr/>
            </a:pPr>
            <a:endParaRPr lang="en-US" dirty="0"/>
          </a:p>
          <a:p>
            <a:pPr lvl="2" fontAlgn="auto">
              <a:spcAft>
                <a:spcPts val="0"/>
              </a:spcAft>
              <a:defRPr/>
            </a:pPr>
            <a:endParaRPr lang="en-US" dirty="0" smtClean="0"/>
          </a:p>
          <a:p>
            <a:pPr marL="0" indent="0" fontAlgn="auto">
              <a:spcAft>
                <a:spcPts val="0"/>
              </a:spcAft>
              <a:buFont typeface="Verdana" pitchFamily="34" charset="0"/>
              <a:buNone/>
              <a:defRPr/>
            </a:pPr>
            <a:endParaRPr lang="en-US" dirty="0"/>
          </a:p>
        </p:txBody>
      </p:sp>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a:t>Traffic Control and Movement</a:t>
            </a:r>
            <a:endParaRPr lang="en-US" dirty="0"/>
          </a:p>
        </p:txBody>
      </p:sp>
      <p:pic>
        <p:nvPicPr>
          <p:cNvPr id="13318" name="Picture 2" descr="File:Flagger on M-124.JPG"/>
          <p:cNvPicPr>
            <a:picLocks noChangeAspect="1" noChangeArrowheads="1"/>
          </p:cNvPicPr>
          <p:nvPr/>
        </p:nvPicPr>
        <p:blipFill>
          <a:blip r:embed="rId3" cstate="print">
            <a:extLst>
              <a:ext uri="{28A0092B-C50C-407E-A947-70E740481C1C}">
                <a14:useLocalDpi xmlns:a14="http://schemas.microsoft.com/office/drawing/2010/main" val="0"/>
              </a:ext>
            </a:extLst>
          </a:blip>
          <a:srcRect l="19739" r="6650"/>
          <a:stretch>
            <a:fillRect/>
          </a:stretch>
        </p:blipFill>
        <p:spPr bwMode="auto">
          <a:xfrm>
            <a:off x="6492875" y="1600200"/>
            <a:ext cx="2173288" cy="1905000"/>
          </a:xfrm>
          <a:prstGeom prst="rect">
            <a:avLst/>
          </a:prstGeom>
          <a:noFill/>
          <a:ln w="28575">
            <a:solidFill>
              <a:srgbClr val="F26336"/>
            </a:solidFill>
            <a:miter lim="800000"/>
            <a:headEnd/>
            <a:tailEnd/>
          </a:ln>
          <a:extLst>
            <a:ext uri="{909E8E84-426E-40DD-AFC4-6F175D3DCCD1}">
              <a14:hiddenFill xmlns:a14="http://schemas.microsoft.com/office/drawing/2010/main">
                <a:solidFill>
                  <a:srgbClr val="FFFFFF"/>
                </a:solidFill>
              </a14:hiddenFill>
            </a:ext>
          </a:extLst>
        </p:spPr>
      </p:pic>
      <p:pic>
        <p:nvPicPr>
          <p:cNvPr id="133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6563" y="4876800"/>
            <a:ext cx="2944812" cy="1260475"/>
          </a:xfrm>
          <a:prstGeom prst="rect">
            <a:avLst/>
          </a:prstGeom>
          <a:noFill/>
          <a:ln w="28575">
            <a:solidFill>
              <a:srgbClr val="F26336"/>
            </a:solidFill>
            <a:miter lim="800000"/>
            <a:headEnd/>
            <a:tailEnd/>
          </a:ln>
          <a:extLst>
            <a:ext uri="{909E8E84-426E-40DD-AFC4-6F175D3DCCD1}">
              <a14:hiddenFill xmlns:a14="http://schemas.microsoft.com/office/drawing/2010/main">
                <a:solidFill>
                  <a:schemeClr val="accent1"/>
                </a:solidFill>
              </a14:hiddenFill>
            </a:ext>
          </a:extLst>
        </p:spPr>
      </p:pic>
      <p:pic>
        <p:nvPicPr>
          <p:cNvPr id="13320" name="Picture 2" descr="http://3.bp.blogspot.com/_Cx47ToK8xPg/TObZeNvKrVI/AAAAAAAAD24/Iarh_pvBzi0/s1600/Barricade01VH11191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2050" y="3200400"/>
            <a:ext cx="2419350" cy="1703388"/>
          </a:xfrm>
          <a:prstGeom prst="rect">
            <a:avLst/>
          </a:prstGeom>
          <a:noFill/>
          <a:ln w="28575">
            <a:solidFill>
              <a:srgbClr val="F26336"/>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t>Need for Traffic Control</a:t>
            </a:r>
          </a:p>
        </p:txBody>
      </p:sp>
      <p:sp>
        <p:nvSpPr>
          <p:cNvPr id="14339" name="Content Placeholder 2"/>
          <p:cNvSpPr>
            <a:spLocks noGrp="1"/>
          </p:cNvSpPr>
          <p:nvPr>
            <p:ph idx="1"/>
          </p:nvPr>
        </p:nvSpPr>
        <p:spPr>
          <a:xfrm>
            <a:off x="457200" y="1600200"/>
            <a:ext cx="5867400" cy="4648200"/>
          </a:xfrm>
        </p:spPr>
        <p:txBody>
          <a:bodyPr/>
          <a:lstStyle/>
          <a:p>
            <a:r>
              <a:rPr lang="en-US" altLang="en-US" smtClean="0"/>
              <a:t>Highly Contagious Animal Disease Event</a:t>
            </a:r>
          </a:p>
          <a:p>
            <a:pPr lvl="1"/>
            <a:r>
              <a:rPr lang="en-US" altLang="en-US" smtClean="0"/>
              <a:t>Establish quarantine zone</a:t>
            </a:r>
          </a:p>
          <a:p>
            <a:pPr lvl="1"/>
            <a:r>
              <a:rPr lang="en-US" altLang="en-US" smtClean="0"/>
              <a:t>Prohibit vehicle entry</a:t>
            </a:r>
          </a:p>
          <a:p>
            <a:pPr lvl="1"/>
            <a:r>
              <a:rPr lang="en-US" altLang="en-US" smtClean="0"/>
              <a:t>Identify susceptible or at-risk animals on the road</a:t>
            </a:r>
          </a:p>
          <a:p>
            <a:r>
              <a:rPr lang="en-US" altLang="en-US" smtClean="0"/>
              <a:t>Natural Disaster Event</a:t>
            </a:r>
          </a:p>
          <a:p>
            <a:pPr lvl="1"/>
            <a:r>
              <a:rPr lang="en-US" altLang="en-US" smtClean="0"/>
              <a:t>Direct traffic for evacuation procedures</a:t>
            </a:r>
          </a:p>
        </p:txBody>
      </p:sp>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a:t>Traffic Control and Movement</a:t>
            </a:r>
            <a:endParaRPr lang="en-US" dirty="0"/>
          </a:p>
        </p:txBody>
      </p:sp>
      <p:pic>
        <p:nvPicPr>
          <p:cNvPr id="14342" name="Picture 2" descr="http://www.highwaysigning.com/images/traffic-contro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4114800"/>
            <a:ext cx="1905000" cy="1905000"/>
          </a:xfrm>
          <a:prstGeom prst="rect">
            <a:avLst/>
          </a:prstGeom>
          <a:noFill/>
          <a:ln w="28575">
            <a:solidFill>
              <a:srgbClr val="F26336"/>
            </a:solidFill>
            <a:miter lim="800000"/>
            <a:headEnd/>
            <a:tailEnd/>
          </a:ln>
          <a:extLst>
            <a:ext uri="{909E8E84-426E-40DD-AFC4-6F175D3DCCD1}">
              <a14:hiddenFill xmlns:a14="http://schemas.microsoft.com/office/drawing/2010/main">
                <a:solidFill>
                  <a:srgbClr val="FFFFFF"/>
                </a:solidFill>
              </a14:hiddenFill>
            </a:ext>
          </a:extLst>
        </p:spPr>
      </p:pic>
      <p:pic>
        <p:nvPicPr>
          <p:cNvPr id="14343" name="Picture 2" descr="File:FEMA - 40322 - Road Closed sig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2293938"/>
            <a:ext cx="2743200" cy="1820862"/>
          </a:xfrm>
          <a:prstGeom prst="rect">
            <a:avLst/>
          </a:prstGeom>
          <a:noFill/>
          <a:ln w="28575">
            <a:solidFill>
              <a:srgbClr val="F26336"/>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mtClean="0"/>
              <a:t>Personnel</a:t>
            </a:r>
          </a:p>
        </p:txBody>
      </p:sp>
      <p:graphicFrame>
        <p:nvGraphicFramePr>
          <p:cNvPr id="6" name="Content Placeholder 5"/>
          <p:cNvGraphicFramePr>
            <a:graphicFrameLocks noGrp="1"/>
          </p:cNvGraphicFramePr>
          <p:nvPr>
            <p:ph idx="1"/>
          </p:nvPr>
        </p:nvGraphicFramePr>
        <p:xfrm>
          <a:off x="723900" y="1752600"/>
          <a:ext cx="7696200" cy="4114799"/>
        </p:xfrm>
        <a:graphic>
          <a:graphicData uri="http://schemas.openxmlformats.org/drawingml/2006/table">
            <a:tbl>
              <a:tblPr firstRow="1" bandRow="1">
                <a:tableStyleId>{5C22544A-7EE6-4342-B048-85BDC9FD1C3A}</a:tableStyleId>
              </a:tblPr>
              <a:tblGrid>
                <a:gridCol w="1752600"/>
                <a:gridCol w="2895600"/>
                <a:gridCol w="3048000"/>
              </a:tblGrid>
              <a:tr h="405232">
                <a:tc>
                  <a:txBody>
                    <a:bodyPr/>
                    <a:lstStyle/>
                    <a:p>
                      <a:pPr algn="ctr"/>
                      <a:r>
                        <a:rPr lang="en-US" sz="1800" dirty="0" smtClean="0"/>
                        <a:t>Personnel</a:t>
                      </a:r>
                      <a:endParaRPr lang="en-US" sz="1800" dirty="0"/>
                    </a:p>
                  </a:txBody>
                  <a:tcPr/>
                </a:tc>
                <a:tc>
                  <a:txBody>
                    <a:bodyPr/>
                    <a:lstStyle/>
                    <a:p>
                      <a:pPr algn="ctr"/>
                      <a:r>
                        <a:rPr lang="en-US" sz="1800" dirty="0" smtClean="0"/>
                        <a:t>Job Description</a:t>
                      </a:r>
                      <a:endParaRPr lang="en-US" sz="1800" dirty="0"/>
                    </a:p>
                  </a:txBody>
                  <a:tcPr/>
                </a:tc>
                <a:tc>
                  <a:txBody>
                    <a:bodyPr/>
                    <a:lstStyle/>
                    <a:p>
                      <a:pPr algn="ctr"/>
                      <a:r>
                        <a:rPr lang="en-US" sz="1800" dirty="0" smtClean="0"/>
                        <a:t>Examples</a:t>
                      </a:r>
                      <a:endParaRPr lang="en-US" sz="1800" dirty="0"/>
                    </a:p>
                  </a:txBody>
                  <a:tcPr/>
                </a:tc>
              </a:tr>
              <a:tr h="1165736">
                <a:tc>
                  <a:txBody>
                    <a:bodyPr/>
                    <a:lstStyle/>
                    <a:p>
                      <a:r>
                        <a:rPr lang="en-US" sz="1600" dirty="0" smtClean="0"/>
                        <a:t>Law</a:t>
                      </a:r>
                      <a:r>
                        <a:rPr lang="en-US" sz="1600" baseline="0" dirty="0" smtClean="0"/>
                        <a:t> Enforcement</a:t>
                      </a:r>
                      <a:endParaRPr lang="en-US" sz="1600" dirty="0"/>
                    </a:p>
                  </a:txBody>
                  <a:tcPr/>
                </a:tc>
                <a:tc>
                  <a:txBody>
                    <a:bodyPr/>
                    <a:lstStyle/>
                    <a:p>
                      <a:r>
                        <a:rPr lang="en-US" sz="1600" dirty="0" smtClean="0"/>
                        <a:t>Enforce</a:t>
                      </a:r>
                      <a:r>
                        <a:rPr lang="en-US" sz="1600" baseline="0" dirty="0" smtClean="0"/>
                        <a:t> general traffic laws and special checkpoint laws and help with checkpoint screening protocols</a:t>
                      </a:r>
                      <a:endParaRPr lang="en-US" sz="1600" dirty="0"/>
                    </a:p>
                  </a:txBody>
                  <a:tcPr/>
                </a:tc>
                <a:tc>
                  <a:txBody>
                    <a:bodyPr/>
                    <a:lstStyle/>
                    <a:p>
                      <a:r>
                        <a:rPr lang="en-US" sz="1600" dirty="0" smtClean="0"/>
                        <a:t>State</a:t>
                      </a:r>
                      <a:r>
                        <a:rPr lang="en-US" sz="1600" baseline="0" dirty="0" smtClean="0"/>
                        <a:t> and local police, reserve departments, conservations officers, park rangers, </a:t>
                      </a:r>
                      <a:br>
                        <a:rPr lang="en-US" sz="1600" baseline="0" dirty="0" smtClean="0"/>
                      </a:br>
                      <a:r>
                        <a:rPr lang="en-US" sz="1600" baseline="0" dirty="0" smtClean="0"/>
                        <a:t>military police</a:t>
                      </a:r>
                      <a:endParaRPr lang="en-US" sz="1600" dirty="0"/>
                    </a:p>
                  </a:txBody>
                  <a:tcPr/>
                </a:tc>
              </a:tr>
              <a:tr h="899282">
                <a:tc>
                  <a:txBody>
                    <a:bodyPr/>
                    <a:lstStyle/>
                    <a:p>
                      <a:r>
                        <a:rPr lang="en-US" sz="1600" dirty="0" smtClean="0"/>
                        <a:t>Animal Health</a:t>
                      </a:r>
                      <a:endParaRPr lang="en-US" sz="1600" dirty="0"/>
                    </a:p>
                  </a:txBody>
                  <a:tcPr/>
                </a:tc>
                <a:tc>
                  <a:txBody>
                    <a:bodyPr/>
                    <a:lstStyle/>
                    <a:p>
                      <a:r>
                        <a:rPr lang="en-US" sz="1600" dirty="0" smtClean="0"/>
                        <a:t>Tend</a:t>
                      </a:r>
                      <a:r>
                        <a:rPr lang="en-US" sz="1600" baseline="0" dirty="0" smtClean="0"/>
                        <a:t> to animals and answer questions regarding </a:t>
                      </a:r>
                      <a:br>
                        <a:rPr lang="en-US" sz="1600" baseline="0" dirty="0" smtClean="0"/>
                      </a:br>
                      <a:r>
                        <a:rPr lang="en-US" sz="1600" baseline="0" dirty="0" smtClean="0"/>
                        <a:t>animal health</a:t>
                      </a:r>
                      <a:endParaRPr lang="en-US" sz="1600" dirty="0"/>
                    </a:p>
                  </a:txBody>
                  <a:tcPr/>
                </a:tc>
                <a:tc>
                  <a:txBody>
                    <a:bodyPr/>
                    <a:lstStyle/>
                    <a:p>
                      <a:r>
                        <a:rPr lang="en-US" sz="1600" dirty="0" smtClean="0"/>
                        <a:t>State</a:t>
                      </a:r>
                      <a:r>
                        <a:rPr lang="en-US" sz="1600" baseline="0" dirty="0" smtClean="0"/>
                        <a:t> or local veterinarians, veterinary technicians, livestock extension agents</a:t>
                      </a:r>
                      <a:endParaRPr lang="en-US" sz="1600" dirty="0"/>
                    </a:p>
                  </a:txBody>
                  <a:tcPr/>
                </a:tc>
              </a:tr>
              <a:tr h="899282">
                <a:tc>
                  <a:txBody>
                    <a:bodyPr/>
                    <a:lstStyle/>
                    <a:p>
                      <a:r>
                        <a:rPr lang="en-US" sz="1600" dirty="0" smtClean="0"/>
                        <a:t>Cleaning &amp; Disinfection</a:t>
                      </a:r>
                      <a:endParaRPr lang="en-US" sz="1600" dirty="0"/>
                    </a:p>
                  </a:txBody>
                  <a:tcPr/>
                </a:tc>
                <a:tc>
                  <a:txBody>
                    <a:bodyPr/>
                    <a:lstStyle/>
                    <a:p>
                      <a:r>
                        <a:rPr lang="en-US" sz="1600" dirty="0" smtClean="0"/>
                        <a:t>Conduct</a:t>
                      </a:r>
                      <a:r>
                        <a:rPr lang="en-US" sz="1600" baseline="0" dirty="0" smtClean="0"/>
                        <a:t> cleaning and disinfection procedures </a:t>
                      </a:r>
                      <a:br>
                        <a:rPr lang="en-US" sz="1600" baseline="0" dirty="0" smtClean="0"/>
                      </a:br>
                      <a:r>
                        <a:rPr lang="en-US" sz="1600" baseline="0" dirty="0" smtClean="0"/>
                        <a:t>on vehicles</a:t>
                      </a:r>
                      <a:endParaRPr lang="en-US" sz="1600" dirty="0"/>
                    </a:p>
                  </a:txBody>
                  <a:tcPr/>
                </a:tc>
                <a:tc>
                  <a:txBody>
                    <a:bodyPr/>
                    <a:lstStyle/>
                    <a:p>
                      <a:r>
                        <a:rPr lang="en-US" sz="1600" dirty="0" smtClean="0"/>
                        <a:t>Local fire and rescue teams, </a:t>
                      </a:r>
                      <a:r>
                        <a:rPr lang="en-US" sz="1600" dirty="0" err="1" smtClean="0"/>
                        <a:t>HazMat</a:t>
                      </a:r>
                      <a:r>
                        <a:rPr lang="en-US" sz="1600" baseline="0" dirty="0" smtClean="0"/>
                        <a:t> teams, trained state and </a:t>
                      </a:r>
                      <a:br>
                        <a:rPr lang="en-US" sz="1600" baseline="0" dirty="0" smtClean="0"/>
                      </a:br>
                      <a:r>
                        <a:rPr lang="en-US" sz="1600" baseline="0" dirty="0" smtClean="0"/>
                        <a:t>local authorities</a:t>
                      </a:r>
                      <a:endParaRPr lang="en-US" sz="1600" dirty="0"/>
                    </a:p>
                  </a:txBody>
                  <a:tcPr/>
                </a:tc>
              </a:tr>
              <a:tr h="745267">
                <a:tc>
                  <a:txBody>
                    <a:bodyPr/>
                    <a:lstStyle/>
                    <a:p>
                      <a:r>
                        <a:rPr lang="en-US" sz="1600" dirty="0" smtClean="0"/>
                        <a:t>Support</a:t>
                      </a:r>
                      <a:endParaRPr lang="en-US" sz="1600" dirty="0"/>
                    </a:p>
                  </a:txBody>
                  <a:tcPr/>
                </a:tc>
                <a:tc>
                  <a:txBody>
                    <a:bodyPr/>
                    <a:lstStyle/>
                    <a:p>
                      <a:r>
                        <a:rPr lang="en-US" sz="1600" dirty="0" smtClean="0"/>
                        <a:t>Help</a:t>
                      </a:r>
                      <a:r>
                        <a:rPr lang="en-US" sz="1600" baseline="0" dirty="0" smtClean="0"/>
                        <a:t> with traffic flow and administrative tasks</a:t>
                      </a:r>
                      <a:endParaRPr lang="en-US" sz="1600" dirty="0"/>
                    </a:p>
                  </a:txBody>
                  <a:tcPr/>
                </a:tc>
                <a:tc>
                  <a:txBody>
                    <a:bodyPr/>
                    <a:lstStyle/>
                    <a:p>
                      <a:r>
                        <a:rPr lang="en-US" sz="1600" dirty="0" smtClean="0"/>
                        <a:t>Vehicle</a:t>
                      </a:r>
                      <a:r>
                        <a:rPr lang="en-US" sz="1600" baseline="0" dirty="0" smtClean="0"/>
                        <a:t> flaggers, volunteer groups, administrative coordinators</a:t>
                      </a:r>
                      <a:endParaRPr lang="en-US" sz="1600" dirty="0"/>
                    </a:p>
                  </a:txBody>
                  <a:tcPr/>
                </a:tc>
              </a:tr>
            </a:tbl>
          </a:graphicData>
        </a:graphic>
      </p:graphicFrame>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a:t>Traffic Control and Movement</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t>General Equipment</a:t>
            </a:r>
          </a:p>
        </p:txBody>
      </p:sp>
      <p:sp>
        <p:nvSpPr>
          <p:cNvPr id="16387" name="Content Placeholder 2"/>
          <p:cNvSpPr>
            <a:spLocks noGrp="1"/>
          </p:cNvSpPr>
          <p:nvPr>
            <p:ph sz="half" idx="1"/>
          </p:nvPr>
        </p:nvSpPr>
        <p:spPr/>
        <p:txBody>
          <a:bodyPr/>
          <a:lstStyle/>
          <a:p>
            <a:r>
              <a:rPr lang="en-US" altLang="en-US" smtClean="0"/>
              <a:t>Barricades</a:t>
            </a:r>
          </a:p>
          <a:p>
            <a:pPr lvl="1"/>
            <a:r>
              <a:rPr lang="en-US" altLang="en-US" smtClean="0"/>
              <a:t>Contain and </a:t>
            </a:r>
            <a:br>
              <a:rPr lang="en-US" altLang="en-US" smtClean="0"/>
            </a:br>
            <a:r>
              <a:rPr lang="en-US" altLang="en-US" smtClean="0"/>
              <a:t>direct vehicles</a:t>
            </a:r>
          </a:p>
          <a:p>
            <a:r>
              <a:rPr lang="en-US" altLang="en-US" smtClean="0"/>
              <a:t>Signs</a:t>
            </a:r>
          </a:p>
          <a:p>
            <a:pPr lvl="1"/>
            <a:r>
              <a:rPr lang="en-US" altLang="en-US" smtClean="0"/>
              <a:t>Direct drivers</a:t>
            </a:r>
          </a:p>
          <a:p>
            <a:r>
              <a:rPr lang="en-US" altLang="en-US" smtClean="0"/>
              <a:t>Shelter</a:t>
            </a:r>
          </a:p>
          <a:p>
            <a:pPr lvl="1"/>
            <a:r>
              <a:rPr lang="en-US" altLang="en-US" smtClean="0"/>
              <a:t>House volunteers</a:t>
            </a:r>
          </a:p>
          <a:p>
            <a:r>
              <a:rPr lang="en-US" altLang="en-US" smtClean="0"/>
              <a:t>Lighting</a:t>
            </a:r>
          </a:p>
          <a:p>
            <a:pPr lvl="1"/>
            <a:r>
              <a:rPr lang="en-US" altLang="en-US" smtClean="0"/>
              <a:t>Warn drivers</a:t>
            </a:r>
          </a:p>
        </p:txBody>
      </p:sp>
      <p:sp>
        <p:nvSpPr>
          <p:cNvPr id="16388" name="Content Placeholder 5"/>
          <p:cNvSpPr>
            <a:spLocks noGrp="1"/>
          </p:cNvSpPr>
          <p:nvPr>
            <p:ph sz="half" idx="2"/>
          </p:nvPr>
        </p:nvSpPr>
        <p:spPr/>
        <p:txBody>
          <a:bodyPr/>
          <a:lstStyle/>
          <a:p>
            <a:r>
              <a:rPr lang="en-US" altLang="en-US" smtClean="0"/>
              <a:t>Volunteer needs</a:t>
            </a:r>
          </a:p>
          <a:p>
            <a:pPr lvl="1"/>
            <a:r>
              <a:rPr lang="en-US" altLang="en-US" smtClean="0"/>
              <a:t>Reflective vests, communication</a:t>
            </a:r>
          </a:p>
          <a:p>
            <a:r>
              <a:rPr lang="en-US" altLang="en-US" smtClean="0"/>
              <a:t>Animal needs</a:t>
            </a:r>
          </a:p>
          <a:p>
            <a:pPr lvl="1"/>
            <a:r>
              <a:rPr lang="en-US" altLang="en-US" smtClean="0"/>
              <a:t>Cooling equipment</a:t>
            </a:r>
          </a:p>
          <a:p>
            <a:pPr lvl="1"/>
            <a:r>
              <a:rPr lang="en-US" altLang="en-US" smtClean="0"/>
              <a:t>Water source</a:t>
            </a:r>
          </a:p>
          <a:p>
            <a:endParaRPr lang="en-US" altLang="en-US" smtClean="0"/>
          </a:p>
        </p:txBody>
      </p:sp>
      <p:sp>
        <p:nvSpPr>
          <p:cNvPr id="4" name="Date Placeholder 3"/>
          <p:cNvSpPr>
            <a:spLocks noGrp="1"/>
          </p:cNvSpPr>
          <p:nvPr>
            <p:ph type="dt" sz="half" idx="10"/>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a:t>Traffic Control and Movement</a:t>
            </a:r>
            <a:endParaRPr lang="en-US" dirty="0"/>
          </a:p>
        </p:txBody>
      </p:sp>
      <p:pic>
        <p:nvPicPr>
          <p:cNvPr id="163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4495800"/>
            <a:ext cx="3560763" cy="1847850"/>
          </a:xfrm>
          <a:prstGeom prst="rect">
            <a:avLst/>
          </a:prstGeom>
          <a:noFill/>
          <a:ln w="9525">
            <a:solidFill>
              <a:srgbClr val="F26336"/>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pPr>
              <a:defRPr/>
            </a:pPr>
            <a:r>
              <a:rPr lang="en-US" smtClean="0"/>
              <a:t>Just In Time Training</a:t>
            </a:r>
            <a:endParaRPr lang="en-US" dirty="0"/>
          </a:p>
        </p:txBody>
      </p:sp>
      <p:sp>
        <p:nvSpPr>
          <p:cNvPr id="3" name="Footer Placeholder 2"/>
          <p:cNvSpPr>
            <a:spLocks noGrp="1"/>
          </p:cNvSpPr>
          <p:nvPr>
            <p:ph type="ftr" sz="quarter" idx="3"/>
          </p:nvPr>
        </p:nvSpPr>
        <p:spPr/>
        <p:txBody>
          <a:bodyPr/>
          <a:lstStyle/>
          <a:p>
            <a:pPr>
              <a:defRPr/>
            </a:pPr>
            <a:r>
              <a:rPr lang="en-US"/>
              <a:t>Traffic Control and Movement</a:t>
            </a:r>
            <a:endParaRPr lang="en-US" dirty="0"/>
          </a:p>
        </p:txBody>
      </p:sp>
      <p:pic>
        <p:nvPicPr>
          <p:cNvPr id="17412" name="Picture 2"/>
          <p:cNvPicPr>
            <a:picLocks noChangeAspect="1" noChangeArrowheads="1"/>
          </p:cNvPicPr>
          <p:nvPr/>
        </p:nvPicPr>
        <p:blipFill>
          <a:blip r:embed="rId3">
            <a:extLst>
              <a:ext uri="{28A0092B-C50C-407E-A947-70E740481C1C}">
                <a14:useLocalDpi xmlns:a14="http://schemas.microsoft.com/office/drawing/2010/main" val="0"/>
              </a:ext>
            </a:extLst>
          </a:blip>
          <a:srcRect l="8324" t="4852" r="3598"/>
          <a:stretch>
            <a:fillRect/>
          </a:stretch>
        </p:blipFill>
        <p:spPr bwMode="auto">
          <a:xfrm>
            <a:off x="609600" y="1176338"/>
            <a:ext cx="3867150" cy="4114800"/>
          </a:xfrm>
          <a:prstGeom prst="rect">
            <a:avLst/>
          </a:prstGeom>
          <a:noFill/>
          <a:ln w="28575">
            <a:solidFill>
              <a:srgbClr val="F26336"/>
            </a:solidFill>
            <a:miter lim="800000"/>
            <a:headEnd/>
            <a:tailEnd/>
          </a:ln>
          <a:extLst>
            <a:ext uri="{909E8E84-426E-40DD-AFC4-6F175D3DCCD1}">
              <a14:hiddenFill xmlns:a14="http://schemas.microsoft.com/office/drawing/2010/main">
                <a:solidFill>
                  <a:schemeClr val="accent1"/>
                </a:solidFill>
              </a14:hiddenFill>
            </a:ext>
          </a:extLst>
        </p:spPr>
      </p:pic>
      <p:pic>
        <p:nvPicPr>
          <p:cNvPr id="17413" name="Picture 2"/>
          <p:cNvPicPr>
            <a:picLocks noChangeAspect="1" noChangeArrowheads="1"/>
          </p:cNvPicPr>
          <p:nvPr/>
        </p:nvPicPr>
        <p:blipFill>
          <a:blip r:embed="rId4">
            <a:extLst>
              <a:ext uri="{28A0092B-C50C-407E-A947-70E740481C1C}">
                <a14:useLocalDpi xmlns:a14="http://schemas.microsoft.com/office/drawing/2010/main" val="0"/>
              </a:ext>
            </a:extLst>
          </a:blip>
          <a:srcRect l="4198"/>
          <a:stretch>
            <a:fillRect/>
          </a:stretch>
        </p:blipFill>
        <p:spPr bwMode="auto">
          <a:xfrm>
            <a:off x="4610100" y="1176338"/>
            <a:ext cx="4152900" cy="4114800"/>
          </a:xfrm>
          <a:prstGeom prst="rect">
            <a:avLst/>
          </a:prstGeom>
          <a:noFill/>
          <a:ln w="28575">
            <a:solidFill>
              <a:srgbClr val="F26336"/>
            </a:solidFill>
            <a:miter lim="800000"/>
            <a:headEnd/>
            <a:tailEnd/>
          </a:ln>
          <a:extLst>
            <a:ext uri="{909E8E84-426E-40DD-AFC4-6F175D3DCCD1}">
              <a14:hiddenFill xmlns:a14="http://schemas.microsoft.com/office/drawing/2010/main">
                <a:solidFill>
                  <a:schemeClr val="accent1"/>
                </a:solidFill>
              </a14:hiddenFill>
            </a:ext>
          </a:extLst>
        </p:spPr>
      </p:pic>
      <p:sp>
        <p:nvSpPr>
          <p:cNvPr id="17414" name="TextBox 3"/>
          <p:cNvSpPr txBox="1">
            <a:spLocks noChangeArrowheads="1"/>
          </p:cNvSpPr>
          <p:nvPr/>
        </p:nvSpPr>
        <p:spPr bwMode="auto">
          <a:xfrm>
            <a:off x="990600" y="5486400"/>
            <a:ext cx="327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a:t>Initial/Temporary Traffic Control</a:t>
            </a:r>
          </a:p>
        </p:txBody>
      </p:sp>
      <p:sp>
        <p:nvSpPr>
          <p:cNvPr id="17415" name="TextBox 6"/>
          <p:cNvSpPr txBox="1">
            <a:spLocks noChangeArrowheads="1"/>
          </p:cNvSpPr>
          <p:nvPr/>
        </p:nvSpPr>
        <p:spPr bwMode="auto">
          <a:xfrm>
            <a:off x="4632325" y="5486400"/>
            <a:ext cx="327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a:t>Long Term Traffic Control</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fontScale="90000"/>
          </a:bodyPr>
          <a:lstStyle/>
          <a:p>
            <a:pPr fontAlgn="auto">
              <a:spcAft>
                <a:spcPts val="0"/>
              </a:spcAft>
              <a:defRPr/>
            </a:pPr>
            <a:r>
              <a:rPr lang="en-US" dirty="0" smtClean="0"/>
              <a:t>Components of Temporary Traffic Control Zones</a:t>
            </a:r>
            <a:endParaRPr lang="en-US" dirty="0"/>
          </a:p>
        </p:txBody>
      </p:sp>
      <p:sp>
        <p:nvSpPr>
          <p:cNvPr id="18435" name="Content Placeholder 4"/>
          <p:cNvSpPr>
            <a:spLocks noGrp="1"/>
          </p:cNvSpPr>
          <p:nvPr>
            <p:ph idx="1"/>
          </p:nvPr>
        </p:nvSpPr>
        <p:spPr/>
        <p:txBody>
          <a:bodyPr/>
          <a:lstStyle/>
          <a:p>
            <a:r>
              <a:rPr lang="en-US" altLang="en-US" smtClean="0"/>
              <a:t>Advance Warning Area</a:t>
            </a:r>
          </a:p>
          <a:p>
            <a:pPr lvl="1"/>
            <a:r>
              <a:rPr lang="en-US" altLang="en-US" smtClean="0"/>
              <a:t>Tells traffic what to expect ahead</a:t>
            </a:r>
          </a:p>
          <a:p>
            <a:r>
              <a:rPr lang="en-US" altLang="en-US" smtClean="0"/>
              <a:t>Transition Area</a:t>
            </a:r>
          </a:p>
          <a:p>
            <a:pPr lvl="1"/>
            <a:r>
              <a:rPr lang="en-US" altLang="en-US" smtClean="0"/>
              <a:t>Moves traffic out of its normal path</a:t>
            </a:r>
          </a:p>
          <a:p>
            <a:r>
              <a:rPr lang="en-US" altLang="en-US" smtClean="0"/>
              <a:t>Activity Area</a:t>
            </a:r>
          </a:p>
          <a:p>
            <a:pPr lvl="1"/>
            <a:r>
              <a:rPr lang="en-US" altLang="en-US" smtClean="0"/>
              <a:t>Where work takes place</a:t>
            </a:r>
          </a:p>
          <a:p>
            <a:r>
              <a:rPr lang="en-US" altLang="en-US" smtClean="0"/>
              <a:t>Termination Area</a:t>
            </a:r>
          </a:p>
          <a:p>
            <a:pPr lvl="1"/>
            <a:r>
              <a:rPr lang="en-US" altLang="en-US" smtClean="0"/>
              <a:t>Lets traffic resume normal flow</a:t>
            </a:r>
          </a:p>
        </p:txBody>
      </p:sp>
      <p:sp>
        <p:nvSpPr>
          <p:cNvPr id="2" name="Date Placeholder 1"/>
          <p:cNvSpPr>
            <a:spLocks noGrp="1"/>
          </p:cNvSpPr>
          <p:nvPr>
            <p:ph type="dt" sz="half" idx="2"/>
          </p:nvPr>
        </p:nvSpPr>
        <p:spPr/>
        <p:txBody>
          <a:bodyPr/>
          <a:lstStyle/>
          <a:p>
            <a:pPr>
              <a:defRPr/>
            </a:pPr>
            <a:r>
              <a:rPr lang="en-US" smtClean="0"/>
              <a:t>Just In Time Training</a:t>
            </a:r>
            <a:endParaRPr lang="en-US" dirty="0"/>
          </a:p>
        </p:txBody>
      </p:sp>
      <p:sp>
        <p:nvSpPr>
          <p:cNvPr id="3" name="Footer Placeholder 2"/>
          <p:cNvSpPr>
            <a:spLocks noGrp="1"/>
          </p:cNvSpPr>
          <p:nvPr>
            <p:ph type="ftr" sz="quarter" idx="3"/>
          </p:nvPr>
        </p:nvSpPr>
        <p:spPr/>
        <p:txBody>
          <a:bodyPr/>
          <a:lstStyle/>
          <a:p>
            <a:pPr>
              <a:defRPr/>
            </a:pPr>
            <a:r>
              <a:rPr lang="en-US"/>
              <a:t>Traffic Control and Movement</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a:t>Traffic Control and Movement</a:t>
            </a:r>
            <a:endParaRPr lang="en-US" dirty="0"/>
          </a:p>
        </p:txBody>
      </p:sp>
      <p:pic>
        <p:nvPicPr>
          <p:cNvPr id="19460" name="Picture 1"/>
          <p:cNvPicPr>
            <a:picLocks noChangeAspect="1"/>
          </p:cNvPicPr>
          <p:nvPr/>
        </p:nvPicPr>
        <p:blipFill>
          <a:blip r:embed="rId3" cstate="print">
            <a:extLst>
              <a:ext uri="{28A0092B-C50C-407E-A947-70E740481C1C}">
                <a14:useLocalDpi xmlns:a14="http://schemas.microsoft.com/office/drawing/2010/main" val="0"/>
              </a:ext>
            </a:extLst>
          </a:blip>
          <a:srcRect l="12202" t="5714" r="8917" b="5714"/>
          <a:stretch>
            <a:fillRect/>
          </a:stretch>
        </p:blipFill>
        <p:spPr bwMode="auto">
          <a:xfrm>
            <a:off x="1371600" y="304800"/>
            <a:ext cx="4179888" cy="6073775"/>
          </a:xfrm>
          <a:prstGeom prst="rect">
            <a:avLst/>
          </a:prstGeom>
          <a:noFill/>
          <a:ln w="28575">
            <a:solidFill>
              <a:srgbClr val="F26336"/>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672138" y="1295400"/>
            <a:ext cx="2667000" cy="746125"/>
          </a:xfrm>
          <a:prstGeom prst="rect">
            <a:avLst/>
          </a:prstGeom>
          <a:solidFill>
            <a:schemeClr val="accent6">
              <a:lumMod val="20000"/>
              <a:lumOff val="80000"/>
            </a:schemeClr>
          </a:solidFill>
        </p:spPr>
        <p:txBody>
          <a:bodyPr>
            <a:spAutoFit/>
          </a:bodyPr>
          <a:lstStyle/>
          <a:p>
            <a:pPr fontAlgn="auto">
              <a:spcBef>
                <a:spcPts val="0"/>
              </a:spcBef>
              <a:spcAft>
                <a:spcPts val="0"/>
              </a:spcAft>
              <a:defRPr/>
            </a:pPr>
            <a:r>
              <a:rPr lang="en-US" dirty="0">
                <a:latin typeface="+mn-lt"/>
                <a:cs typeface="+mn-cs"/>
              </a:rPr>
              <a:t>Termination Area</a:t>
            </a:r>
          </a:p>
          <a:p>
            <a:pPr fontAlgn="auto">
              <a:spcBef>
                <a:spcPts val="0"/>
              </a:spcBef>
              <a:spcAft>
                <a:spcPts val="0"/>
              </a:spcAft>
              <a:defRPr/>
            </a:pPr>
            <a:endParaRPr lang="en-US" sz="1050" dirty="0">
              <a:latin typeface="+mn-lt"/>
              <a:cs typeface="+mn-cs"/>
            </a:endParaRPr>
          </a:p>
          <a:p>
            <a:pPr fontAlgn="auto">
              <a:spcBef>
                <a:spcPts val="0"/>
              </a:spcBef>
              <a:spcAft>
                <a:spcPts val="0"/>
              </a:spcAft>
              <a:defRPr/>
            </a:pPr>
            <a:endParaRPr lang="en-US" sz="1300" dirty="0">
              <a:latin typeface="+mn-lt"/>
              <a:cs typeface="+mn-cs"/>
            </a:endParaRPr>
          </a:p>
        </p:txBody>
      </p:sp>
      <p:sp>
        <p:nvSpPr>
          <p:cNvPr id="7" name="TextBox 6"/>
          <p:cNvSpPr txBox="1"/>
          <p:nvPr/>
        </p:nvSpPr>
        <p:spPr>
          <a:xfrm>
            <a:off x="5672138" y="2105025"/>
            <a:ext cx="2667000" cy="1477963"/>
          </a:xfrm>
          <a:prstGeom prst="rect">
            <a:avLst/>
          </a:prstGeom>
          <a:solidFill>
            <a:schemeClr val="accent4">
              <a:lumMod val="20000"/>
              <a:lumOff val="80000"/>
            </a:schemeClr>
          </a:solidFill>
        </p:spPr>
        <p:txBody>
          <a:bodyPr>
            <a:spAutoFit/>
          </a:bodyPr>
          <a:lstStyle/>
          <a:p>
            <a:pPr fontAlgn="auto">
              <a:spcBef>
                <a:spcPts val="0"/>
              </a:spcBef>
              <a:spcAft>
                <a:spcPts val="0"/>
              </a:spcAft>
              <a:defRPr/>
            </a:pPr>
            <a:r>
              <a:rPr lang="en-US" dirty="0">
                <a:latin typeface="+mn-lt"/>
                <a:cs typeface="+mn-cs"/>
              </a:rPr>
              <a:t>Activity Area</a:t>
            </a: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p:txBody>
      </p:sp>
      <p:sp>
        <p:nvSpPr>
          <p:cNvPr id="8" name="TextBox 7"/>
          <p:cNvSpPr txBox="1"/>
          <p:nvPr/>
        </p:nvSpPr>
        <p:spPr>
          <a:xfrm>
            <a:off x="5672138" y="3648075"/>
            <a:ext cx="2667000" cy="862013"/>
          </a:xfrm>
          <a:prstGeom prst="rect">
            <a:avLst/>
          </a:prstGeom>
          <a:solidFill>
            <a:schemeClr val="accent2">
              <a:lumMod val="20000"/>
              <a:lumOff val="80000"/>
            </a:schemeClr>
          </a:solidFill>
        </p:spPr>
        <p:txBody>
          <a:bodyPr>
            <a:spAutoFit/>
          </a:bodyPr>
          <a:lstStyle/>
          <a:p>
            <a:pPr fontAlgn="auto">
              <a:spcBef>
                <a:spcPts val="0"/>
              </a:spcBef>
              <a:spcAft>
                <a:spcPts val="0"/>
              </a:spcAft>
              <a:defRPr/>
            </a:pPr>
            <a:r>
              <a:rPr lang="en-US" dirty="0">
                <a:latin typeface="+mn-lt"/>
                <a:cs typeface="+mn-cs"/>
              </a:rPr>
              <a:t>Transition Area</a:t>
            </a:r>
          </a:p>
          <a:p>
            <a:pPr fontAlgn="auto">
              <a:spcBef>
                <a:spcPts val="0"/>
              </a:spcBef>
              <a:spcAft>
                <a:spcPts val="0"/>
              </a:spcAft>
              <a:defRPr/>
            </a:pPr>
            <a:endParaRPr lang="en-US" sz="1400" dirty="0">
              <a:latin typeface="+mn-lt"/>
              <a:cs typeface="+mn-cs"/>
            </a:endParaRPr>
          </a:p>
          <a:p>
            <a:pPr fontAlgn="auto">
              <a:spcBef>
                <a:spcPts val="0"/>
              </a:spcBef>
              <a:spcAft>
                <a:spcPts val="0"/>
              </a:spcAft>
              <a:defRPr/>
            </a:pPr>
            <a:endParaRPr lang="en-US" dirty="0">
              <a:latin typeface="+mn-lt"/>
              <a:cs typeface="+mn-cs"/>
            </a:endParaRPr>
          </a:p>
        </p:txBody>
      </p:sp>
      <p:sp>
        <p:nvSpPr>
          <p:cNvPr id="19464" name="TextBox 8"/>
          <p:cNvSpPr txBox="1">
            <a:spLocks noChangeArrowheads="1"/>
          </p:cNvSpPr>
          <p:nvPr/>
        </p:nvSpPr>
        <p:spPr bwMode="auto">
          <a:xfrm>
            <a:off x="5672138" y="4572000"/>
            <a:ext cx="2667000" cy="16002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a:t>Advance Warning Area</a:t>
            </a:r>
          </a:p>
          <a:p>
            <a:endParaRPr lang="en-US" altLang="en-US" sz="1400"/>
          </a:p>
          <a:p>
            <a:endParaRPr lang="en-US" altLang="en-US" sz="1600"/>
          </a:p>
          <a:p>
            <a:endParaRPr lang="en-US" altLang="en-US" sz="1000"/>
          </a:p>
          <a:p>
            <a:endParaRPr lang="en-US" altLang="en-US" sz="1000"/>
          </a:p>
          <a:p>
            <a:endParaRPr lang="en-US" altLang="en-US" sz="1600"/>
          </a:p>
          <a:p>
            <a:endParaRPr lang="en-US" altLang="en-US" sz="14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pPr>
              <a:defRPr/>
            </a:pPr>
            <a:r>
              <a:rPr lang="en-US" smtClean="0"/>
              <a:t>Just In Time Training</a:t>
            </a:r>
            <a:endParaRPr lang="en-US" dirty="0"/>
          </a:p>
        </p:txBody>
      </p:sp>
      <p:sp>
        <p:nvSpPr>
          <p:cNvPr id="3" name="Footer Placeholder 2"/>
          <p:cNvSpPr>
            <a:spLocks noGrp="1"/>
          </p:cNvSpPr>
          <p:nvPr>
            <p:ph type="ftr" sz="quarter" idx="3"/>
          </p:nvPr>
        </p:nvSpPr>
        <p:spPr/>
        <p:txBody>
          <a:bodyPr/>
          <a:lstStyle/>
          <a:p>
            <a:pPr>
              <a:defRPr/>
            </a:pPr>
            <a:r>
              <a:rPr lang="en-US"/>
              <a:t>Traffic Control and Movement</a:t>
            </a:r>
            <a:endParaRPr lang="en-US" dirty="0"/>
          </a:p>
        </p:txBody>
      </p:sp>
      <p:pic>
        <p:nvPicPr>
          <p:cNvPr id="20484" name="Picture 3"/>
          <p:cNvPicPr>
            <a:picLocks noChangeAspect="1" noChangeArrowheads="1"/>
          </p:cNvPicPr>
          <p:nvPr/>
        </p:nvPicPr>
        <p:blipFill>
          <a:blip r:embed="rId3">
            <a:extLst>
              <a:ext uri="{28A0092B-C50C-407E-A947-70E740481C1C}">
                <a14:useLocalDpi xmlns:a14="http://schemas.microsoft.com/office/drawing/2010/main" val="0"/>
              </a:ext>
            </a:extLst>
          </a:blip>
          <a:srcRect l="6985" r="7430"/>
          <a:stretch>
            <a:fillRect/>
          </a:stretch>
        </p:blipFill>
        <p:spPr bwMode="auto">
          <a:xfrm>
            <a:off x="635000" y="1471613"/>
            <a:ext cx="7874000" cy="3914775"/>
          </a:xfrm>
          <a:prstGeom prst="rect">
            <a:avLst/>
          </a:prstGeom>
          <a:noFill/>
          <a:ln w="28575">
            <a:solidFill>
              <a:srgbClr val="F26336"/>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Just In Time 2014">
  <a:themeElements>
    <a:clrScheme name="JIT">
      <a:dk1>
        <a:sysClr val="windowText" lastClr="000000"/>
      </a:dk1>
      <a:lt1>
        <a:sysClr val="window" lastClr="FFFFFF"/>
      </a:lt1>
      <a:dk2>
        <a:srgbClr val="464646"/>
      </a:dk2>
      <a:lt2>
        <a:srgbClr val="DEF5FA"/>
      </a:lt2>
      <a:accent1>
        <a:srgbClr val="4B7054"/>
      </a:accent1>
      <a:accent2>
        <a:srgbClr val="F26336"/>
      </a:accent2>
      <a:accent3>
        <a:srgbClr val="58595B"/>
      </a:accent3>
      <a:accent4>
        <a:srgbClr val="7D3C4A"/>
      </a:accent4>
      <a:accent5>
        <a:srgbClr val="474B78"/>
      </a:accent5>
      <a:accent6>
        <a:srgbClr val="679973"/>
      </a:accent6>
      <a:hlink>
        <a:srgbClr val="F26336"/>
      </a:hlink>
      <a:folHlink>
        <a:srgbClr val="DAA6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Just In Time 2014</Template>
  <TotalTime>8690</TotalTime>
  <Words>2151</Words>
  <Application>Microsoft Office PowerPoint</Application>
  <PresentationFormat>On-screen Show (4:3)</PresentationFormat>
  <Paragraphs>169</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Calibri</vt:lpstr>
      <vt:lpstr>Arial</vt:lpstr>
      <vt:lpstr>Verdana</vt:lpstr>
      <vt:lpstr>Wingdings</vt:lpstr>
      <vt:lpstr>Just In Time 2014</vt:lpstr>
      <vt:lpstr>Traffic Control and Movement</vt:lpstr>
      <vt:lpstr>Traffic Control</vt:lpstr>
      <vt:lpstr>Need for Traffic Control</vt:lpstr>
      <vt:lpstr>Personnel</vt:lpstr>
      <vt:lpstr>General Equipment</vt:lpstr>
      <vt:lpstr>PowerPoint Presentation</vt:lpstr>
      <vt:lpstr>Components of Temporary Traffic Control Zones</vt:lpstr>
      <vt:lpstr>PowerPoint Presentation</vt:lpstr>
      <vt:lpstr>PowerPoint Presentation</vt:lpstr>
      <vt:lpstr>Biosecurity</vt:lpstr>
      <vt:lpstr>Animal Welfare</vt:lpstr>
      <vt:lpstr>Additional Information</vt:lpstr>
      <vt:lpstr>Resources</vt:lpstr>
      <vt:lpstr>Acknowledgments</vt:lpstr>
    </vt:vector>
  </TitlesOfParts>
  <Company>Iowa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Traffic Control and Movement</dc:title>
  <dc:subject>Just In Time Training Resources</dc:subject>
  <dc:creator>Abbey Smith;Glenda Dvorak, DVM, MPH, DACVPM</dc:creator>
  <dc:description>Developed June 2010
Reviewed by: JPMogan, DVM, L Cole, DVM,</dc:description>
  <cp:lastModifiedBy>Glenda Dvorak</cp:lastModifiedBy>
  <cp:revision>510</cp:revision>
  <cp:lastPrinted>2014-01-09T22:55:37Z</cp:lastPrinted>
  <dcterms:created xsi:type="dcterms:W3CDTF">2010-02-26T02:19:00Z</dcterms:created>
  <dcterms:modified xsi:type="dcterms:W3CDTF">2014-07-07T21:45:23Z</dcterms:modified>
  <cp:category>MSP Just-In-Time Training</cp:category>
</cp:coreProperties>
</file>