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0"/>
  </p:notesMasterIdLst>
  <p:handoutMasterIdLst>
    <p:handoutMasterId r:id="rId21"/>
  </p:handoutMasterIdLst>
  <p:sldIdLst>
    <p:sldId id="372" r:id="rId2"/>
    <p:sldId id="373" r:id="rId3"/>
    <p:sldId id="374"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830" autoAdjust="0"/>
  </p:normalViewPr>
  <p:slideViewPr>
    <p:cSldViewPr>
      <p:cViewPr varScale="1">
        <p:scale>
          <a:sx n="48" d="100"/>
          <a:sy n="48"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2562" y="-11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Animal Behavior and Restraint: Swine</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a:t>
            </a:r>
          </a:p>
          <a:p>
            <a:r>
              <a:rPr lang="en-US" sz="1000" dirty="0" smtClean="0"/>
              <a:t>Center for Food Security and Public Health</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r>
              <a:rPr lang="en-US" sz="1000" smtClean="0"/>
              <a:t>June 2012</a:t>
            </a:r>
          </a:p>
          <a:p>
            <a:fld id="{E43E7F44-CF60-445B-AADF-8F267F8193CA}" type="slidenum">
              <a:rPr lang="en-US" sz="1000" smtClean="0"/>
              <a:pPr/>
              <a:t>‹#›</a:t>
            </a:fld>
            <a:endParaRPr lang="en-US" sz="1000"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ao.org/fileadmin/user_upload/animalwelfare/1_download.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o.org/fileadmin/user_upload/animalwelfare/1_download.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2012</a:t>
            </a:r>
          </a:p>
          <a:p>
            <a:r>
              <a:rPr lang="en-US" b="0" dirty="0" smtClean="0"/>
              <a:t>During animal health emergency situations involving swine, tasks</a:t>
            </a:r>
            <a:r>
              <a:rPr lang="en-US" b="0" baseline="0" dirty="0" smtClean="0"/>
              <a:t> requiring the handling and restraint of the animals are likely. Having a basic understanding of swine behavior will allow for more effective efforts, thereby minimizing stress on the animals and reducing the risk of injury to responders. This Just-In-Time presentation will overview basic swine behavior, as well as handling and restraint measures that may be needed for animal health emergencies.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Additional information can be found at </a:t>
            </a:r>
            <a:r>
              <a:rPr lang="en-US" sz="1200" dirty="0" err="1" smtClean="0"/>
              <a:t>Kittawornrat</a:t>
            </a:r>
            <a:r>
              <a:rPr lang="en-US" sz="1200" dirty="0" smtClean="0"/>
              <a:t> A, Zimmerman JJ. Toward a better understanding of pig behavior and pig welfare. Animal Health Research Reviews 2010. </a:t>
            </a:r>
            <a:r>
              <a:rPr lang="en-US" sz="1200" i="1" smtClean="0">
                <a:hlinkClick r:id="rId3"/>
              </a:rPr>
              <a:t>www.fao.org/fileadmin/user_upload/animalwelfare/1_download.pdf</a:t>
            </a:r>
            <a:endParaRPr lang="en-US" sz="1200" i="1" smtClean="0"/>
          </a:p>
          <a:p>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moving pigs, ensure that the way forward is clear, secure, and obvious to the pigs. Moving them from dark areas to lighter areas with no shadows will make handling much easier for both handler and pigs. Pigs should be moved in a calm, unhurried manner and allowed to walk to the destination at their own pace. </a:t>
            </a:r>
            <a:r>
              <a:rPr lang="en-US" b="1" baseline="0" dirty="0" smtClean="0"/>
              <a:t>Do not</a:t>
            </a:r>
            <a:r>
              <a:rPr lang="en-US" b="0" baseline="0" dirty="0" smtClean="0"/>
              <a:t> kick the pigs or use sticks/prods to directly hit the pigs. </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408310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 pigs,</a:t>
            </a:r>
            <a:r>
              <a:rPr lang="en-US" baseline="0" dirty="0" smtClean="0"/>
              <a:t> or boars, require extra precautions when moving or transporting. These animals can be quite aggressive and should be moved and loaded individually. Boars should be penned separately to prevent injuries from fighting with finisher pigs or other boars. Allow extra time for them to become comfortable with their new environment. [Photo: Boars penned separately. Source: Alex Ramirez,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93084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Sows</a:t>
            </a:r>
            <a:r>
              <a:rPr lang="en-US" baseline="0" dirty="0" smtClean="0"/>
              <a:t> are often older and large in size, requiring extra time for movement and to become comfortable with their environment. Only move 2 or 3 sows at a time.  Sows can display aggression during estrus or at/near farrowing. Be aware of where sows are at in their reproductive cycle and handle them cautiously.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36102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restraint of swine may be necessary during</a:t>
            </a:r>
            <a:r>
              <a:rPr lang="en-US" baseline="0" dirty="0" smtClean="0"/>
              <a:t> an animal health emergency. Tasks such as blood collection, vaccination or in some instances euthanasia may require restraint.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352681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restrain a piglet for inspection or other purposes, first lift the piglet by a back leg. Again, piglets should never be picked up by their ear, front legs or tails. Next, place your other hand under the piglet’s chest for support. Hold the piglet firmly to minimize its ability to move. As an alternative method of restraint, after the piglet is picked up, it can be placed over the forearm with the piglet’s chest in the palm of your hand and the legs hanging on either side of the arm. [Photo: A piglet immobilized in preparation for a blood draw. Source: Alex Ramirez,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30759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restraining</a:t>
            </a:r>
            <a:r>
              <a:rPr lang="en-US" baseline="0" dirty="0" smtClean="0"/>
              <a:t> pigs, ensure that the work area is large enough to perform the task safely, but small enough to restrict the pigs’ movement. Apply gentle pressure with the pig board/your leg to the hindquarters and flank of the pig(s) to keep them still. Treat the pigs or perform the required procedure as quickly as possible, and return them to their pen promptly.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212686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task to be performed is going to take a significant period of time, the use of a restraining snare may be necessary to adequately restrain the pigs. Snares should only be used when absolutely necessary, and the handler should be properly trained and competent at snaring pigs. The snare loop should be placed in the mouth and over the top jaw and snout of the pigs, with the snare handle held vertically in the other hand. Move the snare loop as far back in the mouth as possible before tightening it. Hold the snare securely while a second person performs the required task. [Photo: A snare being used to restrain a pig. Source: Alex Ramirez,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149243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Release the pig as soon as possible by smoothly loosening and releasing the snare. </a:t>
            </a:r>
            <a:r>
              <a:rPr lang="en-US" baseline="0" smtClean="0"/>
              <a:t>Pigs should not be restrained with a snare for prolonged periods of time, and they should not be moved or tied up with the snare.</a:t>
            </a:r>
            <a:endParaRPr lang="en-US"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125939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18</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first look at normal swine behavior. Understanding a pig’s natural instincts</a:t>
            </a:r>
            <a:r>
              <a:rPr lang="en-US" baseline="0" dirty="0" smtClean="0"/>
              <a:t> will help a handler use proper low-stress handling techniques. </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Swine</a:t>
            </a:r>
            <a:r>
              <a:rPr lang="en-US" b="0" baseline="0" dirty="0" smtClean="0"/>
              <a:t> are gregarious and social animals. They have a panoramic (310</a:t>
            </a:r>
            <a:r>
              <a:rPr lang="en-US" b="0" baseline="30000" dirty="0" smtClean="0"/>
              <a:t>o</a:t>
            </a:r>
            <a:r>
              <a:rPr lang="en-US" b="0" baseline="0" dirty="0" smtClean="0"/>
              <a:t>) range of vision and have a natural tendency to follow each other and maintain visual or body contact. They do however, establish a social order, with one animal becoming the dominant individual for the group. Every time a pig is removed or added to the group (regardless of that animal’s social order) pigs in the group will fight to re-establish social order. Isolation from a social group is very stressful for pigs. Swine also have an inquisitive nature and spend much of their time in forage-related activities, such as rooting, grazing and exploring with their snout. They also like to chew on objects, including each others ears or tails at times. Pigs are unable to sweat and thus are very susceptible to hot temperatures or conditions; therefore handling under these conditions should be avoided. [A photo of a group of pigs. Source: Alex Ramirez, Iowa State University] </a:t>
            </a:r>
            <a:r>
              <a:rPr lang="en-US" sz="1200" dirty="0" err="1" smtClean="0"/>
              <a:t>Kittawornrat</a:t>
            </a:r>
            <a:r>
              <a:rPr lang="en-US" sz="1200" dirty="0" smtClean="0"/>
              <a:t> A, Zimmerman JJ. Toward a better understanding of pig behavior and pig welfare. Animal Health Research Reviews 2010. </a:t>
            </a:r>
            <a:r>
              <a:rPr lang="en-US" sz="1200" i="1" dirty="0" smtClean="0">
                <a:hlinkClick r:id="rId3"/>
              </a:rPr>
              <a:t>www.fao.org/fileadmin/user_upload/animalwelfare/1_download.pdf</a:t>
            </a:r>
            <a:endParaRPr lang="en-US" sz="1200" i="1" dirty="0" smtClean="0"/>
          </a:p>
          <a:p>
            <a:endParaRPr lang="en-US" b="0" i="1"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Pigs will grunt or bark when agitated and may squeal loudly when restrained or frightened. Hearing protection should be used when handling swine. </a:t>
            </a:r>
            <a:r>
              <a:rPr lang="en-US" baseline="0" dirty="0" smtClean="0"/>
              <a:t>Pigs have a strong natural urge to escape. Small gaps between pens, alleys, ramps, side gates, chutes, or anywhere else may encourage a pig to try to escape. During these escape attempts, pigs frequently injure themselves. Swine prefer lighted areas, opposed to darkness; this characteristic can be used to encourage movement (e.g., facilitate loading). [A photo of a pig exploring a gap in the fencing. Source: Alex Ramirez,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180606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Proper handling of swine ensures animals are treated humanely during response actions. It also serves to minimize stress and injury to the animals as well as responders. Responders should understand and be proficient in stress-free handling techniques. Capable handlers are essential to the safety and well-being of both the animals and responders.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296676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animal handling plays a key role in the health and welfare of the pig</a:t>
            </a:r>
            <a:r>
              <a:rPr lang="en-US" baseline="0" dirty="0" smtClean="0"/>
              <a:t>. </a:t>
            </a:r>
            <a:r>
              <a:rPr lang="en-US" dirty="0" smtClean="0"/>
              <a:t>Animal</a:t>
            </a:r>
            <a:r>
              <a:rPr lang="en-US" baseline="0" dirty="0" smtClean="0"/>
              <a:t> handlers should be trained to use behavioral principles of handling such as flight zone and point of balance, as illustrated in the figure shown. The flight zone (as shown by the circle) is the animal’s personal space. The size of an animal’s flight zone is determined by the level of “tameness,” or how accustomed they are to being around humans. Completely tame animals have no flight zone. When the flight zone is entered, the animal will turn and move away. When you are standing outside the flight zone, the animal will turn and face you. </a:t>
            </a:r>
          </a:p>
          <a:p>
            <a:endParaRPr lang="en-US" baseline="0" dirty="0" smtClean="0"/>
          </a:p>
          <a:p>
            <a:r>
              <a:rPr lang="en-US" baseline="0" dirty="0" smtClean="0"/>
              <a:t>To make an animal move forward, the handler should stand at the edge of the flight zone behind the point of balance. The point of balance is the area at the animal’s shoulder. The animal will move forward if the handler stands behind the point of balance, and will back up if the handler stands in front of the point of balance. It ideal location for the handler is between position A and B on the diagram, at the edge of the flight zone. Note: the blind spot behind the animal (light gray) should be avoided. </a:t>
            </a:r>
          </a:p>
          <a:p>
            <a:endParaRPr lang="en-US" baseline="0" dirty="0" smtClean="0"/>
          </a:p>
          <a:p>
            <a:r>
              <a:rPr lang="en-US" baseline="0" dirty="0" smtClean="0"/>
              <a:t>Pigs do not like to move in reverse.  They will take a few steps in reverse but then will plunge forward.  Always move pigs in a forward direction. [An illustration showing a pig’s flight zone, point of balance, and blind spot. Content source: Transport Quality Assurance™ Handbook, National Pork Board, 2008]</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73575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handling any animals, be sure to have all necessary equipment close at hand. </a:t>
            </a:r>
            <a:r>
              <a:rPr lang="en-US" dirty="0" smtClean="0"/>
              <a:t>Non-slip flooring is critical</a:t>
            </a:r>
            <a:r>
              <a:rPr lang="en-US" baseline="0" dirty="0" smtClean="0"/>
              <a:t> to stress-free handling. </a:t>
            </a:r>
            <a:r>
              <a:rPr lang="en-US" dirty="0" smtClean="0"/>
              <a:t>Flags, plastic paddles, or panels should be used as the primary movement aids. </a:t>
            </a:r>
            <a:r>
              <a:rPr lang="en-US" baseline="0" dirty="0" smtClean="0"/>
              <a:t>Pigs should be moved in small groups of 5 or 6 to prevent them from turning around or causing them to bunch or pile up. Use slow deliberate movement, and avoid loud noise or sudden movement. In double runway chutes, pigs like to move up ramps side-by-side. Single chutes should be 16-18 inches wide for market pigs, forcing them to remain single file. Pigs are very sensitive to distractions such as shadows, reflections, and small moving objects. These small distractions can impede pig movement through single raceways, alleys, and ramps. Common distractions on farm sites are poor lighting, air drafts, people, and noises. </a:t>
            </a:r>
            <a:r>
              <a:rPr lang="en-US" dirty="0" smtClean="0"/>
              <a:t>Frequent use of electric prods</a:t>
            </a:r>
            <a:r>
              <a:rPr lang="en-US" baseline="0" dirty="0" smtClean="0"/>
              <a:t> is detrimental to pig welfare because shocking increases body temperature, heart rate, and the incidence of stressed or non-ambulatory pigs. [Photo: A woman herding four pigs with a plastic panel. Source: National Pork Board]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107120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Weaned</a:t>
            </a:r>
            <a:r>
              <a:rPr lang="en-US" baseline="0" dirty="0" smtClean="0"/>
              <a:t> piglets can be moved by being picked up and carried, or by herding. Piglets should be picked up by a hind leg, without swinging them as they’re being lifted. The chest should then be supported with the other hand when moving the piglet over any distance. When setting the piglets down, they should be lowered gently, front legs first. Piglets should never be picked up by the ear, as this can be painful and lead to ear hematomas. Noise shakers can be used to herd piglets down hallways for loading into trucks or trailers. At a nursery, pigs are usually unloaded by herding them out of the trailer in groups and sorting them by number and size into pens. Towards the end of the nursery phase, pigs may become too large to lift and should be moved using a sorting board, relying on their flight zone and point of balance. Piglets have sharp teeth and can bite; exercise caution when picking them up by scooping under the rib cage or lifting a rear leg above the hock. Sows may become aggressive when piglets are removed; use care when reaching into the pen. [Photos: A piglet being picked up by the back leg and lifted with its chest supported. Source: Alex Ramirez, Iowa State University (both)]</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305543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Grower/finisher</a:t>
            </a:r>
            <a:r>
              <a:rPr lang="en-US" baseline="0" dirty="0" smtClean="0"/>
              <a:t> pigs are those that weigh 50-250 pounds. </a:t>
            </a:r>
            <a:r>
              <a:rPr lang="en-US" dirty="0" smtClean="0"/>
              <a:t>The most effective technique for moving</a:t>
            </a:r>
            <a:r>
              <a:rPr lang="en-US" baseline="0" dirty="0" smtClean="0"/>
              <a:t> pigs of this size is to have handlers work in pairs, using flight zone principles. Always move in small groups of 5 or 6 pigs.  A sorting board can aid in turning or stopping grower-finisher pigs. It is also important to watch for signs of fatigue such as open mouthed breathing, inability to move, or splotchy skin. Pigs are extremely susceptible to heat and over-heating. Careful and proper handling will reduce stress to the animal and minimize the risk of animals becoming fatigued. [Photo: Two people using plastic panels to move pigs. Source: Danelle Bickett-Weddle,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471075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Behavior and Restraint: Swine</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Behavior and Restraint: Swine</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Behavior and Restraint: Swine</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Animal Behavior &amp; Restraint</a:t>
            </a:r>
            <a:endParaRPr lang="en-US" dirty="0"/>
          </a:p>
        </p:txBody>
      </p:sp>
      <p:sp>
        <p:nvSpPr>
          <p:cNvPr id="3" name="Subtitle 2"/>
          <p:cNvSpPr>
            <a:spLocks noGrp="1"/>
          </p:cNvSpPr>
          <p:nvPr>
            <p:ph type="subTitle" idx="1"/>
          </p:nvPr>
        </p:nvSpPr>
        <p:spPr/>
        <p:txBody>
          <a:bodyPr/>
          <a:lstStyle/>
          <a:p>
            <a:r>
              <a:rPr lang="en-US" i="1" dirty="0"/>
              <a:t>Swine</a:t>
            </a:r>
          </a:p>
        </p:txBody>
      </p:sp>
    </p:spTree>
    <p:extLst>
      <p:ext uri="{BB962C8B-B14F-4D97-AF65-F5344CB8AC3E}">
        <p14:creationId xmlns:p14="http://schemas.microsoft.com/office/powerpoint/2010/main" val="1998019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Handling: Grower/Finisher Pigs</a:t>
            </a:r>
            <a:endParaRPr lang="en-US" dirty="0"/>
          </a:p>
        </p:txBody>
      </p:sp>
      <p:sp>
        <p:nvSpPr>
          <p:cNvPr id="3" name="Content Placeholder 2"/>
          <p:cNvSpPr>
            <a:spLocks noGrp="1"/>
          </p:cNvSpPr>
          <p:nvPr>
            <p:ph idx="1"/>
          </p:nvPr>
        </p:nvSpPr>
        <p:spPr/>
        <p:txBody>
          <a:bodyPr/>
          <a:lstStyle/>
          <a:p>
            <a:r>
              <a:rPr lang="en-US" dirty="0" smtClean="0"/>
              <a:t>Ensure path is clear, secure, obvious</a:t>
            </a:r>
          </a:p>
          <a:p>
            <a:r>
              <a:rPr lang="en-US" dirty="0" smtClean="0"/>
              <a:t>Move from dark to light areas with no shadows</a:t>
            </a:r>
          </a:p>
          <a:p>
            <a:r>
              <a:rPr lang="en-US" dirty="0" smtClean="0"/>
              <a:t>Move in calm, unhurried manner</a:t>
            </a:r>
          </a:p>
          <a:p>
            <a:pPr lvl="1"/>
            <a:r>
              <a:rPr lang="en-US" dirty="0" smtClean="0"/>
              <a:t>Allow pigs to walk at their own pace</a:t>
            </a:r>
          </a:p>
          <a:p>
            <a:r>
              <a:rPr lang="en-US" b="1" dirty="0" smtClean="0"/>
              <a:t>Do not</a:t>
            </a:r>
            <a:r>
              <a:rPr lang="en-US" dirty="0" smtClean="0"/>
              <a:t> kick pigs</a:t>
            </a:r>
          </a:p>
          <a:p>
            <a:r>
              <a:rPr lang="en-US" b="1" dirty="0" smtClean="0"/>
              <a:t>Do not </a:t>
            </a:r>
            <a:r>
              <a:rPr lang="en-US" dirty="0" smtClean="0"/>
              <a:t>use sticks/prods to hit pigs</a:t>
            </a:r>
            <a:endParaRPr lang="en-US" b="1"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381917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Boars</a:t>
            </a:r>
            <a:endParaRPr lang="en-US" dirty="0"/>
          </a:p>
        </p:txBody>
      </p:sp>
      <p:sp>
        <p:nvSpPr>
          <p:cNvPr id="3" name="Content Placeholder 2"/>
          <p:cNvSpPr>
            <a:spLocks noGrp="1"/>
          </p:cNvSpPr>
          <p:nvPr>
            <p:ph idx="1"/>
          </p:nvPr>
        </p:nvSpPr>
        <p:spPr/>
        <p:txBody>
          <a:bodyPr/>
          <a:lstStyle/>
          <a:p>
            <a:r>
              <a:rPr lang="en-US" dirty="0" smtClean="0"/>
              <a:t>Minimize aggression</a:t>
            </a:r>
          </a:p>
          <a:p>
            <a:r>
              <a:rPr lang="en-US" dirty="0" smtClean="0"/>
              <a:t>Move and load individually</a:t>
            </a:r>
          </a:p>
          <a:p>
            <a:r>
              <a:rPr lang="en-US" dirty="0"/>
              <a:t>Separate pens to </a:t>
            </a:r>
            <a:br>
              <a:rPr lang="en-US" dirty="0"/>
            </a:br>
            <a:r>
              <a:rPr lang="en-US" dirty="0"/>
              <a:t>prevent injuries</a:t>
            </a:r>
          </a:p>
          <a:p>
            <a:r>
              <a:rPr lang="en-US" dirty="0" smtClean="0"/>
              <a:t>Allow extra time </a:t>
            </a:r>
            <a:br>
              <a:rPr lang="en-US" dirty="0" smtClean="0"/>
            </a:br>
            <a:r>
              <a:rPr lang="en-US" dirty="0" smtClean="0"/>
              <a:t>to become </a:t>
            </a:r>
            <a:br>
              <a:rPr lang="en-US" dirty="0" smtClean="0"/>
            </a:br>
            <a:r>
              <a:rPr lang="en-US" dirty="0" smtClean="0"/>
              <a:t>comfortable with </a:t>
            </a:r>
            <a:br>
              <a:rPr lang="en-US" dirty="0" smtClean="0"/>
            </a:br>
            <a:r>
              <a:rPr lang="en-US" dirty="0" smtClean="0"/>
              <a:t>new environment</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14375" y="2971800"/>
            <a:ext cx="3596225" cy="3017520"/>
          </a:xfrm>
          <a:prstGeom prst="rect">
            <a:avLst/>
          </a:prstGeom>
          <a:ln w="28575">
            <a:solidFill>
              <a:srgbClr val="F47D5A"/>
            </a:solidFill>
          </a:ln>
        </p:spPr>
      </p:pic>
    </p:spTree>
    <p:extLst>
      <p:ext uri="{BB962C8B-B14F-4D97-AF65-F5344CB8AC3E}">
        <p14:creationId xmlns:p14="http://schemas.microsoft.com/office/powerpoint/2010/main" val="314388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Sows</a:t>
            </a:r>
            <a:endParaRPr lang="en-US" dirty="0"/>
          </a:p>
        </p:txBody>
      </p:sp>
      <p:sp>
        <p:nvSpPr>
          <p:cNvPr id="3" name="Content Placeholder 2"/>
          <p:cNvSpPr>
            <a:spLocks noGrp="1"/>
          </p:cNvSpPr>
          <p:nvPr>
            <p:ph idx="1"/>
          </p:nvPr>
        </p:nvSpPr>
        <p:spPr/>
        <p:txBody>
          <a:bodyPr/>
          <a:lstStyle/>
          <a:p>
            <a:r>
              <a:rPr lang="en-US" dirty="0" smtClean="0"/>
              <a:t>Older, large in size</a:t>
            </a:r>
          </a:p>
          <a:p>
            <a:pPr lvl="1"/>
            <a:r>
              <a:rPr lang="en-US" dirty="0" smtClean="0"/>
              <a:t>Require extra time for movement, becoming comfortable with environment</a:t>
            </a:r>
          </a:p>
          <a:p>
            <a:r>
              <a:rPr lang="en-US" dirty="0" smtClean="0"/>
              <a:t>Move and load 2 or 3 at a time</a:t>
            </a:r>
          </a:p>
          <a:p>
            <a:r>
              <a:rPr lang="en-US" dirty="0" smtClean="0"/>
              <a:t>Increased aggression at points in reproductive cycle</a:t>
            </a:r>
          </a:p>
          <a:p>
            <a:pPr lvl="1"/>
            <a:r>
              <a:rPr lang="en-US" dirty="0" smtClean="0"/>
              <a:t>Use caution when handling </a:t>
            </a:r>
            <a:br>
              <a:rPr lang="en-US" dirty="0" smtClean="0"/>
            </a:br>
            <a:r>
              <a:rPr lang="en-US" dirty="0" smtClean="0"/>
              <a:t>aggressive sows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124426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a:t>
            </a:r>
            <a:endParaRPr lang="en-US" dirty="0"/>
          </a:p>
        </p:txBody>
      </p:sp>
      <p:sp>
        <p:nvSpPr>
          <p:cNvPr id="3" name="Text Placeholder 2"/>
          <p:cNvSpPr>
            <a:spLocks noGrp="1"/>
          </p:cNvSpPr>
          <p:nvPr>
            <p:ph type="body" idx="1"/>
          </p:nvPr>
        </p:nvSpPr>
        <p:spPr/>
        <p:txBody>
          <a:bodyPr/>
          <a:lstStyle/>
          <a:p>
            <a:r>
              <a:rPr lang="en-US" dirty="0" smtClean="0"/>
              <a:t>Piglets</a:t>
            </a:r>
          </a:p>
          <a:p>
            <a:r>
              <a:rPr lang="en-US" dirty="0" smtClean="0"/>
              <a:t>Older pigs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87814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Piglets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Lift piglet by back leg</a:t>
            </a:r>
          </a:p>
          <a:p>
            <a:pPr lvl="1"/>
            <a:r>
              <a:rPr lang="en-US" dirty="0" smtClean="0"/>
              <a:t>Never by ear, front </a:t>
            </a:r>
            <a:br>
              <a:rPr lang="en-US" dirty="0" smtClean="0"/>
            </a:br>
            <a:r>
              <a:rPr lang="en-US" dirty="0" smtClean="0"/>
              <a:t>leg, tail</a:t>
            </a:r>
          </a:p>
          <a:p>
            <a:r>
              <a:rPr lang="en-US" dirty="0" smtClean="0"/>
              <a:t>Place hand under </a:t>
            </a:r>
            <a:br>
              <a:rPr lang="en-US" dirty="0" smtClean="0"/>
            </a:br>
            <a:r>
              <a:rPr lang="en-US" dirty="0" smtClean="0"/>
              <a:t>piglet’s chest</a:t>
            </a:r>
          </a:p>
          <a:p>
            <a:r>
              <a:rPr lang="en-US" dirty="0" smtClean="0"/>
              <a:t>Hold pig firmly</a:t>
            </a:r>
          </a:p>
          <a:p>
            <a:r>
              <a:rPr lang="en-US" dirty="0" smtClean="0"/>
              <a:t>Alternative: Place piglet </a:t>
            </a:r>
            <a:br>
              <a:rPr lang="en-US" dirty="0" smtClean="0"/>
            </a:br>
            <a:r>
              <a:rPr lang="en-US" dirty="0" smtClean="0"/>
              <a:t>over forearm with piglet’s </a:t>
            </a:r>
            <a:br>
              <a:rPr lang="en-US" dirty="0" smtClean="0"/>
            </a:br>
            <a:r>
              <a:rPr lang="en-US" dirty="0" smtClean="0"/>
              <a:t>chest in palm, legs </a:t>
            </a:r>
            <a:br>
              <a:rPr lang="en-US" dirty="0" smtClean="0"/>
            </a:br>
            <a:r>
              <a:rPr lang="en-US" dirty="0" smtClean="0"/>
              <a:t>hanging on either side of arm</a:t>
            </a:r>
            <a:endParaRPr lang="en-US" dirty="0"/>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7467" y="1676400"/>
            <a:ext cx="2509333" cy="3352800"/>
          </a:xfrm>
          <a:prstGeom prst="rect">
            <a:avLst/>
          </a:prstGeom>
          <a:ln w="28575">
            <a:solidFill>
              <a:srgbClr val="F47D5A"/>
            </a:solidFill>
          </a:ln>
        </p:spPr>
      </p:pic>
    </p:spTree>
    <p:extLst>
      <p:ext uri="{BB962C8B-B14F-4D97-AF65-F5344CB8AC3E}">
        <p14:creationId xmlns:p14="http://schemas.microsoft.com/office/powerpoint/2010/main" val="353600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Pigs</a:t>
            </a:r>
            <a:endParaRPr lang="en-US" dirty="0"/>
          </a:p>
        </p:txBody>
      </p:sp>
      <p:sp>
        <p:nvSpPr>
          <p:cNvPr id="3" name="Content Placeholder 2"/>
          <p:cNvSpPr>
            <a:spLocks noGrp="1"/>
          </p:cNvSpPr>
          <p:nvPr>
            <p:ph idx="1"/>
          </p:nvPr>
        </p:nvSpPr>
        <p:spPr/>
        <p:txBody>
          <a:bodyPr/>
          <a:lstStyle/>
          <a:p>
            <a:r>
              <a:rPr lang="en-US" dirty="0" smtClean="0"/>
              <a:t>Ensure work area is of proper size</a:t>
            </a:r>
          </a:p>
          <a:p>
            <a:r>
              <a:rPr lang="en-US" dirty="0" smtClean="0"/>
              <a:t>Apply pressure to hindquarters/flank to keep pig(s) still</a:t>
            </a:r>
          </a:p>
          <a:p>
            <a:r>
              <a:rPr lang="en-US" dirty="0" smtClean="0"/>
              <a:t>Perform procedure as quickly as possible, return to pen promptly</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2579713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Pigs (cont’d)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of snare may be necessary</a:t>
            </a:r>
          </a:p>
          <a:p>
            <a:pPr lvl="1"/>
            <a:r>
              <a:rPr lang="en-US" dirty="0" smtClean="0"/>
              <a:t>Only used when absolutely necessary</a:t>
            </a:r>
          </a:p>
          <a:p>
            <a:pPr lvl="1"/>
            <a:r>
              <a:rPr lang="en-US" dirty="0" smtClean="0"/>
              <a:t>Properly trained, competent handler</a:t>
            </a:r>
          </a:p>
          <a:p>
            <a:r>
              <a:rPr lang="en-US" dirty="0" smtClean="0"/>
              <a:t>Place loop in mouth, </a:t>
            </a:r>
            <a:br>
              <a:rPr lang="en-US" dirty="0" smtClean="0"/>
            </a:br>
            <a:r>
              <a:rPr lang="en-US" dirty="0" smtClean="0"/>
              <a:t>over top jaw/snout </a:t>
            </a:r>
          </a:p>
          <a:p>
            <a:r>
              <a:rPr lang="en-US" dirty="0" smtClean="0"/>
              <a:t>Hold snare </a:t>
            </a:r>
            <a:br>
              <a:rPr lang="en-US" dirty="0" smtClean="0"/>
            </a:br>
            <a:r>
              <a:rPr lang="en-US" dirty="0" smtClean="0"/>
              <a:t>handle vertically</a:t>
            </a:r>
          </a:p>
          <a:p>
            <a:r>
              <a:rPr lang="en-US" dirty="0" smtClean="0"/>
              <a:t>Move loop back </a:t>
            </a:r>
            <a:br>
              <a:rPr lang="en-US" dirty="0" smtClean="0"/>
            </a:br>
            <a:r>
              <a:rPr lang="en-US" dirty="0" smtClean="0"/>
              <a:t>before tightening</a:t>
            </a:r>
          </a:p>
          <a:p>
            <a:pPr lvl="1"/>
            <a:r>
              <a:rPr lang="en-US" dirty="0" smtClean="0"/>
              <a:t>Second person performs task</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8800" y="3093334"/>
            <a:ext cx="2942813" cy="2545466"/>
          </a:xfrm>
          <a:prstGeom prst="rect">
            <a:avLst/>
          </a:prstGeom>
          <a:ln w="28575">
            <a:solidFill>
              <a:srgbClr val="F47D5A"/>
            </a:solidFill>
          </a:ln>
        </p:spPr>
      </p:pic>
    </p:spTree>
    <p:extLst>
      <p:ext uri="{BB962C8B-B14F-4D97-AF65-F5344CB8AC3E}">
        <p14:creationId xmlns:p14="http://schemas.microsoft.com/office/powerpoint/2010/main" val="170494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Pigs (cont’d)</a:t>
            </a:r>
            <a:endParaRPr lang="en-US" dirty="0"/>
          </a:p>
        </p:txBody>
      </p:sp>
      <p:sp>
        <p:nvSpPr>
          <p:cNvPr id="3" name="Content Placeholder 2"/>
          <p:cNvSpPr>
            <a:spLocks noGrp="1"/>
          </p:cNvSpPr>
          <p:nvPr>
            <p:ph idx="1"/>
          </p:nvPr>
        </p:nvSpPr>
        <p:spPr/>
        <p:txBody>
          <a:bodyPr/>
          <a:lstStyle/>
          <a:p>
            <a:r>
              <a:rPr lang="en-US" dirty="0" smtClean="0"/>
              <a:t>Release pig as soon as possible</a:t>
            </a:r>
          </a:p>
          <a:p>
            <a:pPr lvl="1"/>
            <a:r>
              <a:rPr lang="en-US" dirty="0" smtClean="0"/>
              <a:t>Loosen, release snare</a:t>
            </a:r>
          </a:p>
          <a:p>
            <a:r>
              <a:rPr lang="en-US" b="1" dirty="0" smtClean="0"/>
              <a:t>Do not</a:t>
            </a:r>
            <a:r>
              <a:rPr lang="en-US" dirty="0" smtClean="0"/>
              <a:t> restrain for prolonged periods of time</a:t>
            </a:r>
          </a:p>
          <a:p>
            <a:r>
              <a:rPr lang="en-US" b="1" dirty="0" smtClean="0"/>
              <a:t>Do not</a:t>
            </a:r>
            <a:r>
              <a:rPr lang="en-US" dirty="0" smtClean="0"/>
              <a:t> move pig with snare</a:t>
            </a:r>
          </a:p>
          <a:p>
            <a:r>
              <a:rPr lang="en-US" b="1" dirty="0" smtClean="0"/>
              <a:t>Do not</a:t>
            </a:r>
            <a:r>
              <a:rPr lang="en-US" dirty="0" smtClean="0"/>
              <a:t> tie pig up with snare</a:t>
            </a:r>
            <a:endParaRPr lang="en-US" b="1"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93130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 Shaine </a:t>
            </a:r>
            <a:r>
              <a:rPr kumimoji="0" lang="en-US" sz="5600" b="0" i="0" u="none" strike="noStrike" kern="1200" cap="none" spc="0" normalizeH="0" baseline="0" noProof="0" dirty="0" err="1" smtClean="0">
                <a:ln>
                  <a:noFill/>
                </a:ln>
                <a:solidFill>
                  <a:schemeClr val="tx1">
                    <a:lumMod val="85000"/>
                    <a:lumOff val="15000"/>
                  </a:schemeClr>
                </a:solidFill>
                <a:effectLst/>
                <a:uLnTx/>
                <a:uFillTx/>
                <a:latin typeface="Verdana" pitchFamily="34" charset="0"/>
                <a:ea typeface="+mn-ea"/>
                <a:cs typeface="+mn-cs"/>
              </a:rPr>
              <a:t>DeVoe</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BS; </a:t>
            </a:r>
            <a:r>
              <a:rPr lang="en-US" sz="5600" dirty="0">
                <a:solidFill>
                  <a:schemeClr val="tx1">
                    <a:lumMod val="85000"/>
                    <a:lumOff val="15000"/>
                  </a:schemeClr>
                </a:solidFill>
                <a:latin typeface="Verdana" pitchFamily="34" charset="0"/>
              </a:rPr>
              <a:t>Glenda Dvorak,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a:t>
            </a:r>
            <a:r>
              <a:rPr lang="en-US" sz="5600" noProof="0" dirty="0">
                <a:solidFill>
                  <a:schemeClr val="tx1">
                    <a:lumMod val="85000"/>
                    <a:lumOff val="15000"/>
                  </a:schemeClr>
                </a:solidFill>
                <a:latin typeface="Verdana" pitchFamily="34" charset="0"/>
              </a:rPr>
              <a:t> </a:t>
            </a:r>
            <a:r>
              <a:rPr lang="en-US" sz="5600" dirty="0" smtClean="0">
                <a:solidFill>
                  <a:schemeClr val="tx1">
                    <a:lumMod val="85000"/>
                    <a:lumOff val="15000"/>
                  </a:schemeClr>
                </a:solidFill>
                <a:latin typeface="Verdana" pitchFamily="34" charset="0"/>
              </a:rPr>
              <a:t>Alex Ramirez, DVM, MPH, PhD,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29653452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Behavior</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9" name="Footer Placeholder 8"/>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147332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Swine Characteristics</a:t>
            </a:r>
            <a:endParaRPr lang="en-US" dirty="0"/>
          </a:p>
        </p:txBody>
      </p:sp>
      <p:sp>
        <p:nvSpPr>
          <p:cNvPr id="3" name="Content Placeholder 2"/>
          <p:cNvSpPr>
            <a:spLocks noGrp="1"/>
          </p:cNvSpPr>
          <p:nvPr>
            <p:ph idx="1"/>
          </p:nvPr>
        </p:nvSpPr>
        <p:spPr/>
        <p:txBody>
          <a:bodyPr>
            <a:normAutofit lnSpcReduction="10000"/>
          </a:bodyPr>
          <a:lstStyle/>
          <a:p>
            <a:r>
              <a:rPr lang="en-US" dirty="0" smtClean="0"/>
              <a:t>Gregarious, social animals</a:t>
            </a:r>
          </a:p>
          <a:p>
            <a:r>
              <a:rPr lang="en-US" dirty="0"/>
              <a:t>Social order</a:t>
            </a:r>
          </a:p>
          <a:p>
            <a:r>
              <a:rPr lang="en-US" dirty="0" smtClean="0"/>
              <a:t>Panoramic vision</a:t>
            </a:r>
          </a:p>
          <a:p>
            <a:r>
              <a:rPr lang="en-US" dirty="0"/>
              <a:t>Follow each other</a:t>
            </a:r>
          </a:p>
          <a:p>
            <a:r>
              <a:rPr lang="en-US" dirty="0"/>
              <a:t>Maintain visual and </a:t>
            </a:r>
            <a:r>
              <a:rPr lang="en-US" dirty="0" smtClean="0"/>
              <a:t/>
            </a:r>
            <a:br>
              <a:rPr lang="en-US" dirty="0" smtClean="0"/>
            </a:br>
            <a:r>
              <a:rPr lang="en-US" dirty="0" smtClean="0"/>
              <a:t>body contact</a:t>
            </a:r>
          </a:p>
          <a:p>
            <a:r>
              <a:rPr lang="en-US" dirty="0" smtClean="0"/>
              <a:t>Inquisitive nature</a:t>
            </a:r>
          </a:p>
          <a:p>
            <a:r>
              <a:rPr lang="en-US" dirty="0" smtClean="0"/>
              <a:t>Very susceptible to hot temperatures or conditions </a:t>
            </a:r>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5400" y="2285999"/>
            <a:ext cx="3519896" cy="2607761"/>
          </a:xfrm>
          <a:prstGeom prst="rect">
            <a:avLst/>
          </a:prstGeom>
          <a:ln w="28575">
            <a:solidFill>
              <a:srgbClr val="F47D5A"/>
            </a:solidFill>
          </a:ln>
        </p:spPr>
      </p:pic>
    </p:spTree>
    <p:extLst>
      <p:ext uri="{BB962C8B-B14F-4D97-AF65-F5344CB8AC3E}">
        <p14:creationId xmlns:p14="http://schemas.microsoft.com/office/powerpoint/2010/main" val="210176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Normal Swine Behavior</a:t>
            </a:r>
            <a:endParaRPr lang="en-US" dirty="0"/>
          </a:p>
        </p:txBody>
      </p:sp>
      <p:sp>
        <p:nvSpPr>
          <p:cNvPr id="3" name="Content Placeholder 2"/>
          <p:cNvSpPr>
            <a:spLocks noGrp="1"/>
          </p:cNvSpPr>
          <p:nvPr>
            <p:ph idx="1"/>
          </p:nvPr>
        </p:nvSpPr>
        <p:spPr/>
        <p:txBody>
          <a:bodyPr>
            <a:normAutofit lnSpcReduction="10000"/>
          </a:bodyPr>
          <a:lstStyle/>
          <a:p>
            <a:r>
              <a:rPr lang="en-US" dirty="0" smtClean="0"/>
              <a:t>Grunt/bark when agitated</a:t>
            </a:r>
          </a:p>
          <a:p>
            <a:r>
              <a:rPr lang="en-US" dirty="0" smtClean="0"/>
              <a:t>Squeal loudly when </a:t>
            </a:r>
            <a:br>
              <a:rPr lang="en-US" dirty="0" smtClean="0"/>
            </a:br>
            <a:r>
              <a:rPr lang="en-US" dirty="0" smtClean="0"/>
              <a:t>restrained or frightened</a:t>
            </a:r>
          </a:p>
          <a:p>
            <a:pPr lvl="1"/>
            <a:r>
              <a:rPr lang="en-US" dirty="0" smtClean="0"/>
              <a:t>Use hearing protection</a:t>
            </a:r>
          </a:p>
          <a:p>
            <a:r>
              <a:rPr lang="en-US" dirty="0" smtClean="0"/>
              <a:t>Strong natural urge</a:t>
            </a:r>
            <a:br>
              <a:rPr lang="en-US" dirty="0" smtClean="0"/>
            </a:br>
            <a:r>
              <a:rPr lang="en-US" dirty="0" smtClean="0"/>
              <a:t>to escape</a:t>
            </a:r>
          </a:p>
          <a:p>
            <a:pPr lvl="1"/>
            <a:r>
              <a:rPr lang="en-US" dirty="0" smtClean="0"/>
              <a:t>Gaps between pens, </a:t>
            </a:r>
            <a:br>
              <a:rPr lang="en-US" dirty="0" smtClean="0"/>
            </a:br>
            <a:r>
              <a:rPr lang="en-US" dirty="0" smtClean="0"/>
              <a:t>alleys, ramps, side gates, chutes</a:t>
            </a:r>
          </a:p>
          <a:p>
            <a:pPr lvl="1"/>
            <a:r>
              <a:rPr lang="en-US" dirty="0" smtClean="0"/>
              <a:t>Often injure themselves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0" y="2119165"/>
            <a:ext cx="2456018" cy="2757635"/>
          </a:xfrm>
          <a:prstGeom prst="rect">
            <a:avLst/>
          </a:prstGeom>
          <a:ln w="28575">
            <a:solidFill>
              <a:srgbClr val="F47D5A"/>
            </a:solidFill>
          </a:ln>
        </p:spPr>
      </p:pic>
    </p:spTree>
    <p:extLst>
      <p:ext uri="{BB962C8B-B14F-4D97-AF65-F5344CB8AC3E}">
        <p14:creationId xmlns:p14="http://schemas.microsoft.com/office/powerpoint/2010/main" val="1162942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a:t>
            </a:r>
            <a:endParaRPr lang="en-US" dirty="0"/>
          </a:p>
        </p:txBody>
      </p:sp>
      <p:sp>
        <p:nvSpPr>
          <p:cNvPr id="3" name="Text Placeholder 2"/>
          <p:cNvSpPr>
            <a:spLocks noGrp="1"/>
          </p:cNvSpPr>
          <p:nvPr>
            <p:ph type="body" idx="1"/>
          </p:nvPr>
        </p:nvSpPr>
        <p:spPr/>
        <p:txBody>
          <a:bodyPr/>
          <a:lstStyle/>
          <a:p>
            <a:r>
              <a:rPr lang="en-US" dirty="0" smtClean="0"/>
              <a:t>Piglets</a:t>
            </a:r>
          </a:p>
          <a:p>
            <a:r>
              <a:rPr lang="en-US" dirty="0" smtClean="0"/>
              <a:t>Finisher pigs</a:t>
            </a:r>
          </a:p>
          <a:p>
            <a:r>
              <a:rPr lang="en-US" dirty="0" smtClean="0"/>
              <a:t>Boars</a:t>
            </a:r>
          </a:p>
          <a:p>
            <a:r>
              <a:rPr lang="en-US" smtClean="0"/>
              <a:t>Sows</a:t>
            </a:r>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187899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a:t>
            </a:r>
            <a:endParaRPr lang="en-US" dirty="0"/>
          </a:p>
        </p:txBody>
      </p:sp>
      <p:pic>
        <p:nvPicPr>
          <p:cNvPr id="9" name="Content Placeholder 8" descr="FADPReP_SwineIndustryManual_Mar2011_FINAL.pdf - Adobe Acrobat Pro"/>
          <p:cNvPicPr>
            <a:picLocks noGrp="1" noChangeAspect="1"/>
          </p:cNvPicPr>
          <p:nvPr>
            <p:ph idx="1"/>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p:blipFill>
        <p:spPr>
          <a:xfrm>
            <a:off x="1349984" y="1677729"/>
            <a:ext cx="6444031" cy="4493141"/>
          </a:xfrm>
          <a:prstGeom prst="rect">
            <a:avLst/>
          </a:prstGeom>
          <a:ln w="28575">
            <a:solidFill>
              <a:srgbClr val="F47D5A"/>
            </a:solidFill>
          </a:ln>
        </p:spPr>
      </p:pic>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spTree>
    <p:extLst>
      <p:ext uri="{BB962C8B-B14F-4D97-AF65-F5344CB8AC3E}">
        <p14:creationId xmlns:p14="http://schemas.microsoft.com/office/powerpoint/2010/main" val="106318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Non-slip flooring critical</a:t>
            </a:r>
          </a:p>
          <a:p>
            <a:r>
              <a:rPr lang="en-US" dirty="0" smtClean="0"/>
              <a:t>Primary movement aids</a:t>
            </a:r>
          </a:p>
          <a:p>
            <a:pPr lvl="1"/>
            <a:r>
              <a:rPr lang="en-US" dirty="0" smtClean="0"/>
              <a:t>Flags, plastic paddles, panels</a:t>
            </a:r>
          </a:p>
          <a:p>
            <a:pPr lvl="1"/>
            <a:r>
              <a:rPr lang="en-US" dirty="0" smtClean="0"/>
              <a:t>Frequent electric prod use </a:t>
            </a:r>
            <a:br>
              <a:rPr lang="en-US" dirty="0" smtClean="0"/>
            </a:br>
            <a:r>
              <a:rPr lang="en-US" dirty="0" smtClean="0"/>
              <a:t>is detrimental</a:t>
            </a:r>
          </a:p>
          <a:p>
            <a:r>
              <a:rPr lang="en-US" dirty="0" smtClean="0"/>
              <a:t>Move pigs in small groups </a:t>
            </a:r>
            <a:br>
              <a:rPr lang="en-US" dirty="0" smtClean="0"/>
            </a:br>
            <a:r>
              <a:rPr lang="en-US" dirty="0" smtClean="0"/>
              <a:t>of 5 or 6 to prevent turning</a:t>
            </a:r>
            <a:br>
              <a:rPr lang="en-US" dirty="0" smtClean="0"/>
            </a:br>
            <a:r>
              <a:rPr lang="en-US" dirty="0" smtClean="0"/>
              <a:t>around, bunching, piling up</a:t>
            </a:r>
          </a:p>
          <a:p>
            <a:r>
              <a:rPr lang="en-US" dirty="0" smtClean="0"/>
              <a:t>Distractions: Shadows, </a:t>
            </a:r>
            <a:br>
              <a:rPr lang="en-US" dirty="0" smtClean="0"/>
            </a:br>
            <a:r>
              <a:rPr lang="en-US" dirty="0" smtClean="0"/>
              <a:t>reflections, moving objects, </a:t>
            </a:r>
            <a:br>
              <a:rPr lang="en-US" dirty="0" smtClean="0"/>
            </a:br>
            <a:r>
              <a:rPr lang="en-US" dirty="0" smtClean="0"/>
              <a:t>air drafts, people, noises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Behavior and Restraint: Swine</a:t>
            </a:r>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2209800"/>
            <a:ext cx="2286000" cy="2877312"/>
          </a:xfrm>
          <a:prstGeom prst="rect">
            <a:avLst/>
          </a:prstGeom>
          <a:ln w="28575">
            <a:solidFill>
              <a:srgbClr val="F47D5A"/>
            </a:solidFill>
          </a:ln>
        </p:spPr>
      </p:pic>
    </p:spTree>
    <p:extLst>
      <p:ext uri="{BB962C8B-B14F-4D97-AF65-F5344CB8AC3E}">
        <p14:creationId xmlns:p14="http://schemas.microsoft.com/office/powerpoint/2010/main" val="3150319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Piglets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Pick up and carry</a:t>
            </a:r>
          </a:p>
          <a:p>
            <a:pPr lvl="1"/>
            <a:r>
              <a:rPr lang="en-US" dirty="0" smtClean="0"/>
              <a:t>Pick </a:t>
            </a:r>
            <a:r>
              <a:rPr lang="en-US" dirty="0"/>
              <a:t>up by </a:t>
            </a:r>
            <a:r>
              <a:rPr lang="en-US" dirty="0" smtClean="0"/>
              <a:t>hind leg</a:t>
            </a:r>
          </a:p>
          <a:p>
            <a:pPr lvl="1"/>
            <a:r>
              <a:rPr lang="en-US" dirty="0" smtClean="0"/>
              <a:t>Avoid swinging</a:t>
            </a:r>
            <a:endParaRPr lang="en-US" dirty="0"/>
          </a:p>
          <a:p>
            <a:pPr lvl="1"/>
            <a:r>
              <a:rPr lang="en-US" dirty="0"/>
              <a:t>Support chest </a:t>
            </a:r>
            <a:r>
              <a:rPr lang="en-US" dirty="0" smtClean="0"/>
              <a:t/>
            </a:r>
            <a:br>
              <a:rPr lang="en-US" dirty="0" smtClean="0"/>
            </a:br>
            <a:r>
              <a:rPr lang="en-US" dirty="0" smtClean="0"/>
              <a:t>if moving </a:t>
            </a:r>
            <a:r>
              <a:rPr lang="en-US" dirty="0"/>
              <a:t>a distance</a:t>
            </a:r>
          </a:p>
          <a:p>
            <a:pPr lvl="1"/>
            <a:r>
              <a:rPr lang="en-US" b="1" dirty="0"/>
              <a:t>Never</a:t>
            </a:r>
            <a:r>
              <a:rPr lang="en-US" dirty="0"/>
              <a:t> pick up by the ear</a:t>
            </a:r>
          </a:p>
          <a:p>
            <a:r>
              <a:rPr lang="en-US" dirty="0"/>
              <a:t>Herding</a:t>
            </a:r>
          </a:p>
          <a:p>
            <a:pPr lvl="1"/>
            <a:r>
              <a:rPr lang="en-US" dirty="0"/>
              <a:t>Noise shakers</a:t>
            </a:r>
          </a:p>
          <a:p>
            <a:pPr lvl="1"/>
            <a:r>
              <a:rPr lang="en-US" dirty="0" smtClean="0"/>
              <a:t>Move </a:t>
            </a:r>
            <a:r>
              <a:rPr lang="en-US" dirty="0"/>
              <a:t>with sorting </a:t>
            </a:r>
            <a:r>
              <a:rPr lang="en-US" dirty="0" smtClean="0"/>
              <a:t>board</a:t>
            </a:r>
            <a:br>
              <a:rPr lang="en-US" dirty="0" smtClean="0"/>
            </a:br>
            <a:r>
              <a:rPr lang="en-US" dirty="0" smtClean="0"/>
              <a:t>using flight zone principles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Behavior and Restraint: Swine</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91200" y="1524001"/>
            <a:ext cx="2011680" cy="2523321"/>
          </a:xfrm>
          <a:prstGeom prst="rect">
            <a:avLst/>
          </a:prstGeom>
          <a:ln w="28575">
            <a:solidFill>
              <a:srgbClr val="F47D5A"/>
            </a:solidFill>
          </a:ln>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1133" y="3810000"/>
            <a:ext cx="2127857" cy="2468880"/>
          </a:xfrm>
          <a:prstGeom prst="rect">
            <a:avLst/>
          </a:prstGeom>
          <a:ln w="28575">
            <a:solidFill>
              <a:srgbClr val="F47D5A"/>
            </a:solidFill>
          </a:ln>
        </p:spPr>
      </p:pic>
    </p:spTree>
    <p:extLst>
      <p:ext uri="{BB962C8B-B14F-4D97-AF65-F5344CB8AC3E}">
        <p14:creationId xmlns:p14="http://schemas.microsoft.com/office/powerpoint/2010/main" val="2574541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Grower/Finisher Pigs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Work in pairs</a:t>
            </a:r>
          </a:p>
          <a:p>
            <a:r>
              <a:rPr lang="en-US" dirty="0" smtClean="0"/>
              <a:t>Move small groups</a:t>
            </a:r>
          </a:p>
          <a:p>
            <a:r>
              <a:rPr lang="en-US" dirty="0" smtClean="0"/>
              <a:t>Utilize flight zone</a:t>
            </a:r>
          </a:p>
          <a:p>
            <a:pPr lvl="1"/>
            <a:r>
              <a:rPr lang="en-US" dirty="0" smtClean="0"/>
              <a:t>Use sorting board</a:t>
            </a:r>
            <a:br>
              <a:rPr lang="en-US" dirty="0" smtClean="0"/>
            </a:br>
            <a:r>
              <a:rPr lang="en-US" dirty="0" smtClean="0"/>
              <a:t>to turn/stop pigs</a:t>
            </a:r>
          </a:p>
          <a:p>
            <a:r>
              <a:rPr lang="en-US" dirty="0" smtClean="0"/>
              <a:t>Watch for fatigue</a:t>
            </a:r>
          </a:p>
          <a:p>
            <a:pPr lvl="1"/>
            <a:r>
              <a:rPr lang="en-US" dirty="0" smtClean="0"/>
              <a:t>Open mouthed </a:t>
            </a:r>
            <a:br>
              <a:rPr lang="en-US" dirty="0" smtClean="0"/>
            </a:br>
            <a:r>
              <a:rPr lang="en-US" dirty="0" smtClean="0"/>
              <a:t>breathing</a:t>
            </a:r>
          </a:p>
          <a:p>
            <a:pPr lvl="1"/>
            <a:r>
              <a:rPr lang="en-US" dirty="0" smtClean="0"/>
              <a:t>Inability to move</a:t>
            </a:r>
          </a:p>
          <a:p>
            <a:pPr lvl="1"/>
            <a:r>
              <a:rPr lang="en-US" dirty="0" smtClean="0"/>
              <a:t>Splotchy skin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Behavior and Restraint: Swine</a:t>
            </a:r>
            <a:endParaRPr lang="en-US" dirty="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57659" y="2095500"/>
            <a:ext cx="3431123" cy="2857500"/>
          </a:xfrm>
          <a:prstGeom prst="rect">
            <a:avLst/>
          </a:prstGeom>
          <a:ln w="28575">
            <a:solidFill>
              <a:srgbClr val="F47D5A"/>
            </a:solidFill>
          </a:ln>
        </p:spPr>
      </p:pic>
    </p:spTree>
    <p:extLst>
      <p:ext uri="{BB962C8B-B14F-4D97-AF65-F5344CB8AC3E}">
        <p14:creationId xmlns:p14="http://schemas.microsoft.com/office/powerpoint/2010/main" val="3675018945"/>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6233</TotalTime>
  <Words>2622</Words>
  <Application>Microsoft Office PowerPoint</Application>
  <PresentationFormat>On-screen Show (4:3)</PresentationFormat>
  <Paragraphs>188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Just In Time 2014</vt:lpstr>
      <vt:lpstr>Animal Behavior &amp; Restraint</vt:lpstr>
      <vt:lpstr>Behavior</vt:lpstr>
      <vt:lpstr>Swine Characteristics</vt:lpstr>
      <vt:lpstr>Normal Swine Behavior</vt:lpstr>
      <vt:lpstr>Handling</vt:lpstr>
      <vt:lpstr>Handling</vt:lpstr>
      <vt:lpstr>Handling</vt:lpstr>
      <vt:lpstr>Handling: Piglets</vt:lpstr>
      <vt:lpstr>Handling: Grower/Finisher Pigs</vt:lpstr>
      <vt:lpstr>Handling: Grower/Finisher Pigs</vt:lpstr>
      <vt:lpstr>Handling: Boars</vt:lpstr>
      <vt:lpstr>Handling: Sows</vt:lpstr>
      <vt:lpstr>Restraint</vt:lpstr>
      <vt:lpstr>Restraint: Piglets</vt:lpstr>
      <vt:lpstr>Restraint: Pigs</vt:lpstr>
      <vt:lpstr>Restraint: Pigs (cont’d)</vt:lpstr>
      <vt:lpstr>Restraint: Pigs (cont’d)</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Behavior and Restraint: Swine</dc:title>
  <dc:subject>Just In Time Training Resources</dc:subject>
  <dc:creator>skdevoe@iastate.edu;ramireza@mail.iastate.edu;gdvorak@mail.iastate.edu</dc:creator>
  <dc:description>June 2012</dc:description>
  <cp:lastModifiedBy>Glenda Dvorak</cp:lastModifiedBy>
  <cp:revision>384</cp:revision>
  <cp:lastPrinted>2012-06-08T20:48:48Z</cp:lastPrinted>
  <dcterms:created xsi:type="dcterms:W3CDTF">2010-02-26T02:19:00Z</dcterms:created>
  <dcterms:modified xsi:type="dcterms:W3CDTF">2014-07-07T21:22:07Z</dcterms:modified>
  <cp:category>MSP Just-In-Time Training</cp:category>
</cp:coreProperties>
</file>