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4"/>
  </p:notesMasterIdLst>
  <p:handoutMasterIdLst>
    <p:handoutMasterId r:id="rId25"/>
  </p:handoutMasterIdLst>
  <p:sldIdLst>
    <p:sldId id="348" r:id="rId2"/>
    <p:sldId id="370" r:id="rId3"/>
    <p:sldId id="371" r:id="rId4"/>
    <p:sldId id="372" r:id="rId5"/>
    <p:sldId id="374" r:id="rId6"/>
    <p:sldId id="392" r:id="rId7"/>
    <p:sldId id="375" r:id="rId8"/>
    <p:sldId id="376" r:id="rId9"/>
    <p:sldId id="377" r:id="rId10"/>
    <p:sldId id="378" r:id="rId11"/>
    <p:sldId id="396" r:id="rId12"/>
    <p:sldId id="386" r:id="rId13"/>
    <p:sldId id="387" r:id="rId14"/>
    <p:sldId id="373" r:id="rId15"/>
    <p:sldId id="391" r:id="rId16"/>
    <p:sldId id="379" r:id="rId17"/>
    <p:sldId id="398" r:id="rId18"/>
    <p:sldId id="382" r:id="rId19"/>
    <p:sldId id="381" r:id="rId20"/>
    <p:sldId id="380" r:id="rId21"/>
    <p:sldId id="347" r:id="rId22"/>
    <p:sldId id="318"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BC093"/>
    <a:srgbClr val="FAAA6E"/>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8524" autoAdjust="0"/>
    <p:restoredTop sz="64304" autoAdjust="0"/>
  </p:normalViewPr>
  <p:slideViewPr>
    <p:cSldViewPr>
      <p:cViewPr varScale="1">
        <p:scale>
          <a:sx n="62" d="100"/>
          <a:sy n="62" d="100"/>
        </p:scale>
        <p:origin x="-8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1686" y="-10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a:t>PPE: Respirator Usage and Safety</a:t>
            </a:r>
            <a:endParaRPr lang="en-US" sz="1000" dirty="0"/>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a:t>
            </a:r>
            <a:r>
              <a:rPr lang="en-US" sz="1000" dirty="0"/>
              <a:t>;</a:t>
            </a:r>
            <a:br>
              <a:rPr lang="en-US" sz="1000" dirty="0"/>
            </a:br>
            <a:r>
              <a:rPr lang="en-US" sz="1000" dirty="0"/>
              <a:t>Center for </a:t>
            </a:r>
            <a:r>
              <a:rPr lang="en-US" sz="1000" dirty="0"/>
              <a:t>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endParaRPr lang="en-US" dirty="0" smtClean="0"/>
          </a:p>
          <a:p>
            <a:r>
              <a:rPr lang="en-US" sz="1000" dirty="0"/>
              <a:t>June </a:t>
            </a:r>
            <a:r>
              <a:rPr lang="en-US" sz="1000" dirty="0"/>
              <a:t>2014</a:t>
            </a:r>
          </a:p>
          <a:p>
            <a:fld id="{E43E7F44-CF60-445B-AADF-8F267F8193CA}" type="slidenum">
              <a:rPr lang="en-US" sz="1000" smtClean="0"/>
              <a:pPr/>
              <a:t>‹#›</a:t>
            </a:fld>
            <a:endParaRPr lang="en-US" sz="1000"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7/1/2014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dc.gov/niosh/docs/2013-138/pdfs/2013-138.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June 2014</a:t>
            </a:r>
          </a:p>
          <a:p>
            <a:pPr defTabSz="956097">
              <a:defRPr/>
            </a:pPr>
            <a:r>
              <a:rPr lang="en-US" dirty="0" smtClean="0"/>
              <a:t>During an animal</a:t>
            </a:r>
            <a:r>
              <a:rPr lang="en-US" baseline="0" dirty="0" smtClean="0"/>
              <a:t> health emergency, exposure to airborne hazards, such as zoonotic disease agents or chemicals, may occur. A number of different respirators are available and when used correctly can provide various levels of protection. This Just-In-Time training will overview the proper use of respirators as part of personal protective equipment during animal health emergencies. Safety concerns and considerations while wearing respirators are also addressed. </a:t>
            </a:r>
            <a:endParaRPr lang="en-US" dirty="0" smtClean="0"/>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well look at specific respirator usage requirements and safety considerations.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1195630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selecting a respirator,</a:t>
            </a:r>
            <a:r>
              <a:rPr lang="en-US" baseline="0" dirty="0" smtClean="0"/>
              <a:t> you must know the type of hazard involved, as well as the identity and concentration of the contaminant. Additionally, consideration must be given to the degree of protection provided by each type of respirators, as well as the anticipated activity of the person wearing the respirator. Time constraints may also be a factor. </a:t>
            </a:r>
            <a:r>
              <a:rPr lang="en-US" dirty="0" smtClean="0"/>
              <a:t>Respirators are available in different types and sizes. Ensure you have selected the correct type and size of respirator for which you have been fit tested. Never replace with a different size or type of respirator.</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332439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a:t>
            </a:r>
            <a:r>
              <a:rPr lang="en-US" baseline="0" dirty="0" smtClean="0"/>
              <a:t> and health standards for respirator use are established by the Occupational Safety and Health Administration (OSHA), the Food and Drug Administration (FDA), and the National Institute for Occupational Safety and Health (NIOSH). Personnel must use respirators in conjunction with the OSHA 1910.134 comprehensive respiratory protection program standards which can be found on the OSHA website </a:t>
            </a:r>
            <a:r>
              <a:rPr lang="en-US" sz="1300" dirty="0"/>
              <a:t>at http://www.osha.gov. </a:t>
            </a:r>
            <a:r>
              <a:rPr lang="en-US" baseline="0" dirty="0" smtClean="0"/>
              <a:t>A written respiratory protection program with procedures specific to the respond should be completed. Additionally, all respirators must be approved by NIOSH and are thoroughly evaluated and tested by NIOSH to meet strict federal safety requirements.  The website, </a:t>
            </a:r>
            <a:r>
              <a:rPr lang="en-US" sz="1300" dirty="0"/>
              <a:t>http://KnowIts.NIOSH.gov contains additional information regarding respirators, their use and other issues.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307202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56097">
              <a:defRPr/>
            </a:pPr>
            <a:r>
              <a:rPr lang="en-US" dirty="0" smtClean="0"/>
              <a:t>This illustration</a:t>
            </a:r>
            <a:r>
              <a:rPr lang="en-US" baseline="0" dirty="0" smtClean="0"/>
              <a:t> shows an example of the exterior markings found on a NIOSH-approved filtering </a:t>
            </a:r>
            <a:r>
              <a:rPr lang="en-US" baseline="0" dirty="0" err="1" smtClean="0"/>
              <a:t>facepiece</a:t>
            </a:r>
            <a:r>
              <a:rPr lang="en-US" baseline="0" dirty="0" smtClean="0"/>
              <a:t> respirator. </a:t>
            </a:r>
            <a:r>
              <a:rPr lang="en-US" dirty="0" smtClean="0"/>
              <a:t>All NIOSH-approved filtering </a:t>
            </a:r>
            <a:r>
              <a:rPr lang="en-US" dirty="0" err="1" smtClean="0"/>
              <a:t>facepiece</a:t>
            </a:r>
            <a:r>
              <a:rPr lang="en-US" dirty="0" smtClean="0"/>
              <a:t> respirators are marked with the manufacturer’s name, the part number (P/N), the protection provided by the filter (e.g., N95, P100), and “NIOSH.” Some filtering </a:t>
            </a:r>
            <a:r>
              <a:rPr lang="en-US" dirty="0" err="1" smtClean="0"/>
              <a:t>facepiece</a:t>
            </a:r>
            <a:r>
              <a:rPr lang="en-US" dirty="0" smtClean="0"/>
              <a:t> respirators approved by NIOSH may have the NIOSH approval number (TC-84A-xxxx</a:t>
            </a:r>
            <a:r>
              <a:rPr lang="en-US" dirty="0" smtClean="0"/>
              <a:t>) [Note: TC stands for</a:t>
            </a:r>
            <a:r>
              <a:rPr lang="en-US" baseline="0" dirty="0" smtClean="0"/>
              <a:t> </a:t>
            </a:r>
            <a:r>
              <a:rPr lang="en-US" sz="1300" dirty="0"/>
              <a:t>Testing and Certification]</a:t>
            </a:r>
            <a:r>
              <a:rPr lang="en-US" dirty="0" smtClean="0"/>
              <a:t> </a:t>
            </a:r>
            <a:r>
              <a:rPr lang="en-US" dirty="0" smtClean="0"/>
              <a:t>as an additional identification marking. This information is printed either on the face, exhalation valve (if one exists), or head straps. The lot number or date of manufacture may appear on the respirator or may be located on the packaging. </a:t>
            </a:r>
            <a:r>
              <a:rPr lang="en-US" sz="1300" dirty="0"/>
              <a:t>Counterfeit or modified respirators (e.g. those covered with fabric or design) do exist and if worn can compromise safety. </a:t>
            </a:r>
            <a:r>
              <a:rPr lang="en-US" dirty="0" smtClean="0"/>
              <a:t>It is important to </a:t>
            </a:r>
            <a:r>
              <a:rPr lang="en-US" sz="1300" dirty="0"/>
              <a:t>verify the approval of the NIOSH “TC” number before wearing any respirator. This can be done at the NIOSH website at http://www.cdc.gov/niosh/npptl/topics/respirators/disp_part. </a:t>
            </a:r>
            <a:endParaRPr lang="en-US" dirty="0" smtClean="0"/>
          </a:p>
          <a:p>
            <a:pPr defTabSz="956097">
              <a:defRPr/>
            </a:pPr>
            <a:endParaRPr lang="en-US" sz="1300" dirty="0"/>
          </a:p>
          <a:p>
            <a:r>
              <a:rPr lang="en-US" dirty="0" smtClean="0"/>
              <a:t>[Image: Example of exterior markings on  a NIOSH-approved</a:t>
            </a:r>
            <a:r>
              <a:rPr lang="en-US" baseline="0" dirty="0" smtClean="0"/>
              <a:t> filtering </a:t>
            </a:r>
            <a:r>
              <a:rPr lang="en-US" baseline="0" dirty="0" err="1" smtClean="0"/>
              <a:t>facepiece</a:t>
            </a:r>
            <a:r>
              <a:rPr lang="en-US" baseline="0" dirty="0" smtClean="0"/>
              <a:t> respirator. Source: CDC NIOSH (National Institute for Occupational Safety and Health) Respirator Awareness: Your Health May Depend On It. Personal Protective Equipment for Healthcare Workers at </a:t>
            </a:r>
            <a:r>
              <a:rPr lang="en-US" sz="1300" u="sng" dirty="0">
                <a:hlinkClick r:id="rId3"/>
              </a:rPr>
              <a:t>http://www.cdc.gov/niosh/docs/2013-138/pdfs/2013-138.pdf</a:t>
            </a:r>
            <a:r>
              <a:rPr lang="en-US" sz="1300" dirty="0"/>
              <a:t>.</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3503890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baseline="0" dirty="0" smtClean="0"/>
              <a:t>For a respirator to work properly, it needs to be fitted to the wearer using a fit-test and then it needs to be seal-checked against the face. Respirators come in various sizes and must be individually selected to fit the users face and provide a tight seal. A proper seal between the user’s face and the respirator forces inhaled air to be pulled through the respirator’s filter material and not through gaps between the face and respirator. </a:t>
            </a:r>
          </a:p>
          <a:p>
            <a:pPr defTabSz="956097">
              <a:defRPr/>
            </a:pPr>
            <a:endParaRPr lang="en-US" baseline="0" dirty="0" smtClean="0"/>
          </a:p>
          <a:p>
            <a:pPr defTabSz="956097">
              <a:defRPr/>
            </a:pPr>
            <a:r>
              <a:rPr lang="en-US" baseline="0" dirty="0" smtClean="0"/>
              <a:t>Fit-testing and seal checks are done to ensure there are minimal harmful particles, if any, getting through the respirator to harm the wearer. This will need to be done before the wearer is allowed into the contaminated area. </a:t>
            </a:r>
            <a:r>
              <a:rPr lang="en-US" dirty="0" smtClean="0"/>
              <a:t>All respirators that rely on a mask-to-face seal need to be annually checked with either qualitative or quantitative methods to determine whether the mask provides an acceptable fit to a wearer. </a:t>
            </a:r>
            <a:r>
              <a:rPr lang="en-US" sz="1300" dirty="0"/>
              <a:t>A seal check is completed by the user to determine if the respirator is properly seated to the face ensuring inhalation occurs thorough the filter rather than around the edges of the respirator. This process may be performed differently depending on the type and model of respirator.</a:t>
            </a:r>
            <a:r>
              <a:rPr lang="en-US" baseline="0" dirty="0" smtClean="0"/>
              <a:t> The respirator wearer should be observed during a trial period to evaluate potential physiological problems</a:t>
            </a:r>
            <a:endParaRPr lang="en-US" sz="1300" dirty="0"/>
          </a:p>
          <a:p>
            <a:pPr defTabSz="956097">
              <a:defRPr/>
            </a:pPr>
            <a:endParaRPr lang="en-US" sz="1300" dirty="0"/>
          </a:p>
          <a:p>
            <a:pPr defTabSz="956097">
              <a:defRPr/>
            </a:pPr>
            <a:r>
              <a:rPr lang="en-US" sz="1300" dirty="0"/>
              <a:t>Tight-fitting air purifying respirators can impose a physiological burden on the user. For this reason a medical evaluation is also required prior to wearing a respirator. This involves answering a series of questions to assess your health, use of medications, and work conditions while wearing the respirator. Depending on the responses, a further work-up with a physician may be necessary to assess your pulmonary function or other concerns.</a:t>
            </a:r>
            <a:r>
              <a:rPr lang="en-US" baseline="0" dirty="0" smtClean="0"/>
              <a:t> A chest X-ray and or spirometry may be indicated.</a:t>
            </a:r>
          </a:p>
          <a:p>
            <a:endParaRPr lang="en-US" dirty="0" smtClean="0"/>
          </a:p>
          <a:p>
            <a:pPr defTabSz="956097">
              <a:defRPr/>
            </a:pPr>
            <a:r>
              <a:rPr lang="en-US" baseline="0" dirty="0" smtClean="0"/>
              <a:t>Responders who will need to wear respirators will need to receive training  on the proper procedures for donning and doffing the particular respirator before being released into a contaminated area. </a:t>
            </a:r>
          </a:p>
          <a:p>
            <a:endParaRPr lang="en-US" sz="1300" dirty="0"/>
          </a:p>
          <a:p>
            <a:r>
              <a:rPr lang="en-US" sz="1300" dirty="0"/>
              <a:t>[Photo: (Top) </a:t>
            </a:r>
            <a:r>
              <a:rPr lang="en-US" baseline="0" dirty="0" smtClean="0"/>
              <a:t>Two responders properly fitting APR </a:t>
            </a:r>
            <a:r>
              <a:rPr lang="en-US" baseline="0" dirty="0" err="1" smtClean="0"/>
              <a:t>facepieces</a:t>
            </a:r>
            <a:r>
              <a:rPr lang="en-US" baseline="0" dirty="0" smtClean="0"/>
              <a:t>. Source: Gordon Harman, Center for Domestic Preparedness; (Bottom) </a:t>
            </a:r>
            <a:r>
              <a:rPr lang="en-US" sz="1300" dirty="0"/>
              <a:t>Medical evaluation of an employee for the use of a respirator. Source: </a:t>
            </a:r>
            <a:r>
              <a:rPr lang="en-US" i="0" baseline="0" dirty="0" smtClean="0"/>
              <a:t>Dani Ausen, Iowa State University]</a:t>
            </a:r>
            <a:endParaRPr lang="en-US" i="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361299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variety of </a:t>
            </a:r>
            <a:r>
              <a:rPr lang="en-US" dirty="0" smtClean="0"/>
              <a:t>health effects can be associated with wearing respirators. Pulmonary effects include added inspiratory and expiratory resistance and can lead to reduced endurance and exercise performance during the response. It also tends</a:t>
            </a:r>
            <a:r>
              <a:rPr lang="en-US" baseline="0" dirty="0" smtClean="0"/>
              <a:t> to increase ventilation. Respirators may reduce visual fields, decrease voice clarity and loudness, and decrease hearing ability. This may subsequently result in reduced productivity, and safety. Inspired air can increase the risk for heat stress since warm expired gases are rebreathed. Respirators can also cause discomfort to the user due pressure from the fit of the mask or allergic skin reaction. Eye irritation may occur from respirator air flow. For individuals that are claustrophobic, psychological stress may occur while wearing respirators.</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15</a:t>
            </a:fld>
            <a:endParaRPr lang="en-US"/>
          </a:p>
        </p:txBody>
      </p:sp>
    </p:spTree>
    <p:extLst>
      <p:ext uri="{BB962C8B-B14F-4D97-AF65-F5344CB8AC3E}">
        <p14:creationId xmlns:p14="http://schemas.microsoft.com/office/powerpoint/2010/main" val="1696024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respirators must be inspected for basic function before each use. A respirator inspection must include a check of the respirator’s ability to work properly, the tightness of any connections, and the condition of the various parts, such as the </a:t>
            </a:r>
            <a:r>
              <a:rPr lang="en-US" baseline="0" dirty="0" err="1" smtClean="0"/>
              <a:t>facepiece</a:t>
            </a:r>
            <a:r>
              <a:rPr lang="en-US" baseline="0" dirty="0" smtClean="0"/>
              <a:t>, head straps, valves, tubes, hoses, and any cartridges, canisters or filters. In addition, elastomeric parts must be checked for pliability and sign of deterioration. </a:t>
            </a:r>
            <a:r>
              <a:rPr lang="en-US" baseline="0" dirty="0" smtClean="0"/>
              <a:t>If </a:t>
            </a:r>
            <a:r>
              <a:rPr lang="en-US" baseline="0" dirty="0" smtClean="0"/>
              <a:t>any parts are found to be damaged or compromised, do not use the respirator. For respirators with battery packs, be sure the battery has been charged and is ready for use. It is also important to test the air flow to make sure the respirator is working properly. If any part of the respirator is not working properly, do not use it.</a:t>
            </a:r>
          </a:p>
          <a:p>
            <a:endParaRPr lang="en-US" baseline="0" dirty="0" smtClean="0"/>
          </a:p>
          <a:p>
            <a:pPr defTabSz="956097">
              <a:defRPr/>
            </a:pPr>
            <a:r>
              <a:rPr lang="en-US" sz="1300" dirty="0"/>
              <a:t>[Photo: An employee checking the respirator before using it. Source: Dani Ausen, Iowa State University]</a:t>
            </a:r>
            <a:endParaRPr lang="en-US" i="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15815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these guidelines to ensure safe respirator usage:</a:t>
            </a:r>
          </a:p>
          <a:p>
            <a:pPr marL="179268" indent="-179268">
              <a:buFont typeface="Arial" panose="020B0604020202020204" pitchFamily="34" charset="0"/>
              <a:buChar char="•"/>
            </a:pPr>
            <a:r>
              <a:rPr lang="en-US" dirty="0" smtClean="0"/>
              <a:t>Do not use a respirator unless you have been formally trained </a:t>
            </a:r>
            <a:r>
              <a:rPr lang="en-US" b="1" u="sng" dirty="0" smtClean="0"/>
              <a:t>and</a:t>
            </a:r>
            <a:r>
              <a:rPr lang="en-US" dirty="0" smtClean="0"/>
              <a:t> have been fit tested for the respirator you are using</a:t>
            </a:r>
          </a:p>
          <a:p>
            <a:pPr marL="179268" indent="-179268">
              <a:buFont typeface="Arial" panose="020B0604020202020204" pitchFamily="34" charset="0"/>
              <a:buChar char="•"/>
            </a:pPr>
            <a:r>
              <a:rPr lang="en-US" dirty="0" smtClean="0"/>
              <a:t>Be sure the correct respirator for the job is selected.</a:t>
            </a:r>
            <a:r>
              <a:rPr lang="en-US" baseline="0" dirty="0" smtClean="0"/>
              <a:t> </a:t>
            </a:r>
            <a:r>
              <a:rPr lang="en-US" dirty="0" smtClean="0"/>
              <a:t>Do not mistakenly use a particulate or HEPA filtered respirator for protection against gases or vapors. Inspect the respirator before</a:t>
            </a:r>
            <a:r>
              <a:rPr lang="en-US" baseline="0" dirty="0" smtClean="0"/>
              <a:t> each use.</a:t>
            </a:r>
            <a:endParaRPr lang="en-US" dirty="0" smtClean="0"/>
          </a:p>
          <a:p>
            <a:pPr marL="179268" indent="-179268">
              <a:buFont typeface="Arial" panose="020B0604020202020204" pitchFamily="34" charset="0"/>
              <a:buChar char="•"/>
            </a:pPr>
            <a:r>
              <a:rPr lang="en-US" dirty="0" smtClean="0"/>
              <a:t>Inspect the respirator before each use</a:t>
            </a:r>
          </a:p>
          <a:p>
            <a:pPr marL="179268" indent="-179268">
              <a:buFont typeface="Arial" panose="020B0604020202020204" pitchFamily="34" charset="0"/>
              <a:buChar char="•"/>
            </a:pPr>
            <a:r>
              <a:rPr lang="en-US" dirty="0" smtClean="0"/>
              <a:t>To ensure a tight fit, </a:t>
            </a:r>
          </a:p>
          <a:p>
            <a:pPr marL="351897" lvl="1" indent="-179268">
              <a:buFont typeface="Arial" panose="020B0604020202020204" pitchFamily="34" charset="0"/>
              <a:buChar char="•"/>
            </a:pPr>
            <a:r>
              <a:rPr lang="en-US" dirty="0" smtClean="0"/>
              <a:t>shave facial hair to ensure a good seal with the facemask</a:t>
            </a:r>
          </a:p>
          <a:p>
            <a:pPr marL="351897" lvl="1" indent="-179268">
              <a:buFont typeface="Arial" panose="020B0604020202020204" pitchFamily="34" charset="0"/>
              <a:buChar char="•"/>
            </a:pPr>
            <a:r>
              <a:rPr lang="en-US" dirty="0" smtClean="0"/>
              <a:t>Do not allow your hair or eyeglass frames to interfere with the face mask seal</a:t>
            </a:r>
          </a:p>
          <a:p>
            <a:pPr marL="179268" indent="-179268">
              <a:buFont typeface="Arial" panose="020B0604020202020204" pitchFamily="34" charset="0"/>
              <a:buChar char="•"/>
            </a:pPr>
            <a:r>
              <a:rPr lang="en-US" dirty="0" smtClean="0"/>
              <a:t>Contact lenses should not be</a:t>
            </a:r>
            <a:r>
              <a:rPr lang="en-US" baseline="0" dirty="0" smtClean="0"/>
              <a:t> worn</a:t>
            </a:r>
            <a:r>
              <a:rPr lang="en-US" dirty="0" smtClean="0"/>
              <a:t> while wearing a respirator</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1481869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While</a:t>
            </a:r>
            <a:r>
              <a:rPr lang="en-US" baseline="0" dirty="0" smtClean="0"/>
              <a:t> using a respirator in the field, be sure that it is working properly to filter harmful particulates and leave the contaminated area immediately if the respirator stops working or you think there may be a defect with it. </a:t>
            </a:r>
            <a:r>
              <a:rPr lang="en-US" dirty="0" smtClean="0"/>
              <a:t>If you feel nauseous, dizzy or ill, or have difficulty breathing, return to fresh air and remove the respirator. Never remove a respirator in a contaminated environment. Once</a:t>
            </a:r>
            <a:r>
              <a:rPr lang="en-US" baseline="0" dirty="0" smtClean="0"/>
              <a:t> in a safe area, c</a:t>
            </a:r>
            <a:r>
              <a:rPr lang="en-US" dirty="0" smtClean="0"/>
              <a:t>heck to see if the canister, cartridge, or filter needs to be replaced. Cartridges and canisters must be replaced if the user notices an odor, taste, or throat irritation. Wet, damaged, and grossly contaminated cartridges/canisters must also be replaced.</a:t>
            </a:r>
          </a:p>
          <a:p>
            <a:pPr defTabSz="956097">
              <a:defRPr/>
            </a:pPr>
            <a:endParaRPr lang="en-US" dirty="0" smtClean="0"/>
          </a:p>
          <a:p>
            <a:r>
              <a:rPr lang="en-US" baseline="0" dirty="0" smtClean="0"/>
              <a:t>If using battery operated respirators (PAPRs), be sure you do not work in the contaminated conditions longer than the battery will last. Check the battery periodically to make sure enough power is left to finish the job. If not, stop and get a fully charged battery from a safe area. When using SCBA respirators, be sure you only work as long as the air supply will last and don’t try to test the limit. When you know the air supply is getting low, return to a safe area for a full tank.</a:t>
            </a:r>
          </a:p>
          <a:p>
            <a:pPr defTabSz="956097">
              <a:defRPr/>
            </a:pPr>
            <a:endParaRPr lang="en-US" baseline="0" dirty="0" smtClean="0"/>
          </a:p>
          <a:p>
            <a:pPr defTabSz="956097">
              <a:defRPr/>
            </a:pPr>
            <a:r>
              <a:rPr lang="en-US" baseline="0" dirty="0" smtClean="0"/>
              <a:t>[Photo: A PAPR battery charging with the unit attached before usage. </a:t>
            </a:r>
            <a:r>
              <a:rPr lang="en-US" i="0" baseline="0" dirty="0" smtClean="0"/>
              <a:t>Source: Dani Ausen, Iowa State University]</a:t>
            </a:r>
            <a:endParaRPr lang="en-US" i="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18</a:t>
            </a:fld>
            <a:endParaRPr lang="en-US"/>
          </a:p>
        </p:txBody>
      </p:sp>
    </p:spTree>
    <p:extLst>
      <p:ext uri="{BB962C8B-B14F-4D97-AF65-F5344CB8AC3E}">
        <p14:creationId xmlns:p14="http://schemas.microsoft.com/office/powerpoint/2010/main" val="87677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Cleaning reusable respirators is an important task to make sure the contaminants the respirator came in contact with do not spread. Follow </a:t>
            </a:r>
            <a:r>
              <a:rPr lang="en-US" baseline="0" dirty="0" smtClean="0"/>
              <a:t>manufacturer’s cleaning guidelines. Clean surfaces </a:t>
            </a:r>
            <a:r>
              <a:rPr lang="en-US" baseline="0" dirty="0" smtClean="0"/>
              <a:t>of the respirator with warm water and a mild </a:t>
            </a:r>
            <a:r>
              <a:rPr lang="en-US" baseline="0" dirty="0" smtClean="0"/>
              <a:t>detergent. Do not use organic </a:t>
            </a:r>
            <a:r>
              <a:rPr lang="en-US" baseline="0" dirty="0" smtClean="0"/>
              <a:t>solvents. Never soak the entire unit in cleaning solution as it can damage the respirator</a:t>
            </a:r>
            <a:r>
              <a:rPr lang="en-US" baseline="0" dirty="0" smtClean="0"/>
              <a:t>. If the response involved microorganisms, apply a disinfectant solution for the proper contact time. Rinse well and dry thoroughly with a lint free cloth. </a:t>
            </a:r>
            <a:endParaRPr lang="en-US" baseline="0" dirty="0" smtClean="0"/>
          </a:p>
          <a:p>
            <a:endParaRPr lang="en-US" baseline="0" dirty="0" smtClean="0"/>
          </a:p>
          <a:p>
            <a:pPr defTabSz="956097">
              <a:defRPr/>
            </a:pPr>
            <a:r>
              <a:rPr lang="en-US" baseline="0" dirty="0" smtClean="0"/>
              <a:t>[Photo: An employee cleaning the outside of a PAPR respirator with a detergent and warm water mixture. </a:t>
            </a:r>
            <a:r>
              <a:rPr lang="en-US" i="0" baseline="0" dirty="0" smtClean="0"/>
              <a:t>Source: Andrew Kingsbury, Iowa State University</a:t>
            </a:r>
            <a:r>
              <a:rPr lang="en-US" i="1" baseline="0" dirty="0" smtClean="0"/>
              <a:t>]</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19</a:t>
            </a:fld>
            <a:endParaRPr lang="en-US"/>
          </a:p>
        </p:txBody>
      </p:sp>
    </p:spTree>
    <p:extLst>
      <p:ext uri="{BB962C8B-B14F-4D97-AF65-F5344CB8AC3E}">
        <p14:creationId xmlns:p14="http://schemas.microsoft.com/office/powerpoint/2010/main" val="401624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sz="1300" dirty="0"/>
              <a:t>A respirator is a personal protective device that is worn on the face. It covers the nose and mouth and is specifically designed to provide respiratory protection by forming a tight seal against the wearer’s skin. Respirators vary in their level of protection and efficiency to filter out airborne particles. The use of respirators may be needed for hazardous airborne particles, such as dust, pathogens, gases, or vapors, or chemical splash.  [</a:t>
            </a:r>
            <a:r>
              <a:rPr lang="en-US" baseline="0" dirty="0" smtClean="0"/>
              <a:t>Photo: Two responders wearing different types of respirators. Source: John Wenzel, New Mexico State University]</a:t>
            </a:r>
          </a:p>
          <a:p>
            <a:pPr defTabSz="956097">
              <a:defRPr/>
            </a:pPr>
            <a:endParaRPr lang="en-US" sz="1300" dirty="0"/>
          </a:p>
          <a:p>
            <a:pPr defTabSz="956097">
              <a:defRPr/>
            </a:pPr>
            <a:endParaRPr lang="en-US" sz="130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037390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Respirators</a:t>
            </a:r>
            <a:r>
              <a:rPr lang="en-US" baseline="0" dirty="0" smtClean="0"/>
              <a:t> </a:t>
            </a:r>
            <a:r>
              <a:rPr lang="en-US" sz="1300" dirty="0"/>
              <a:t>need to be maintained and properly stored in accordance with the manufacturer’s instructions. Expiration dates need to be checked as quality and integrity of some materials degrades over time. Never use defective or damaged PPE and inspect and discard if color changes, shrinking, wearing/thinning of material, stretching, cuts, tears, or holes are found in respirators.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20</a:t>
            </a:fld>
            <a:endParaRPr lang="en-US"/>
          </a:p>
        </p:txBody>
      </p:sp>
    </p:spTree>
    <p:extLst>
      <p:ext uri="{BB962C8B-B14F-4D97-AF65-F5344CB8AC3E}">
        <p14:creationId xmlns:p14="http://schemas.microsoft.com/office/powerpoint/2010/main" val="3525047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the usage</a:t>
            </a:r>
            <a:r>
              <a:rPr lang="en-US" baseline="0" dirty="0" smtClean="0"/>
              <a:t> and safety issues associated with respirators during animal health emergency response, consult the following resources.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22</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9501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Lets look at the various types of respirators available. Each type protects against different hazards at different levels. </a:t>
            </a:r>
            <a:r>
              <a:rPr lang="en-US" baseline="0" dirty="0" smtClean="0"/>
              <a:t>The appropriate respirator chosen for use will depend on the anticipated airborne risk for the responder. </a:t>
            </a:r>
            <a:r>
              <a:rPr lang="en-US" dirty="0" smtClean="0"/>
              <a:t>It is important to select the right respirator for a specific job.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238639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Respirators can be classified as one of two types based on how they protect the user; there</a:t>
            </a:r>
            <a:r>
              <a:rPr lang="en-US" baseline="0" dirty="0" smtClean="0"/>
              <a:t> are a</a:t>
            </a:r>
            <a:r>
              <a:rPr lang="en-US" dirty="0" smtClean="0"/>
              <a:t>ir-purifying respirators and air-supplying respirators. </a:t>
            </a:r>
          </a:p>
          <a:p>
            <a:endParaRPr lang="en-US" dirty="0" smtClean="0"/>
          </a:p>
          <a:p>
            <a:pPr defTabSz="956097">
              <a:defRPr/>
            </a:pPr>
            <a:r>
              <a:rPr lang="en-US" dirty="0" smtClean="0"/>
              <a:t>The first class – air purifying respirators or APRs – filter and remove contaminants from the air. This group</a:t>
            </a:r>
            <a:r>
              <a:rPr lang="en-US" baseline="0" dirty="0" smtClean="0"/>
              <a:t> includes </a:t>
            </a:r>
            <a:r>
              <a:rPr lang="en-US" dirty="0" smtClean="0"/>
              <a:t>various particulate respirators, which filter out airborne particles, and “gas masks,” which remove gasses and vapors. Therefore, the proper cartridge, canister, or filter must be selected based on the hazardous threat. </a:t>
            </a:r>
            <a:r>
              <a:rPr lang="en-US" baseline="0" dirty="0" smtClean="0"/>
              <a:t>Since filter respirators</a:t>
            </a:r>
            <a:r>
              <a:rPr lang="en-US" dirty="0" smtClean="0"/>
              <a:t> only modify the ambient air, they cannot be used in oxygen deficient situations. Air-purifying particulate respirators</a:t>
            </a:r>
            <a:r>
              <a:rPr lang="en-US" baseline="0" dirty="0" smtClean="0"/>
              <a:t> </a:t>
            </a:r>
            <a:r>
              <a:rPr lang="en-US" dirty="0" smtClean="0"/>
              <a:t>can </a:t>
            </a:r>
            <a:r>
              <a:rPr lang="en-US" dirty="0" smtClean="0"/>
              <a:t>be</a:t>
            </a:r>
            <a:r>
              <a:rPr lang="en-US" baseline="0" dirty="0" smtClean="0"/>
              <a:t> further subdivided into three categories: particulate filtering </a:t>
            </a:r>
            <a:r>
              <a:rPr lang="en-US" baseline="0" dirty="0" err="1" smtClean="0"/>
              <a:t>facepiece</a:t>
            </a:r>
            <a:r>
              <a:rPr lang="en-US" baseline="0" dirty="0" smtClean="0"/>
              <a:t> respirators, elastomeric respirators, and powered air-purifying respirators, also known as PAPRs. The two types of respirators most commonly used for animal health emergencies are disposable or particulate filtering </a:t>
            </a:r>
            <a:r>
              <a:rPr lang="en-US" baseline="0" dirty="0" err="1" smtClean="0"/>
              <a:t>facepiece</a:t>
            </a:r>
            <a:r>
              <a:rPr lang="en-US" baseline="0" dirty="0" smtClean="0"/>
              <a:t> respirators and reusable or elastomeric respirators. </a:t>
            </a:r>
            <a:endParaRPr lang="en-US" dirty="0" smtClean="0"/>
          </a:p>
          <a:p>
            <a:endParaRPr lang="en-US" dirty="0" smtClean="0"/>
          </a:p>
          <a:p>
            <a:r>
              <a:rPr lang="en-US" dirty="0" smtClean="0"/>
              <a:t>The other class of respirators – called air-supplying respirators (ASRs) – protect the</a:t>
            </a:r>
            <a:r>
              <a:rPr lang="en-US" baseline="0" dirty="0" smtClean="0"/>
              <a:t> user</a:t>
            </a:r>
            <a:r>
              <a:rPr lang="en-US" dirty="0" smtClean="0"/>
              <a:t> by supplying air from another source. Air-supplying</a:t>
            </a:r>
            <a:r>
              <a:rPr lang="en-US" baseline="0" dirty="0" smtClean="0"/>
              <a:t> respirators can use an airline hose attached to a remote source of air – which are called supplied air respirators or SARs, or </a:t>
            </a:r>
            <a:r>
              <a:rPr lang="en-US" dirty="0" smtClean="0"/>
              <a:t> they may come equipped with their own compressed air or oxygen supply, which are called self-contained breathing apparatuses (SCBAs). Both are used for</a:t>
            </a:r>
            <a:r>
              <a:rPr lang="en-US" baseline="0" dirty="0" smtClean="0"/>
              <a:t> high-risk environments. </a:t>
            </a:r>
            <a:r>
              <a:rPr lang="en-US" dirty="0" smtClean="0"/>
              <a:t>The SCBA offers the greatest respiratory</a:t>
            </a:r>
            <a:r>
              <a:rPr lang="en-US" baseline="0" dirty="0" smtClean="0"/>
              <a:t> protection from the outside environment compared to other respirators. </a:t>
            </a:r>
            <a:endParaRPr lang="en-US" dirty="0" smtClean="0"/>
          </a:p>
          <a:p>
            <a:endParaRPr lang="en-US" baseline="0" dirty="0" smtClean="0"/>
          </a:p>
          <a:p>
            <a:pPr defTabSz="956097">
              <a:defRPr/>
            </a:pPr>
            <a:r>
              <a:rPr lang="en-US" baseline="0" dirty="0" smtClean="0"/>
              <a:t>It is important to note that basic surgical masks are not considered respiratory protection. While a surgical mask can help block large particle droplets, splashes, sprays or splatter the may contain viruses and bacteria from reaching the nose and mouth, they do not form a tight seal against the skin or filter very small airborne pathogens. </a:t>
            </a:r>
            <a:r>
              <a:rPr lang="en-US" sz="1300" dirty="0"/>
              <a:t>Unlike surgical masks, respirators provide a tight seal to the face when worn properly (fit-tested and seal checked). </a:t>
            </a:r>
          </a:p>
          <a:p>
            <a:endParaRPr lang="en-US" baseline="0" dirty="0" smtClean="0"/>
          </a:p>
          <a:p>
            <a:r>
              <a:rPr lang="en-US" dirty="0" smtClean="0"/>
              <a:t>[Photo: Diagram showing</a:t>
            </a:r>
            <a:r>
              <a:rPr lang="en-US" baseline="0" dirty="0" smtClean="0"/>
              <a:t> various types of respirators. Source: </a:t>
            </a:r>
            <a:r>
              <a:rPr lang="en-US" dirty="0" smtClean="0"/>
              <a:t>Texas State</a:t>
            </a:r>
            <a:r>
              <a:rPr lang="en-US" baseline="0" dirty="0" smtClean="0"/>
              <a:t> University. Respiratory Protection Program at h</a:t>
            </a:r>
            <a:r>
              <a:rPr lang="en-US" dirty="0" smtClean="0"/>
              <a:t>ttp://www.fss.txstate.edu/ehsrm/safetymanual/ppe/resppro.html]</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340297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b="0" dirty="0" smtClean="0"/>
              <a:t>Particulate filtering </a:t>
            </a:r>
            <a:r>
              <a:rPr lang="en-US" b="0" dirty="0" err="1" smtClean="0"/>
              <a:t>facepiece</a:t>
            </a:r>
            <a:r>
              <a:rPr lang="en-US" b="0" dirty="0" smtClean="0"/>
              <a:t> respirators are sometimes referred to as disposable or single-use</a:t>
            </a:r>
            <a:r>
              <a:rPr lang="en-US" b="0" baseline="0" dirty="0" smtClean="0"/>
              <a:t> </a:t>
            </a:r>
            <a:r>
              <a:rPr lang="en-US" b="0" dirty="0" smtClean="0"/>
              <a:t>respirators since the entire respirator is discarded when it becomes unsuitable for further use. </a:t>
            </a:r>
            <a:r>
              <a:rPr lang="en-US" sz="1300" dirty="0"/>
              <a:t>This class of respirators offers protection against particulates only. </a:t>
            </a:r>
            <a:r>
              <a:rPr lang="en-US" b="0" dirty="0" smtClean="0"/>
              <a:t>They are made of cloth or paper and are primarily used for nuisance</a:t>
            </a:r>
            <a:r>
              <a:rPr lang="en-US" b="0" baseline="0" dirty="0" smtClean="0"/>
              <a:t> dusts or odors. </a:t>
            </a:r>
            <a:r>
              <a:rPr lang="en-US" sz="1300" dirty="0"/>
              <a:t>The entire respirator </a:t>
            </a:r>
            <a:r>
              <a:rPr lang="en-US" sz="1300" dirty="0" err="1"/>
              <a:t>facepiece</a:t>
            </a:r>
            <a:r>
              <a:rPr lang="en-US" sz="1300" dirty="0"/>
              <a:t> is comprised of filter material. Some filtering </a:t>
            </a:r>
            <a:r>
              <a:rPr lang="en-US" sz="1300" dirty="0" err="1"/>
              <a:t>facepiece</a:t>
            </a:r>
            <a:r>
              <a:rPr lang="en-US" sz="1300" dirty="0"/>
              <a:t> respirators also have an exhalation valve which can reduce breathing resistance, reduce moisture buildup inside the respirator, and increase work tolerance and comfort for respirator users. Goggles or other eye protection would also need to be worn and should not interfere with the seal of the respirator. </a:t>
            </a:r>
          </a:p>
          <a:p>
            <a:pPr defTabSz="956097">
              <a:defRPr/>
            </a:pPr>
            <a:endParaRPr lang="en-US" b="0" baseline="0" dirty="0" smtClean="0"/>
          </a:p>
          <a:p>
            <a:pPr defTabSz="956097">
              <a:defRPr/>
            </a:pPr>
            <a:r>
              <a:rPr lang="en-US" b="0" dirty="0" smtClean="0"/>
              <a:t>These respirators are also commonly referred to as “N95s” and are one of the most commonly used respirators. N95 refers to the filtration capability of the respirator. The NIOSH respirator approval regulation defines N95 as </a:t>
            </a:r>
            <a:r>
              <a:rPr lang="en-US" dirty="0" smtClean="0"/>
              <a:t>a filter class that removes at least 95% of airborne particles during “worse case” testing using a “most-penetrating” sized particle. </a:t>
            </a:r>
            <a:r>
              <a:rPr lang="en-US" baseline="0" dirty="0" smtClean="0"/>
              <a:t>In most instances a NIOSH-approved N95 filtering </a:t>
            </a:r>
            <a:r>
              <a:rPr lang="en-US" baseline="0" dirty="0" err="1" smtClean="0"/>
              <a:t>facepiece</a:t>
            </a:r>
            <a:r>
              <a:rPr lang="en-US" baseline="0" dirty="0" smtClean="0"/>
              <a:t> respirator is used to protect wearers from airborne particles, including pathogens. </a:t>
            </a:r>
            <a:endParaRPr lang="en-US" dirty="0" smtClean="0"/>
          </a:p>
          <a:p>
            <a:pPr defTabSz="956097">
              <a:defRPr/>
            </a:pPr>
            <a:r>
              <a:rPr lang="en-US" sz="1300" dirty="0"/>
              <a:t> </a:t>
            </a:r>
          </a:p>
          <a:p>
            <a:pPr defTabSz="956097">
              <a:defRPr/>
            </a:pPr>
            <a:r>
              <a:rPr lang="en-US" sz="1300" dirty="0"/>
              <a:t>[</a:t>
            </a:r>
            <a:r>
              <a:rPr lang="en-US" baseline="0" dirty="0" smtClean="0"/>
              <a:t>Photo: (Top) </a:t>
            </a:r>
            <a:r>
              <a:rPr lang="en-US" sz="1300" dirty="0"/>
              <a:t>3M N95 particulate disposable respirator</a:t>
            </a:r>
            <a:r>
              <a:rPr lang="en-US" i="0" baseline="0" dirty="0" smtClean="0"/>
              <a:t>; (Bottom) </a:t>
            </a:r>
            <a:r>
              <a:rPr lang="en-US" baseline="0" dirty="0" smtClean="0"/>
              <a:t>A responder fit-testing a particulate filtering </a:t>
            </a:r>
            <a:r>
              <a:rPr lang="en-US" baseline="0" dirty="0" err="1" smtClean="0"/>
              <a:t>facepiece</a:t>
            </a:r>
            <a:r>
              <a:rPr lang="en-US" baseline="0" dirty="0" smtClean="0"/>
              <a:t> respirator. </a:t>
            </a:r>
            <a:r>
              <a:rPr lang="en-US" sz="1300" dirty="0"/>
              <a:t>Source: </a:t>
            </a:r>
            <a:r>
              <a:rPr lang="en-US" i="0" baseline="0" dirty="0" smtClean="0"/>
              <a:t>Dani Ausen, Iowa State University]</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417544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Filtering </a:t>
            </a:r>
            <a:r>
              <a:rPr lang="en-US" sz="1300" dirty="0" err="1"/>
              <a:t>facepiece</a:t>
            </a:r>
            <a:r>
              <a:rPr lang="en-US" sz="1300" dirty="0"/>
              <a:t> respirators are available in three primary filtering efficiencies – 95%, 99% or 100% - and three levels of oil resistance, designated by N, R, or P.  </a:t>
            </a:r>
            <a:r>
              <a:rPr lang="en-US" b="0" dirty="0" smtClean="0"/>
              <a:t>The N Series are not resistant to oil. N95, N99, N100 filter at least 95%, 99%, 99.97% of airborne particles, respectively. The R Series are somewhat resistant to oil. R95, R99, R100 filter at</a:t>
            </a:r>
            <a:r>
              <a:rPr lang="en-US" b="0" baseline="0" dirty="0" smtClean="0"/>
              <a:t> </a:t>
            </a:r>
            <a:r>
              <a:rPr lang="en-US" b="0" dirty="0" smtClean="0"/>
              <a:t>least 95%, 99%, 99.97% of airborne particles. The P Series</a:t>
            </a:r>
            <a:r>
              <a:rPr lang="en-US" b="0" baseline="0" dirty="0" smtClean="0"/>
              <a:t> are strongly resistant to oil. </a:t>
            </a:r>
            <a:r>
              <a:rPr lang="en-US" b="0" dirty="0" smtClean="0"/>
              <a:t>P95, P99, P100 filter at least 95%, 99%, 99.97% of airborne particles. 95% is the minimal level of filtration that will be approved by NIOSH. </a:t>
            </a:r>
            <a:endParaRPr lang="en-US" b="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94312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Elastomeric</a:t>
            </a:r>
            <a:r>
              <a:rPr lang="en-US" baseline="0" dirty="0" smtClean="0"/>
              <a:t> respirators are </a:t>
            </a:r>
            <a:r>
              <a:rPr lang="en-US" b="0" dirty="0" smtClean="0"/>
              <a:t>often</a:t>
            </a:r>
            <a:r>
              <a:rPr lang="en-US" b="0" baseline="0" dirty="0" smtClean="0"/>
              <a:t> r</a:t>
            </a:r>
            <a:r>
              <a:rPr lang="en-US" b="0" dirty="0" smtClean="0"/>
              <a:t>eferred to as reusable respirators since the </a:t>
            </a:r>
            <a:r>
              <a:rPr lang="en-US" b="0" dirty="0" err="1" smtClean="0"/>
              <a:t>facepiece</a:t>
            </a:r>
            <a:r>
              <a:rPr lang="en-US" b="0" dirty="0" smtClean="0"/>
              <a:t> can be cleaned, decontaminated, and reused, however the filter cartridges are discarded and replaced when they become unsuitable for further use. </a:t>
            </a:r>
            <a:r>
              <a:rPr lang="en-US" dirty="0" smtClean="0"/>
              <a:t>The face piece can be half-face masks, which</a:t>
            </a:r>
            <a:r>
              <a:rPr lang="en-US" baseline="0" dirty="0" smtClean="0"/>
              <a:t> cover the face from above the nose to below the chin or full-face masks, covering the face from the hairline to below the chin. When half-face masks are used, goggles or other eye protection may also be need to be worn to protect the eyes from exposure, but should not interfere with the seal of the respirator. Full-face respirators offers higher level of protection as it can provide a more effective seal to the face as well as provide a level of ocular protection. </a:t>
            </a:r>
          </a:p>
          <a:p>
            <a:r>
              <a:rPr lang="en-US" sz="1300" dirty="0"/>
              <a:t>It allows for adjustable protection based on the filter used. </a:t>
            </a:r>
          </a:p>
          <a:p>
            <a:endParaRPr lang="en-US" sz="1300" dirty="0"/>
          </a:p>
          <a:p>
            <a:pPr defTabSz="956097">
              <a:defRPr/>
            </a:pPr>
            <a:r>
              <a:rPr lang="en-US" baseline="0" dirty="0" smtClean="0"/>
              <a:t>[Photo: (Top) A responder wearing a half mask elastomeric respiratory. (Bottom) A responder wearing a full-face elastomeric respirator. Source: U.S. Department of Labor, OSHA at https://www.osha.gov/Publications/3352-APF-respirators.html]</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53547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Powered</a:t>
            </a:r>
            <a:r>
              <a:rPr lang="en-US" baseline="0" dirty="0" smtClean="0"/>
              <a:t> air purifying respirators or (PAPRs) utilize a battery-powered blower to pull air through filters that trap particulates that may be present, and then moves the filtered air to the wearer’s </a:t>
            </a:r>
            <a:r>
              <a:rPr lang="en-US" baseline="0" dirty="0" err="1" smtClean="0"/>
              <a:t>facepiece</a:t>
            </a:r>
            <a:r>
              <a:rPr lang="en-US" baseline="0" dirty="0" smtClean="0"/>
              <a:t>. PAPRs decrease resistance to breathing and can act as a cooling device, but the battery and pump add extra weight to the equipment. Some hooded PAPRs do not require employees to be fit tested or perform a user seal check, but do require medical clearance and training in order to be used. The batteries used with PAPRs need to be used properly to be sure they last long enough to protect the wearer of the respirator. Several different types of batteries and chargers are available depending on the manufacturer of the PAPR and how long they will be used. Be sure to make sure the respirator worn is appropriate for the task at hand. </a:t>
            </a:r>
            <a:r>
              <a:rPr lang="en-US" dirty="0" smtClean="0"/>
              <a:t>Powered air- purifying respirators use filtered ambient air in a positive-pressure continuous flow mode. A PAPR utilizes a battery-powered blower that moves air through the filters that then trap particulates that may be present.  This is generally the appropriate type of respiratory protection for high zoonotic risk levels</a:t>
            </a:r>
            <a:r>
              <a:rPr lang="en-US" baseline="0" dirty="0" smtClean="0"/>
              <a:t> of infectious agents. </a:t>
            </a:r>
            <a:endParaRPr lang="en-US" dirty="0" smtClean="0"/>
          </a:p>
          <a:p>
            <a:endParaRPr lang="en-US" sz="1300" dirty="0"/>
          </a:p>
          <a:p>
            <a:r>
              <a:rPr lang="en-US" sz="1300" dirty="0"/>
              <a:t>[Photo: (Top) A responder wearing a loose-fitting powered air-purifying respirator (PAPR) with a battery pack and </a:t>
            </a:r>
            <a:r>
              <a:rPr lang="en-US" sz="1300" dirty="0" err="1"/>
              <a:t>faceshield</a:t>
            </a:r>
            <a:r>
              <a:rPr lang="en-US" sz="1300" dirty="0"/>
              <a:t>. (Bottom) A responder wearing a hood powered air-purifying respirator (PAPR) with a battery pack and </a:t>
            </a:r>
            <a:r>
              <a:rPr lang="en-US" sz="1300" dirty="0" err="1"/>
              <a:t>faceshield</a:t>
            </a:r>
            <a:r>
              <a:rPr lang="en-US" sz="1300" dirty="0"/>
              <a:t>. Source: U.S. Department of Labor, OSHA at https://www.osha.gov/Publications/3352-APF-respirators.html]</a:t>
            </a:r>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9935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Self-contained</a:t>
            </a:r>
            <a:r>
              <a:rPr lang="en-US" baseline="0" dirty="0" smtClean="0"/>
              <a:t> breathing apparatus respirators </a:t>
            </a:r>
            <a:r>
              <a:rPr lang="en-US" dirty="0" smtClean="0"/>
              <a:t>are used for</a:t>
            </a:r>
            <a:r>
              <a:rPr lang="en-US" baseline="0" dirty="0" smtClean="0"/>
              <a:t> high-risk environments or when respiratory hazards are unknown. SCBAs come equipped with their own air supply to a full </a:t>
            </a:r>
            <a:r>
              <a:rPr lang="en-US" baseline="0" dirty="0" err="1" smtClean="0"/>
              <a:t>facepiece</a:t>
            </a:r>
            <a:r>
              <a:rPr lang="en-US" baseline="0" dirty="0" smtClean="0"/>
              <a:t> to allow for use in very high-risk environments. The SCBA offers the greatest protection from the outside environment compared to other respirators. SCBA respirators can’t be used in high risk environments for as long as PAPRs can since the air supply is limited to the size of the tank, but are required to have a minimum use of 30 minutes. Persons using SCBA respirators are required to have a follow-up medical examination in addition to the original medical examination for general respirator use. These are typically not needed for animal health emergencies. </a:t>
            </a:r>
            <a:endParaRPr lang="en-US" sz="1300" dirty="0"/>
          </a:p>
          <a:p>
            <a:pPr defTabSz="956097">
              <a:defRPr/>
            </a:pPr>
            <a:endParaRPr lang="en-US" sz="1300" dirty="0"/>
          </a:p>
          <a:p>
            <a:pPr defTabSz="956097">
              <a:defRPr/>
            </a:pPr>
            <a:r>
              <a:rPr lang="en-US" sz="1300" dirty="0"/>
              <a:t>[Photo: (Top) Responder wearing a full </a:t>
            </a:r>
            <a:r>
              <a:rPr lang="en-US" sz="1300" dirty="0" err="1"/>
              <a:t>facepiece</a:t>
            </a:r>
            <a:r>
              <a:rPr lang="en-US" sz="1300" dirty="0"/>
              <a:t> supplied-air respirator (SAR) with an axillary escape bottle. (Bottom) Responder wearing a full </a:t>
            </a:r>
            <a:r>
              <a:rPr lang="en-US" sz="1300" dirty="0" err="1"/>
              <a:t>facepiece</a:t>
            </a:r>
            <a:r>
              <a:rPr lang="en-US" sz="1300" dirty="0"/>
              <a:t> self contained breathing apparatus (SCBA). Source: U.S. Department of Labor, OSHA at https://www.osha.gov/Publications/3352-APF-respirators.html]</a:t>
            </a:r>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914106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5562600"/>
            <a:ext cx="1769532" cy="8382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00200" y="5562600"/>
            <a:ext cx="1769532" cy="838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PPE: Respirator Usage and Safety</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PPE: Respirator Usage and Safety</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sha.gov/SLTC/respiratoryprotec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aphis.usda.gov/animal_health/emergency_management/downloads/nahems_guidelines/fadprep_nahems_guidelines_ppe_final_april2011.pdf" TargetMode="External"/><Relationship Id="rId5" Type="http://schemas.openxmlformats.org/officeDocument/2006/relationships/hyperlink" Target="http://www.fda.gov/medicaldevices/productsandmedicalprocedures/generalhospitaldevicesandsupplies/personalprotectiveequipment/ucm055977.htm" TargetMode="External"/><Relationship Id="rId4" Type="http://schemas.openxmlformats.org/officeDocument/2006/relationships/hyperlink" Target="http://www.cdc.gov/niosh/topics/respirator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Personal Protective Equipment</a:t>
            </a:r>
            <a:endParaRPr lang="en-US" dirty="0"/>
          </a:p>
        </p:txBody>
      </p:sp>
      <p:sp>
        <p:nvSpPr>
          <p:cNvPr id="3" name="Subtitle 2"/>
          <p:cNvSpPr>
            <a:spLocks noGrp="1"/>
          </p:cNvSpPr>
          <p:nvPr>
            <p:ph type="subTitle" idx="1"/>
          </p:nvPr>
        </p:nvSpPr>
        <p:spPr/>
        <p:txBody>
          <a:bodyPr>
            <a:normAutofit/>
          </a:bodyPr>
          <a:lstStyle/>
          <a:p>
            <a:r>
              <a:rPr lang="en-US" i="1" dirty="0" smtClean="0"/>
              <a:t>Respirator Usage and Safety</a:t>
            </a:r>
          </a:p>
          <a:p>
            <a:endParaRPr lang="en-US" dirty="0"/>
          </a:p>
        </p:txBody>
      </p:sp>
    </p:spTree>
    <p:extLst>
      <p:ext uri="{BB962C8B-B14F-4D97-AF65-F5344CB8AC3E}">
        <p14:creationId xmlns:p14="http://schemas.microsoft.com/office/powerpoint/2010/main" val="130505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 usage and Safety</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2120853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Respirator</a:t>
            </a:r>
            <a:endParaRPr lang="en-US" dirty="0"/>
          </a:p>
        </p:txBody>
      </p:sp>
      <p:sp>
        <p:nvSpPr>
          <p:cNvPr id="3" name="Content Placeholder 2"/>
          <p:cNvSpPr>
            <a:spLocks noGrp="1"/>
          </p:cNvSpPr>
          <p:nvPr>
            <p:ph idx="1"/>
          </p:nvPr>
        </p:nvSpPr>
        <p:spPr/>
        <p:txBody>
          <a:bodyPr/>
          <a:lstStyle/>
          <a:p>
            <a:r>
              <a:rPr lang="en-US" dirty="0"/>
              <a:t>Type of hazards</a:t>
            </a:r>
          </a:p>
          <a:p>
            <a:r>
              <a:rPr lang="en-US" dirty="0"/>
              <a:t>Identity and concentration of the contaminant</a:t>
            </a:r>
          </a:p>
          <a:p>
            <a:r>
              <a:rPr lang="en-US" dirty="0"/>
              <a:t>Degree of protection provided by each type of respirator</a:t>
            </a:r>
          </a:p>
          <a:p>
            <a:r>
              <a:rPr lang="en-US" dirty="0" smtClean="0"/>
              <a:t>Activity </a:t>
            </a:r>
            <a:r>
              <a:rPr lang="en-US" dirty="0"/>
              <a:t>of the person wearing the </a:t>
            </a:r>
            <a:r>
              <a:rPr lang="en-US" dirty="0" smtClean="0"/>
              <a:t>respirator</a:t>
            </a:r>
          </a:p>
          <a:p>
            <a:r>
              <a:rPr lang="en-US" dirty="0" smtClean="0"/>
              <a:t>Time </a:t>
            </a:r>
            <a:r>
              <a:rPr lang="en-US" dirty="0"/>
              <a:t>constraints</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59095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Standards and Regulations</a:t>
            </a:r>
            <a:endParaRPr lang="en-US" dirty="0"/>
          </a:p>
        </p:txBody>
      </p:sp>
      <p:sp>
        <p:nvSpPr>
          <p:cNvPr id="7" name="Content Placeholder 6"/>
          <p:cNvSpPr>
            <a:spLocks noGrp="1"/>
          </p:cNvSpPr>
          <p:nvPr>
            <p:ph idx="1"/>
          </p:nvPr>
        </p:nvSpPr>
        <p:spPr/>
        <p:txBody>
          <a:bodyPr>
            <a:normAutofit lnSpcReduction="10000"/>
          </a:bodyPr>
          <a:lstStyle/>
          <a:p>
            <a:r>
              <a:rPr lang="en-US" dirty="0" smtClean="0"/>
              <a:t>OSHA</a:t>
            </a:r>
          </a:p>
          <a:p>
            <a:pPr lvl="1"/>
            <a:r>
              <a:rPr lang="en-US" dirty="0" smtClean="0"/>
              <a:t>Occupational Safety and Health Administration</a:t>
            </a:r>
          </a:p>
          <a:p>
            <a:pPr lvl="1"/>
            <a:r>
              <a:rPr lang="en-US" dirty="0" smtClean="0"/>
              <a:t>OSHA 1910.134</a:t>
            </a:r>
          </a:p>
          <a:p>
            <a:r>
              <a:rPr lang="en-US" dirty="0" smtClean="0"/>
              <a:t>FDA</a:t>
            </a:r>
          </a:p>
          <a:p>
            <a:pPr lvl="1"/>
            <a:r>
              <a:rPr lang="en-US" dirty="0" smtClean="0"/>
              <a:t>Food and Drug</a:t>
            </a:r>
            <a:br>
              <a:rPr lang="en-US" dirty="0" smtClean="0"/>
            </a:br>
            <a:r>
              <a:rPr lang="en-US" dirty="0" smtClean="0"/>
              <a:t> Administration</a:t>
            </a:r>
          </a:p>
          <a:p>
            <a:r>
              <a:rPr lang="en-US" dirty="0" smtClean="0"/>
              <a:t>NIOSH</a:t>
            </a:r>
          </a:p>
          <a:p>
            <a:pPr lvl="1"/>
            <a:r>
              <a:rPr lang="en-US" dirty="0" smtClean="0"/>
              <a:t>National Institute for Occupational Safety and Health</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21"/>
          <a:stretch/>
        </p:blipFill>
        <p:spPr bwMode="auto">
          <a:xfrm>
            <a:off x="4876800" y="2895600"/>
            <a:ext cx="3657600" cy="209556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8965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NIOSH-Approved</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1"/>
            <a:ext cx="8324850" cy="4568668"/>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8788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Use of Respirators</a:t>
            </a:r>
            <a:endParaRPr lang="en-US" dirty="0"/>
          </a:p>
        </p:txBody>
      </p:sp>
      <p:sp>
        <p:nvSpPr>
          <p:cNvPr id="3" name="Content Placeholder 2"/>
          <p:cNvSpPr>
            <a:spLocks noGrp="1"/>
          </p:cNvSpPr>
          <p:nvPr>
            <p:ph idx="1"/>
          </p:nvPr>
        </p:nvSpPr>
        <p:spPr>
          <a:xfrm>
            <a:off x="457200" y="1600200"/>
            <a:ext cx="4953000" cy="4648200"/>
          </a:xfrm>
        </p:spPr>
        <p:txBody>
          <a:bodyPr/>
          <a:lstStyle/>
          <a:p>
            <a:r>
              <a:rPr lang="en-US" dirty="0" smtClean="0"/>
              <a:t>Fit-tested</a:t>
            </a:r>
          </a:p>
          <a:p>
            <a:r>
              <a:rPr lang="en-US" dirty="0" smtClean="0"/>
              <a:t>Seal checked</a:t>
            </a:r>
          </a:p>
          <a:p>
            <a:r>
              <a:rPr lang="en-US" dirty="0" smtClean="0"/>
              <a:t>Training</a:t>
            </a:r>
          </a:p>
          <a:p>
            <a:r>
              <a:rPr lang="en-US" dirty="0" smtClean="0"/>
              <a:t>Medical evaluation</a:t>
            </a:r>
          </a:p>
          <a:p>
            <a:pPr lvl="1"/>
            <a:r>
              <a:rPr lang="en-US" dirty="0" smtClean="0"/>
              <a:t>Personal health </a:t>
            </a:r>
            <a:r>
              <a:rPr lang="en-US" dirty="0"/>
              <a:t>q</a:t>
            </a:r>
            <a:r>
              <a:rPr lang="en-US" dirty="0" smtClean="0"/>
              <a:t>uestions</a:t>
            </a:r>
          </a:p>
          <a:p>
            <a:pPr lvl="1"/>
            <a:r>
              <a:rPr lang="en-US" dirty="0" smtClean="0"/>
              <a:t>Medications</a:t>
            </a:r>
          </a:p>
          <a:p>
            <a:pPr lvl="1"/>
            <a:r>
              <a:rPr lang="en-US" dirty="0" smtClean="0"/>
              <a:t>Work conditions</a:t>
            </a:r>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8194" name="Picture 2" descr="H:\CFSPH\Communal Files\Photo Library\PPE\Respirator Testing_DaniAusen\01_Originals\IMG_754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7143" t="7322" r="7500"/>
          <a:stretch/>
        </p:blipFill>
        <p:spPr bwMode="auto">
          <a:xfrm>
            <a:off x="5732555" y="3996266"/>
            <a:ext cx="2801845" cy="2297247"/>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7" name="Picture 6" descr="NPPE_0520_100202_FittingFacepieces.png"/>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Lst>
          </a:blip>
          <a:srcRect t="8840" b="4444"/>
          <a:stretch>
            <a:fillRect/>
          </a:stretch>
        </p:blipFill>
        <p:spPr>
          <a:xfrm>
            <a:off x="6095999" y="1661160"/>
            <a:ext cx="2212473" cy="2238315"/>
          </a:xfrm>
          <a:prstGeom prst="rect">
            <a:avLst/>
          </a:prstGeom>
          <a:ln w="28575">
            <a:solidFill>
              <a:srgbClr val="F26336"/>
            </a:solidFill>
          </a:ln>
        </p:spPr>
      </p:pic>
    </p:spTree>
    <p:extLst>
      <p:ext uri="{BB962C8B-B14F-4D97-AF65-F5344CB8AC3E}">
        <p14:creationId xmlns:p14="http://schemas.microsoft.com/office/powerpoint/2010/main" val="2256286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Effects </a:t>
            </a:r>
            <a:br>
              <a:rPr lang="en-US" dirty="0" smtClean="0"/>
            </a:br>
            <a:r>
              <a:rPr lang="en-US" dirty="0" smtClean="0"/>
              <a:t>When Wearing Respirators</a:t>
            </a:r>
            <a:endParaRPr lang="en-US" dirty="0"/>
          </a:p>
        </p:txBody>
      </p:sp>
      <p:sp>
        <p:nvSpPr>
          <p:cNvPr id="3" name="Content Placeholder 2"/>
          <p:cNvSpPr>
            <a:spLocks noGrp="1"/>
          </p:cNvSpPr>
          <p:nvPr>
            <p:ph idx="1"/>
          </p:nvPr>
        </p:nvSpPr>
        <p:spPr/>
        <p:txBody>
          <a:bodyPr>
            <a:normAutofit lnSpcReduction="10000"/>
          </a:bodyPr>
          <a:lstStyle/>
          <a:p>
            <a:r>
              <a:rPr lang="en-US" dirty="0" smtClean="0"/>
              <a:t>Increased resistance to breathing</a:t>
            </a:r>
          </a:p>
          <a:p>
            <a:r>
              <a:rPr lang="en-US" dirty="0" smtClean="0"/>
              <a:t>Reduced endurance</a:t>
            </a:r>
          </a:p>
          <a:p>
            <a:r>
              <a:rPr lang="en-US" dirty="0" smtClean="0"/>
              <a:t>Reduced visual field</a:t>
            </a:r>
          </a:p>
          <a:p>
            <a:r>
              <a:rPr lang="en-US" dirty="0"/>
              <a:t>Increased risk for heat stress</a:t>
            </a:r>
          </a:p>
          <a:p>
            <a:r>
              <a:rPr lang="en-US" dirty="0" smtClean="0"/>
              <a:t>Decreased voice clarity/loudness</a:t>
            </a:r>
          </a:p>
          <a:p>
            <a:r>
              <a:rPr lang="en-US" dirty="0" smtClean="0"/>
              <a:t>Decreased hearing ability</a:t>
            </a:r>
          </a:p>
          <a:p>
            <a:r>
              <a:rPr lang="en-US" dirty="0" smtClean="0"/>
              <a:t>Discomfort or irritation</a:t>
            </a:r>
          </a:p>
          <a:p>
            <a:r>
              <a:rPr lang="en-US" dirty="0" smtClean="0"/>
              <a:t>Psychological stress</a:t>
            </a:r>
          </a:p>
          <a:p>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37096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Usage</a:t>
            </a:r>
            <a:endParaRPr lang="en-US" dirty="0"/>
          </a:p>
        </p:txBody>
      </p:sp>
      <p:sp>
        <p:nvSpPr>
          <p:cNvPr id="3" name="Content Placeholder 2"/>
          <p:cNvSpPr>
            <a:spLocks noGrp="1"/>
          </p:cNvSpPr>
          <p:nvPr>
            <p:ph idx="1"/>
          </p:nvPr>
        </p:nvSpPr>
        <p:spPr>
          <a:xfrm>
            <a:off x="457200" y="1600200"/>
            <a:ext cx="5638800" cy="4648200"/>
          </a:xfrm>
        </p:spPr>
        <p:txBody>
          <a:bodyPr>
            <a:normAutofit/>
          </a:bodyPr>
          <a:lstStyle/>
          <a:p>
            <a:r>
              <a:rPr lang="en-US" dirty="0" smtClean="0"/>
              <a:t>Inspect all parts of the respirator before use</a:t>
            </a:r>
          </a:p>
          <a:p>
            <a:r>
              <a:rPr lang="en-US" dirty="0" smtClean="0"/>
              <a:t>Batteries charged</a:t>
            </a:r>
          </a:p>
          <a:p>
            <a:r>
              <a:rPr lang="en-US" dirty="0" smtClean="0"/>
              <a:t>Proper air flow</a:t>
            </a:r>
          </a:p>
          <a:p>
            <a:r>
              <a:rPr lang="en-US" dirty="0" smtClean="0"/>
              <a:t>Do </a:t>
            </a:r>
            <a:r>
              <a:rPr lang="en-US" dirty="0"/>
              <a:t>NOT use the </a:t>
            </a:r>
            <a:br>
              <a:rPr lang="en-US" dirty="0"/>
            </a:br>
            <a:r>
              <a:rPr lang="en-US" dirty="0"/>
              <a:t>respirator if it is not working properly</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9218" name="Picture 2" descr="H:\CFSPH\Communal Files\Photo Library\PPE\Respirator Testing_DaniAusen\01_Originals\IMG_759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9643" r="13558"/>
          <a:stretch/>
        </p:blipFill>
        <p:spPr bwMode="auto">
          <a:xfrm rot="5400000">
            <a:off x="5496217" y="2600617"/>
            <a:ext cx="3252744" cy="2823622"/>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77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Respirator Usage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 not use a respirator unless</a:t>
            </a:r>
          </a:p>
          <a:p>
            <a:pPr lvl="1"/>
            <a:r>
              <a:rPr lang="en-US" dirty="0" smtClean="0"/>
              <a:t>Formally trained and </a:t>
            </a:r>
          </a:p>
          <a:p>
            <a:pPr lvl="1"/>
            <a:r>
              <a:rPr lang="en-US" dirty="0" smtClean="0"/>
              <a:t>Fit tested </a:t>
            </a:r>
          </a:p>
          <a:p>
            <a:r>
              <a:rPr lang="en-US" dirty="0" smtClean="0"/>
              <a:t>Select the correct respirator for the job</a:t>
            </a:r>
          </a:p>
          <a:p>
            <a:pPr lvl="1"/>
            <a:r>
              <a:rPr lang="en-US" dirty="0" smtClean="0"/>
              <a:t>Particulate filter will not protect </a:t>
            </a:r>
            <a:br>
              <a:rPr lang="en-US" dirty="0" smtClean="0"/>
            </a:br>
            <a:r>
              <a:rPr lang="en-US" dirty="0" smtClean="0"/>
              <a:t>against gases or vapors</a:t>
            </a:r>
          </a:p>
          <a:p>
            <a:r>
              <a:rPr lang="en-US" dirty="0" smtClean="0"/>
              <a:t>Inspect the respirator before each use</a:t>
            </a:r>
          </a:p>
          <a:p>
            <a:r>
              <a:rPr lang="en-US" dirty="0" smtClean="0"/>
              <a:t>Ensure the face seal</a:t>
            </a:r>
          </a:p>
          <a:p>
            <a:pPr lvl="1"/>
            <a:r>
              <a:rPr lang="en-US" dirty="0" smtClean="0"/>
              <a:t>Remove facial hair</a:t>
            </a:r>
          </a:p>
          <a:p>
            <a:pPr lvl="1"/>
            <a:r>
              <a:rPr lang="en-US" dirty="0" smtClean="0"/>
              <a:t>Prevent hair or eyeglasses from interfering </a:t>
            </a:r>
          </a:p>
          <a:p>
            <a:r>
              <a:rPr lang="en-US" dirty="0" smtClean="0"/>
              <a:t>Do not wear contact lenses with a respirator</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PPE: Respirator Usage and Safety</a:t>
            </a:r>
            <a:endParaRPr lang="en-US" dirty="0"/>
          </a:p>
        </p:txBody>
      </p:sp>
    </p:spTree>
    <p:extLst>
      <p:ext uri="{BB962C8B-B14F-4D97-AF65-F5344CB8AC3E}">
        <p14:creationId xmlns:p14="http://schemas.microsoft.com/office/powerpoint/2010/main" val="180103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Usage</a:t>
            </a:r>
            <a:endParaRPr lang="en-US" dirty="0"/>
          </a:p>
        </p:txBody>
      </p:sp>
      <p:sp>
        <p:nvSpPr>
          <p:cNvPr id="3" name="Content Placeholder 2"/>
          <p:cNvSpPr>
            <a:spLocks noGrp="1"/>
          </p:cNvSpPr>
          <p:nvPr>
            <p:ph idx="1"/>
          </p:nvPr>
        </p:nvSpPr>
        <p:spPr>
          <a:xfrm>
            <a:off x="457200" y="1600200"/>
            <a:ext cx="5486400" cy="4648200"/>
          </a:xfrm>
        </p:spPr>
        <p:txBody>
          <a:bodyPr>
            <a:normAutofit lnSpcReduction="10000"/>
          </a:bodyPr>
          <a:lstStyle/>
          <a:p>
            <a:r>
              <a:rPr lang="en-US" dirty="0" smtClean="0"/>
              <a:t>Immediately leave contaminated area </a:t>
            </a:r>
            <a:br>
              <a:rPr lang="en-US" dirty="0" smtClean="0"/>
            </a:br>
            <a:r>
              <a:rPr lang="en-US" dirty="0" smtClean="0"/>
              <a:t>if respirator </a:t>
            </a:r>
            <a:br>
              <a:rPr lang="en-US" dirty="0" smtClean="0"/>
            </a:br>
            <a:r>
              <a:rPr lang="en-US" dirty="0" smtClean="0"/>
              <a:t>stops working</a:t>
            </a:r>
          </a:p>
          <a:p>
            <a:r>
              <a:rPr lang="en-US" dirty="0" smtClean="0"/>
              <a:t>PAPR – make sure battery charge </a:t>
            </a:r>
            <a:br>
              <a:rPr lang="en-US" dirty="0" smtClean="0"/>
            </a:br>
            <a:r>
              <a:rPr lang="en-US" dirty="0" smtClean="0"/>
              <a:t>is available</a:t>
            </a:r>
          </a:p>
          <a:p>
            <a:r>
              <a:rPr lang="en-US" dirty="0" smtClean="0"/>
              <a:t>SCBA – make sure air </a:t>
            </a:r>
            <a:br>
              <a:rPr lang="en-US" dirty="0" smtClean="0"/>
            </a:br>
            <a:r>
              <a:rPr lang="en-US" dirty="0" smtClean="0"/>
              <a:t>is available in tank</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10242" name="Picture 2" descr="H:\CFSPH\Communal Files\Photo Library\PPE\02 PPE Stills - Dani Ausen\02 PPE Stills - Dani Ausen\P_IMG_35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80" t="16773" r="8215" b="10492"/>
          <a:stretch/>
        </p:blipFill>
        <p:spPr bwMode="auto">
          <a:xfrm>
            <a:off x="5029200" y="2438400"/>
            <a:ext cx="3668486" cy="234612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669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a:t>
            </a:r>
            <a:endParaRPr lang="en-US" dirty="0"/>
          </a:p>
        </p:txBody>
      </p:sp>
      <p:sp>
        <p:nvSpPr>
          <p:cNvPr id="3" name="Content Placeholder 2"/>
          <p:cNvSpPr>
            <a:spLocks noGrp="1"/>
          </p:cNvSpPr>
          <p:nvPr>
            <p:ph idx="1"/>
          </p:nvPr>
        </p:nvSpPr>
        <p:spPr>
          <a:xfrm>
            <a:off x="457200" y="1600200"/>
            <a:ext cx="5029200" cy="4800600"/>
          </a:xfrm>
        </p:spPr>
        <p:txBody>
          <a:bodyPr>
            <a:normAutofit/>
          </a:bodyPr>
          <a:lstStyle/>
          <a:p>
            <a:r>
              <a:rPr lang="en-US" dirty="0" smtClean="0"/>
              <a:t>Follow manufacturer’s cleaning guidelines</a:t>
            </a:r>
          </a:p>
          <a:p>
            <a:r>
              <a:rPr lang="en-US" dirty="0" smtClean="0"/>
              <a:t>Warm water/mild detergent</a:t>
            </a:r>
          </a:p>
          <a:p>
            <a:r>
              <a:rPr lang="en-US" dirty="0" smtClean="0"/>
              <a:t>Disinfectant solution</a:t>
            </a:r>
          </a:p>
          <a:p>
            <a:r>
              <a:rPr lang="en-US" dirty="0" smtClean="0"/>
              <a:t>Dry thoroughly</a:t>
            </a:r>
          </a:p>
          <a:p>
            <a:r>
              <a:rPr lang="en-US" dirty="0" smtClean="0"/>
              <a:t>Never soak entire unit in detergent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11266" name="Picture 2" descr="H:\CFSPH\Communal Files\Photo Library\PPE\05 PPE Level C Doff - Andrew Kingsbury\CD_IMG_484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89" t="18095" r="5238" b="12222"/>
          <a:stretch/>
        </p:blipFill>
        <p:spPr bwMode="auto">
          <a:xfrm>
            <a:off x="5781132" y="1676400"/>
            <a:ext cx="2905668" cy="3429001"/>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36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respirator?</a:t>
            </a:r>
            <a:endParaRPr lang="en-US" dirty="0"/>
          </a:p>
        </p:txBody>
      </p:sp>
      <p:sp>
        <p:nvSpPr>
          <p:cNvPr id="3" name="Content Placeholder 2"/>
          <p:cNvSpPr>
            <a:spLocks noGrp="1"/>
          </p:cNvSpPr>
          <p:nvPr>
            <p:ph idx="1"/>
          </p:nvPr>
        </p:nvSpPr>
        <p:spPr>
          <a:xfrm>
            <a:off x="457200" y="1600200"/>
            <a:ext cx="5257800" cy="4648200"/>
          </a:xfrm>
        </p:spPr>
        <p:txBody>
          <a:bodyPr>
            <a:normAutofit/>
          </a:bodyPr>
          <a:lstStyle/>
          <a:p>
            <a:r>
              <a:rPr lang="en-US" dirty="0" smtClean="0"/>
              <a:t>Worn on face</a:t>
            </a:r>
          </a:p>
          <a:p>
            <a:r>
              <a:rPr lang="en-US" dirty="0" smtClean="0"/>
              <a:t>Covers nose and mouth</a:t>
            </a:r>
          </a:p>
          <a:p>
            <a:r>
              <a:rPr lang="en-US" dirty="0" smtClean="0"/>
              <a:t>Forms a tight seal against skin</a:t>
            </a:r>
          </a:p>
          <a:p>
            <a:r>
              <a:rPr lang="en-US" dirty="0" smtClean="0"/>
              <a:t>Filters out certain airborne particles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816"/>
          <a:stretch/>
        </p:blipFill>
        <p:spPr bwMode="auto">
          <a:xfrm>
            <a:off x="5216698" y="1727199"/>
            <a:ext cx="3475965" cy="4140201"/>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915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 Storage</a:t>
            </a:r>
            <a:endParaRPr lang="en-US" dirty="0"/>
          </a:p>
        </p:txBody>
      </p:sp>
      <p:sp>
        <p:nvSpPr>
          <p:cNvPr id="3" name="Content Placeholder 2"/>
          <p:cNvSpPr>
            <a:spLocks noGrp="1"/>
          </p:cNvSpPr>
          <p:nvPr>
            <p:ph idx="1"/>
          </p:nvPr>
        </p:nvSpPr>
        <p:spPr/>
        <p:txBody>
          <a:bodyPr>
            <a:normAutofit lnSpcReduction="10000"/>
          </a:bodyPr>
          <a:lstStyle/>
          <a:p>
            <a:r>
              <a:rPr lang="en-US" dirty="0" smtClean="0"/>
              <a:t>Store in accordance with manufacturer’s instructions</a:t>
            </a:r>
          </a:p>
          <a:p>
            <a:r>
              <a:rPr lang="en-US" dirty="0" smtClean="0"/>
              <a:t>Check expiration dates</a:t>
            </a:r>
          </a:p>
          <a:p>
            <a:r>
              <a:rPr lang="en-US" dirty="0" smtClean="0"/>
              <a:t>Never use and discard if:</a:t>
            </a:r>
          </a:p>
          <a:p>
            <a:pPr lvl="1"/>
            <a:r>
              <a:rPr lang="en-US" dirty="0" smtClean="0"/>
              <a:t>Color changes</a:t>
            </a:r>
          </a:p>
          <a:p>
            <a:pPr lvl="1"/>
            <a:r>
              <a:rPr lang="en-US" dirty="0" smtClean="0"/>
              <a:t>Shrinking</a:t>
            </a:r>
          </a:p>
          <a:p>
            <a:pPr lvl="1"/>
            <a:r>
              <a:rPr lang="en-US" dirty="0" smtClean="0"/>
              <a:t>Wearing/thinning of material</a:t>
            </a:r>
          </a:p>
          <a:p>
            <a:pPr lvl="1"/>
            <a:r>
              <a:rPr lang="en-US" dirty="0" smtClean="0"/>
              <a:t>Stretching</a:t>
            </a:r>
          </a:p>
          <a:p>
            <a:pPr lvl="1"/>
            <a:r>
              <a:rPr lang="en-US" dirty="0" smtClean="0"/>
              <a:t>Cuts/tears/holes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932984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Occupational Safety and Health Administration (OSHA) – Respiratory Protection</a:t>
            </a:r>
          </a:p>
          <a:p>
            <a:pPr lvl="1"/>
            <a:r>
              <a:rPr lang="en-US" dirty="0" smtClean="0">
                <a:hlinkClick r:id="rId3"/>
              </a:rPr>
              <a:t>https://www.osha.gov/SLTC/respiratoryprotection/</a:t>
            </a:r>
            <a:endParaRPr lang="en-US" dirty="0" smtClean="0"/>
          </a:p>
          <a:p>
            <a:r>
              <a:rPr lang="en-US" dirty="0" smtClean="0"/>
              <a:t>National Institute for Occupational Safety and Health (NIOSH) – Respirators</a:t>
            </a:r>
          </a:p>
          <a:p>
            <a:pPr lvl="1"/>
            <a:r>
              <a:rPr lang="en-US" dirty="0" smtClean="0">
                <a:hlinkClick r:id="rId4"/>
              </a:rPr>
              <a:t>http://www.cdc.gov/niosh/topics/respirators/</a:t>
            </a:r>
            <a:endParaRPr lang="en-US" dirty="0" smtClean="0"/>
          </a:p>
          <a:p>
            <a:r>
              <a:rPr lang="en-US" dirty="0" smtClean="0"/>
              <a:t>U.S. Food and Drug Administration (FDA)</a:t>
            </a:r>
            <a:br>
              <a:rPr lang="en-US" dirty="0" smtClean="0"/>
            </a:br>
            <a:r>
              <a:rPr lang="en-US" dirty="0" smtClean="0"/>
              <a:t>– Masks and N95 Respirators</a:t>
            </a:r>
          </a:p>
          <a:p>
            <a:pPr lvl="1"/>
            <a:r>
              <a:rPr lang="en-US" dirty="0" smtClean="0">
                <a:hlinkClick r:id="rId5"/>
              </a:rPr>
              <a:t>http://www.fda.gov/medicaldevices/productsandmedicalprocedures/generalhospitaldevicesandsupplies/personalprotectiveequipment/ucm055977.htm</a:t>
            </a:r>
            <a:r>
              <a:rPr lang="en-US" dirty="0" smtClean="0"/>
              <a:t> </a:t>
            </a:r>
          </a:p>
          <a:p>
            <a:r>
              <a:rPr lang="en-US" dirty="0"/>
              <a:t>U.S. Department of Agriculture – Foreign Animal Disease Preparedness and Response Plan (FAD PReP) NAHEMS Guidelines: Personal Protective Equipment</a:t>
            </a:r>
          </a:p>
          <a:p>
            <a:pPr lvl="1"/>
            <a:r>
              <a:rPr lang="en-US" dirty="0">
                <a:hlinkClick r:id="rId6"/>
              </a:rPr>
              <a:t>http://www.aphis.usda.gov/animal_health/emergency_management/downloads/nahems_guidelines/fadprep_nahems_guidelines_ppe_final_april2011.pdf</a:t>
            </a:r>
            <a:r>
              <a:rPr lang="en-US" dirty="0"/>
              <a:t>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r>
              <a:rPr lang="en-US" smtClean="0"/>
              <a:t>PPE: Respirator Usage and Safety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Abbey</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Smith; </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Glenda Dvorak, DVM, MPH, DACVPM</a:t>
            </a:r>
            <a:b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b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Types of respirators</a:t>
            </a:r>
            <a:endParaRPr lang="en-US" dirty="0"/>
          </a:p>
        </p:txBody>
      </p:sp>
      <p:sp>
        <p:nvSpPr>
          <p:cNvPr id="10" name="Text Placeholder 9"/>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4023274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t>
            </a:r>
            <a:r>
              <a:rPr lang="en-US" dirty="0" smtClean="0"/>
              <a:t>of Respirators</a:t>
            </a:r>
            <a:endParaRPr lang="en-US" dirty="0"/>
          </a:p>
        </p:txBody>
      </p:sp>
      <p:sp>
        <p:nvSpPr>
          <p:cNvPr id="3" name="Content Placeholder 2"/>
          <p:cNvSpPr>
            <a:spLocks noGrp="1"/>
          </p:cNvSpPr>
          <p:nvPr>
            <p:ph idx="1"/>
          </p:nvPr>
        </p:nvSpPr>
        <p:spPr>
          <a:xfrm>
            <a:off x="457200" y="1600200"/>
            <a:ext cx="5181600" cy="4800600"/>
          </a:xfrm>
        </p:spPr>
        <p:txBody>
          <a:bodyPr>
            <a:normAutofit fontScale="85000" lnSpcReduction="10000"/>
          </a:bodyPr>
          <a:lstStyle/>
          <a:p>
            <a:r>
              <a:rPr lang="en-US" dirty="0" smtClean="0"/>
              <a:t>Air-Purifying Respirators </a:t>
            </a:r>
          </a:p>
          <a:p>
            <a:pPr lvl="1"/>
            <a:r>
              <a:rPr lang="en-US" dirty="0" smtClean="0"/>
              <a:t>Removes contaminants</a:t>
            </a:r>
            <a:br>
              <a:rPr lang="en-US" dirty="0" smtClean="0"/>
            </a:br>
            <a:r>
              <a:rPr lang="en-US" dirty="0" smtClean="0"/>
              <a:t>from the air</a:t>
            </a:r>
          </a:p>
          <a:p>
            <a:pPr lvl="2"/>
            <a:r>
              <a:rPr lang="en-US" dirty="0" smtClean="0"/>
              <a:t>Particulate respirators</a:t>
            </a:r>
          </a:p>
          <a:p>
            <a:pPr lvl="2"/>
            <a:r>
              <a:rPr lang="en-US" dirty="0" smtClean="0"/>
              <a:t>“Gas mask” respirators</a:t>
            </a:r>
          </a:p>
          <a:p>
            <a:r>
              <a:rPr lang="en-US" dirty="0" smtClean="0"/>
              <a:t>Air-Supplying Respirators</a:t>
            </a:r>
          </a:p>
          <a:p>
            <a:pPr lvl="1"/>
            <a:r>
              <a:rPr lang="en-US" dirty="0" smtClean="0"/>
              <a:t>Provides clean source</a:t>
            </a:r>
            <a:br>
              <a:rPr lang="en-US" dirty="0" smtClean="0"/>
            </a:br>
            <a:r>
              <a:rPr lang="en-US" dirty="0" smtClean="0"/>
              <a:t>of air</a:t>
            </a:r>
          </a:p>
          <a:p>
            <a:pPr lvl="2"/>
            <a:r>
              <a:rPr lang="en-US" dirty="0" smtClean="0"/>
              <a:t>Supplied air respirators (SAR)</a:t>
            </a:r>
          </a:p>
          <a:p>
            <a:pPr lvl="2"/>
            <a:r>
              <a:rPr lang="en-US" dirty="0" smtClean="0"/>
              <a:t>Self-contained breathing apparatus (SCBA)</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38800" y="1752600"/>
            <a:ext cx="3064328" cy="3972278"/>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0203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Particulate Filtering Facepiece </a:t>
            </a:r>
            <a:endParaRPr lang="en-US" dirty="0"/>
          </a:p>
        </p:txBody>
      </p:sp>
      <p:sp>
        <p:nvSpPr>
          <p:cNvPr id="3" name="Content Placeholder 2"/>
          <p:cNvSpPr>
            <a:spLocks noGrp="1"/>
          </p:cNvSpPr>
          <p:nvPr>
            <p:ph sz="half" idx="1"/>
          </p:nvPr>
        </p:nvSpPr>
        <p:spPr>
          <a:xfrm>
            <a:off x="457200" y="1600200"/>
            <a:ext cx="4389120" cy="4525963"/>
          </a:xfrm>
        </p:spPr>
        <p:txBody>
          <a:bodyPr>
            <a:normAutofit lnSpcReduction="10000"/>
          </a:bodyPr>
          <a:lstStyle/>
          <a:p>
            <a:r>
              <a:rPr lang="en-US" dirty="0"/>
              <a:t>Air-Purifying Particulate </a:t>
            </a:r>
            <a:r>
              <a:rPr lang="en-US" dirty="0" smtClean="0"/>
              <a:t>Respirator </a:t>
            </a:r>
            <a:r>
              <a:rPr lang="en-US" dirty="0"/>
              <a:t>(APR)</a:t>
            </a:r>
          </a:p>
          <a:p>
            <a:r>
              <a:rPr lang="en-US" dirty="0"/>
              <a:t>Disposable or single-use </a:t>
            </a:r>
            <a:r>
              <a:rPr lang="en-US" dirty="0" smtClean="0"/>
              <a:t>respirators</a:t>
            </a:r>
          </a:p>
          <a:p>
            <a:r>
              <a:rPr lang="en-US" dirty="0" smtClean="0"/>
              <a:t>Some have exhalation valve</a:t>
            </a:r>
          </a:p>
          <a:p>
            <a:r>
              <a:rPr lang="en-US" dirty="0" smtClean="0"/>
              <a:t>Goggle or eye protection needed</a:t>
            </a:r>
            <a:endParaRPr lang="en-US" dirty="0"/>
          </a:p>
          <a:p>
            <a:r>
              <a:rPr lang="en-US" dirty="0" smtClean="0"/>
              <a:t>N95s</a:t>
            </a:r>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PPE: Respirator Usage and Safety</a:t>
            </a:r>
            <a:endParaRPr lang="en-US" dirty="0"/>
          </a:p>
        </p:txBody>
      </p:sp>
      <p:pic>
        <p:nvPicPr>
          <p:cNvPr id="13314" name="Picture 2" descr="H:\CFSPH\Communal Files\Photo Library\PPE\Respirator Testing_DaniAusen\02_Web Ready\0911_1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9863" t="7250" r="14738"/>
          <a:stretch/>
        </p:blipFill>
        <p:spPr bwMode="auto">
          <a:xfrm>
            <a:off x="5954791" y="3505200"/>
            <a:ext cx="2765875" cy="294191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8" name="Picture 2" descr="H:\CFSPH\Communal Files\Photo Library\PPE\Respirator - Dani Ausen\Respirator_Clipped_D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4790" y="1600200"/>
            <a:ext cx="2765875" cy="2074406"/>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467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NIOSH Particulate Filter </a:t>
            </a:r>
            <a:br>
              <a:rPr lang="en-US" dirty="0" smtClean="0"/>
            </a:br>
            <a:r>
              <a:rPr lang="en-US" dirty="0" smtClean="0"/>
              <a:t>Approval Categories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0665790"/>
              </p:ext>
            </p:extLst>
          </p:nvPr>
        </p:nvGraphicFramePr>
        <p:xfrm>
          <a:off x="457200" y="1600200"/>
          <a:ext cx="8001000" cy="3688080"/>
        </p:xfrm>
        <a:graphic>
          <a:graphicData uri="http://schemas.openxmlformats.org/drawingml/2006/table">
            <a:tbl>
              <a:tblPr firstRow="1" bandRow="1">
                <a:tableStyleId>{21E4AEA4-8DFA-4A89-87EB-49C32662AFE0}</a:tableStyleId>
              </a:tblPr>
              <a:tblGrid>
                <a:gridCol w="2000250"/>
                <a:gridCol w="2000250"/>
                <a:gridCol w="2000250"/>
                <a:gridCol w="200025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Minimum Filter Efficiency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c>
                  <a:txBody>
                    <a:bodyPr/>
                    <a:lstStyle/>
                    <a:p>
                      <a:pPr algn="ctr"/>
                      <a:r>
                        <a:rPr lang="en-US" sz="2800" dirty="0" smtClean="0">
                          <a:solidFill>
                            <a:schemeClr val="tx1"/>
                          </a:solidFill>
                        </a:rPr>
                        <a:t>N series</a:t>
                      </a:r>
                    </a:p>
                    <a:p>
                      <a:pPr algn="ctr"/>
                      <a:r>
                        <a:rPr lang="en-US" dirty="0" smtClean="0">
                          <a:solidFill>
                            <a:schemeClr val="tx1"/>
                          </a:solidFill>
                        </a:rPr>
                        <a:t>Not </a:t>
                      </a:r>
                      <a:br>
                        <a:rPr lang="en-US" dirty="0" smtClean="0">
                          <a:solidFill>
                            <a:schemeClr val="tx1"/>
                          </a:solidFill>
                        </a:rPr>
                      </a:br>
                      <a:r>
                        <a:rPr lang="en-US" dirty="0" smtClean="0">
                          <a:solidFill>
                            <a:schemeClr val="tx1"/>
                          </a:solidFill>
                        </a:rPr>
                        <a:t>resistant to oil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c>
                  <a:txBody>
                    <a:bodyPr/>
                    <a:lstStyle/>
                    <a:p>
                      <a:pPr algn="ctr"/>
                      <a:r>
                        <a:rPr lang="en-US" sz="2800" dirty="0" smtClean="0">
                          <a:solidFill>
                            <a:schemeClr val="tx1"/>
                          </a:solidFill>
                        </a:rPr>
                        <a:t>R Series</a:t>
                      </a:r>
                    </a:p>
                    <a:p>
                      <a:pPr algn="ctr"/>
                      <a:r>
                        <a:rPr lang="en-US" dirty="0" smtClean="0">
                          <a:solidFill>
                            <a:schemeClr val="tx1"/>
                          </a:solidFill>
                        </a:rPr>
                        <a:t>Somewhat resistant to oil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c>
                  <a:txBody>
                    <a:bodyPr/>
                    <a:lstStyle/>
                    <a:p>
                      <a:pPr algn="ctr"/>
                      <a:r>
                        <a:rPr lang="en-US" sz="2800" dirty="0" smtClean="0">
                          <a:solidFill>
                            <a:schemeClr val="tx1"/>
                          </a:solidFill>
                        </a:rPr>
                        <a:t>P Series</a:t>
                      </a:r>
                    </a:p>
                    <a:p>
                      <a:pPr algn="ctr"/>
                      <a:r>
                        <a:rPr lang="en-US" sz="1800" dirty="0" smtClean="0">
                          <a:solidFill>
                            <a:schemeClr val="tx1"/>
                          </a:solidFill>
                        </a:rPr>
                        <a:t>Strongly </a:t>
                      </a:r>
                      <a:br>
                        <a:rPr lang="en-US" sz="1800" dirty="0" smtClean="0">
                          <a:solidFill>
                            <a:schemeClr val="tx1"/>
                          </a:solidFill>
                        </a:rPr>
                      </a:br>
                      <a:r>
                        <a:rPr lang="en-US" sz="1800" dirty="0" smtClean="0">
                          <a:solidFill>
                            <a:schemeClr val="tx1"/>
                          </a:solidFill>
                        </a:rPr>
                        <a:t>resistant to oil</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r>
              <a:tr h="792480">
                <a:tc>
                  <a:txBody>
                    <a:bodyPr/>
                    <a:lstStyle/>
                    <a:p>
                      <a:pPr algn="ctr"/>
                      <a:r>
                        <a:rPr lang="en-US" sz="2800" dirty="0" smtClean="0"/>
                        <a:t>95%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N95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R95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P95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62000">
                <a:tc>
                  <a:txBody>
                    <a:bodyPr/>
                    <a:lstStyle/>
                    <a:p>
                      <a:pPr algn="ctr"/>
                      <a:r>
                        <a:rPr lang="en-US" sz="2800" dirty="0" smtClean="0"/>
                        <a:t>99%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N99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R99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P99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800" dirty="0" smtClean="0"/>
                        <a:t>100% (99.97%)</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N100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R100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P100 (~HEPA)</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3942725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Elastomeric Respirators</a:t>
            </a:r>
            <a:endParaRPr lang="en-US" dirty="0"/>
          </a:p>
        </p:txBody>
      </p:sp>
      <p:sp>
        <p:nvSpPr>
          <p:cNvPr id="3" name="Content Placeholder 2"/>
          <p:cNvSpPr>
            <a:spLocks noGrp="1"/>
          </p:cNvSpPr>
          <p:nvPr>
            <p:ph idx="1"/>
          </p:nvPr>
        </p:nvSpPr>
        <p:spPr>
          <a:xfrm>
            <a:off x="457200" y="1600200"/>
            <a:ext cx="6019800" cy="4800600"/>
          </a:xfrm>
        </p:spPr>
        <p:txBody>
          <a:bodyPr>
            <a:normAutofit fontScale="92500" lnSpcReduction="10000"/>
          </a:bodyPr>
          <a:lstStyle/>
          <a:p>
            <a:r>
              <a:rPr lang="en-US" dirty="0"/>
              <a:t>Air-Purifying Particulate Respirators (APR)</a:t>
            </a:r>
          </a:p>
          <a:p>
            <a:r>
              <a:rPr lang="en-US" dirty="0" smtClean="0"/>
              <a:t>Reusable </a:t>
            </a:r>
            <a:r>
              <a:rPr lang="en-US" dirty="0" err="1" smtClean="0"/>
              <a:t>facepiece</a:t>
            </a:r>
            <a:r>
              <a:rPr lang="en-US" dirty="0" smtClean="0"/>
              <a:t> with disposable filter cartridges</a:t>
            </a:r>
          </a:p>
          <a:p>
            <a:r>
              <a:rPr lang="en-US" dirty="0" smtClean="0"/>
              <a:t>Half-face APRs</a:t>
            </a:r>
          </a:p>
          <a:p>
            <a:pPr lvl="1"/>
            <a:r>
              <a:rPr lang="en-US" dirty="0" smtClean="0"/>
              <a:t>Only covers nose and mouth</a:t>
            </a:r>
          </a:p>
          <a:p>
            <a:pPr lvl="1"/>
            <a:r>
              <a:rPr lang="en-US" dirty="0" smtClean="0"/>
              <a:t>Goggles or </a:t>
            </a:r>
            <a:r>
              <a:rPr lang="en-US" dirty="0" err="1" smtClean="0"/>
              <a:t>faceshield</a:t>
            </a:r>
            <a:r>
              <a:rPr lang="en-US" dirty="0" smtClean="0"/>
              <a:t> needed</a:t>
            </a:r>
          </a:p>
          <a:p>
            <a:r>
              <a:rPr lang="en-US" dirty="0" smtClean="0"/>
              <a:t>Full-face APRs</a:t>
            </a:r>
          </a:p>
          <a:p>
            <a:pPr lvl="1"/>
            <a:r>
              <a:rPr lang="en-US" dirty="0" smtClean="0"/>
              <a:t>Covers entire face</a:t>
            </a:r>
          </a:p>
          <a:p>
            <a:r>
              <a:rPr lang="en-US" dirty="0" smtClean="0"/>
              <a:t>Variety of filters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14338" name="Picture 2" descr="https://www.osha.gov/images/335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00200"/>
            <a:ext cx="1943100"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4340" name="Picture 4" descr="https://www.osha.gov/images/335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4019550"/>
            <a:ext cx="1943100"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795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Powered </a:t>
            </a:r>
            <a:r>
              <a:rPr lang="en-US" dirty="0" smtClean="0"/>
              <a:t>Air-Purifying</a:t>
            </a:r>
            <a:br>
              <a:rPr lang="en-US" dirty="0" smtClean="0"/>
            </a:br>
            <a:r>
              <a:rPr lang="en-US" dirty="0" smtClean="0"/>
              <a:t>Respirators </a:t>
            </a:r>
            <a:r>
              <a:rPr lang="en-US" dirty="0"/>
              <a:t>(PAPRs) </a:t>
            </a:r>
          </a:p>
        </p:txBody>
      </p:sp>
      <p:sp>
        <p:nvSpPr>
          <p:cNvPr id="3" name="Content Placeholder 2"/>
          <p:cNvSpPr>
            <a:spLocks noGrp="1"/>
          </p:cNvSpPr>
          <p:nvPr>
            <p:ph idx="1"/>
          </p:nvPr>
        </p:nvSpPr>
        <p:spPr>
          <a:xfrm>
            <a:off x="457200" y="1600200"/>
            <a:ext cx="4876800" cy="4648200"/>
          </a:xfrm>
        </p:spPr>
        <p:txBody>
          <a:bodyPr>
            <a:normAutofit fontScale="85000" lnSpcReduction="10000"/>
          </a:bodyPr>
          <a:lstStyle/>
          <a:p>
            <a:r>
              <a:rPr lang="en-US" dirty="0" smtClean="0"/>
              <a:t>Air-Purifying </a:t>
            </a:r>
            <a:r>
              <a:rPr lang="en-US" dirty="0"/>
              <a:t>Particulate Respirators (APR)</a:t>
            </a:r>
          </a:p>
          <a:p>
            <a:r>
              <a:rPr lang="en-US" dirty="0"/>
              <a:t>Battery-powered blower </a:t>
            </a:r>
            <a:r>
              <a:rPr lang="en-US" dirty="0" smtClean="0"/>
              <a:t>pulls air through filters then moves filtered air towards </a:t>
            </a:r>
            <a:r>
              <a:rPr lang="en-US" dirty="0" err="1" smtClean="0"/>
              <a:t>facepiece</a:t>
            </a:r>
            <a:endParaRPr lang="en-US" dirty="0"/>
          </a:p>
          <a:p>
            <a:r>
              <a:rPr lang="en-US" dirty="0" smtClean="0"/>
              <a:t>Can be cooling device</a:t>
            </a:r>
          </a:p>
          <a:p>
            <a:r>
              <a:rPr lang="en-US" dirty="0" smtClean="0"/>
              <a:t>Not all require fit-testing and seal checks</a:t>
            </a:r>
          </a:p>
          <a:p>
            <a:r>
              <a:rPr lang="en-US" dirty="0" smtClean="0"/>
              <a:t>Check batteries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16386" name="Picture 2" descr="https://www.osha.gov/images/335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676400"/>
            <a:ext cx="1895475"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6388" name="Picture 4" descr="Hood PoweredAir-Purifying  Respirator (PA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86200"/>
            <a:ext cx="1819275"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37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Self-Contained Breathing Apparatuses </a:t>
            </a:r>
            <a:r>
              <a:rPr lang="en-US" dirty="0"/>
              <a:t>(SCBAs</a:t>
            </a:r>
            <a:r>
              <a:rPr lang="en-US" dirty="0" smtClean="0"/>
              <a:t>)</a:t>
            </a:r>
            <a:endParaRPr lang="en-US" dirty="0"/>
          </a:p>
        </p:txBody>
      </p:sp>
      <p:sp>
        <p:nvSpPr>
          <p:cNvPr id="3" name="Content Placeholder 2"/>
          <p:cNvSpPr>
            <a:spLocks noGrp="1"/>
          </p:cNvSpPr>
          <p:nvPr>
            <p:ph idx="1"/>
          </p:nvPr>
        </p:nvSpPr>
        <p:spPr>
          <a:xfrm>
            <a:off x="457200" y="1600200"/>
            <a:ext cx="5562600" cy="4648200"/>
          </a:xfrm>
        </p:spPr>
        <p:txBody>
          <a:bodyPr>
            <a:normAutofit fontScale="92500" lnSpcReduction="20000"/>
          </a:bodyPr>
          <a:lstStyle/>
          <a:p>
            <a:r>
              <a:rPr lang="en-US" dirty="0"/>
              <a:t>Air-Supplying </a:t>
            </a:r>
            <a:r>
              <a:rPr lang="en-US" dirty="0" smtClean="0"/>
              <a:t>Respirator</a:t>
            </a:r>
          </a:p>
          <a:p>
            <a:r>
              <a:rPr lang="en-US" dirty="0" smtClean="0"/>
              <a:t>Supply uncontaminated air to full </a:t>
            </a:r>
            <a:r>
              <a:rPr lang="en-US" dirty="0" err="1" smtClean="0"/>
              <a:t>facepiece</a:t>
            </a:r>
            <a:endParaRPr lang="en-US" dirty="0" smtClean="0"/>
          </a:p>
          <a:p>
            <a:r>
              <a:rPr lang="en-US" dirty="0" smtClean="0"/>
              <a:t>Used in high risk environments</a:t>
            </a:r>
          </a:p>
          <a:p>
            <a:r>
              <a:rPr lang="en-US" dirty="0" smtClean="0"/>
              <a:t>Minimum usage time </a:t>
            </a:r>
            <a:br>
              <a:rPr lang="en-US" dirty="0" smtClean="0"/>
            </a:br>
            <a:r>
              <a:rPr lang="en-US" dirty="0" smtClean="0"/>
              <a:t>of 30 minutes</a:t>
            </a:r>
          </a:p>
          <a:p>
            <a:r>
              <a:rPr lang="en-US" dirty="0" smtClean="0"/>
              <a:t>Follow-up medical examination required</a:t>
            </a:r>
          </a:p>
          <a:p>
            <a:r>
              <a:rPr lang="en-US" dirty="0" smtClean="0"/>
              <a:t>Not commonly used </a:t>
            </a:r>
            <a:br>
              <a:rPr lang="en-US" dirty="0" smtClean="0"/>
            </a:br>
            <a:r>
              <a:rPr lang="en-US" dirty="0" smtClean="0"/>
              <a:t>in veterinary medicine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25" name="Picture 29" descr="Full Facepiece Supplied-Air Respirator (SAR) with an auxiliary Escape 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676400"/>
            <a:ext cx="1895475"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4127" name="Picture 31" descr="Full Facepiece Self Contained Breathing Apparatus (SC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341" y="4057650"/>
            <a:ext cx="1876425"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446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2">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2012</Template>
  <TotalTime>7548</TotalTime>
  <Words>4002</Words>
  <Application>Microsoft Office PowerPoint</Application>
  <PresentationFormat>On-screen Show (4:3)</PresentationFormat>
  <Paragraphs>275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Just In Time 2012</vt:lpstr>
      <vt:lpstr>Personal Protective Equipment</vt:lpstr>
      <vt:lpstr>What is a respirator?</vt:lpstr>
      <vt:lpstr>Types of respirators</vt:lpstr>
      <vt:lpstr>Classification of Respirators</vt:lpstr>
      <vt:lpstr>Particulate Filtering Facepiece </vt:lpstr>
      <vt:lpstr>NIOSH Particulate Filter  Approval Categories</vt:lpstr>
      <vt:lpstr>Elastomeric Respirators</vt:lpstr>
      <vt:lpstr>Powered Air-Purifying Respirators (PAPRs) </vt:lpstr>
      <vt:lpstr>Self-Contained Breathing Apparatuses (SCBAs)</vt:lpstr>
      <vt:lpstr>Respirator usage and Safety</vt:lpstr>
      <vt:lpstr>Selecting a Respirator</vt:lpstr>
      <vt:lpstr>Standards and Regulations</vt:lpstr>
      <vt:lpstr>NIOSH-Approved</vt:lpstr>
      <vt:lpstr>Proper Use of Respirators</vt:lpstr>
      <vt:lpstr>Health Effects  When Wearing Respirators</vt:lpstr>
      <vt:lpstr>Before Usage</vt:lpstr>
      <vt:lpstr>Safe Respirator Usage</vt:lpstr>
      <vt:lpstr>During Usage</vt:lpstr>
      <vt:lpstr>Cleaning</vt:lpstr>
      <vt:lpstr>Respirator Storage</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 Respirator Usage and Safety</dc:title>
  <dc:subject>Just In Time Training Resources</dc:subject>
  <dc:creator>Glenda Dvorak, DVM, MPH, DACVPM</dc:creator>
  <dc:description>Developed June 2010
Reviewed by: JPMogan, DVM, L Cole, DVM,</dc:description>
  <cp:lastModifiedBy>Glenda Dvorak</cp:lastModifiedBy>
  <cp:revision>483</cp:revision>
  <cp:lastPrinted>2012-06-08T20:48:48Z</cp:lastPrinted>
  <dcterms:created xsi:type="dcterms:W3CDTF">2010-02-26T02:19:00Z</dcterms:created>
  <dcterms:modified xsi:type="dcterms:W3CDTF">2014-07-01T15:56:10Z</dcterms:modified>
  <cp:category>MSP Just-In-Time Training</cp:category>
</cp:coreProperties>
</file>