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26"/>
  </p:notesMasterIdLst>
  <p:handoutMasterIdLst>
    <p:handoutMasterId r:id="rId27"/>
  </p:handoutMasterIdLst>
  <p:sldIdLst>
    <p:sldId id="372" r:id="rId2"/>
    <p:sldId id="373" r:id="rId3"/>
    <p:sldId id="374" r:id="rId4"/>
    <p:sldId id="375" r:id="rId5"/>
    <p:sldId id="376" r:id="rId6"/>
    <p:sldId id="377" r:id="rId7"/>
    <p:sldId id="378" r:id="rId8"/>
    <p:sldId id="379" r:id="rId9"/>
    <p:sldId id="380" r:id="rId10"/>
    <p:sldId id="381" r:id="rId11"/>
    <p:sldId id="382" r:id="rId12"/>
    <p:sldId id="383" r:id="rId13"/>
    <p:sldId id="384" r:id="rId14"/>
    <p:sldId id="385" r:id="rId15"/>
    <p:sldId id="386" r:id="rId16"/>
    <p:sldId id="387" r:id="rId17"/>
    <p:sldId id="388" r:id="rId18"/>
    <p:sldId id="389" r:id="rId19"/>
    <p:sldId id="390" r:id="rId20"/>
    <p:sldId id="391" r:id="rId21"/>
    <p:sldId id="392" r:id="rId22"/>
    <p:sldId id="393" r:id="rId23"/>
    <p:sldId id="394" r:id="rId24"/>
    <p:sldId id="395"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AAA6E"/>
    <a:srgbClr val="FBC093"/>
    <a:srgbClr val="FFE6B9"/>
    <a:srgbClr val="FFD07D"/>
    <a:srgbClr val="FFFF99"/>
    <a:srgbClr val="C1DDF5"/>
    <a:srgbClr val="F99951"/>
    <a:srgbClr val="F4825E"/>
    <a:srgbClr val="F47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83224" autoAdjust="0"/>
  </p:normalViewPr>
  <p:slideViewPr>
    <p:cSldViewPr>
      <p:cViewPr varScale="1">
        <p:scale>
          <a:sx n="56" d="100"/>
          <a:sy n="56" d="100"/>
        </p:scale>
        <p:origin x="-10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10" d="100"/>
          <a:sy n="110" d="100"/>
        </p:scale>
        <p:origin x="-1164" y="3312"/>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43841" y="130926"/>
            <a:ext cx="3169920" cy="480060"/>
          </a:xfrm>
          <a:prstGeom prst="rect">
            <a:avLst/>
          </a:prstGeom>
        </p:spPr>
        <p:txBody>
          <a:bodyPr vert="horz" lIns="99474" tIns="49737" rIns="99474" bIns="49737" rtlCol="0"/>
          <a:lstStyle>
            <a:lvl1pPr algn="l">
              <a:defRPr sz="1300"/>
            </a:lvl1pPr>
          </a:lstStyle>
          <a:p>
            <a:r>
              <a:rPr lang="en-US" sz="1000" dirty="0"/>
              <a:t>Just-In-Time Training for Animal Health Emergencies</a:t>
            </a:r>
          </a:p>
        </p:txBody>
      </p:sp>
      <p:sp>
        <p:nvSpPr>
          <p:cNvPr id="3" name="Date Placeholder 2"/>
          <p:cNvSpPr>
            <a:spLocks noGrp="1"/>
          </p:cNvSpPr>
          <p:nvPr>
            <p:ph type="dt" sz="quarter" idx="1"/>
          </p:nvPr>
        </p:nvSpPr>
        <p:spPr>
          <a:xfrm>
            <a:off x="3901440" y="130926"/>
            <a:ext cx="3169920" cy="480060"/>
          </a:xfrm>
          <a:prstGeom prst="rect">
            <a:avLst/>
          </a:prstGeom>
        </p:spPr>
        <p:txBody>
          <a:bodyPr vert="horz" lIns="99474" tIns="49737" rIns="99474" bIns="49737" rtlCol="0"/>
          <a:lstStyle>
            <a:lvl1pPr algn="r">
              <a:defRPr sz="1300"/>
            </a:lvl1pPr>
          </a:lstStyle>
          <a:p>
            <a:r>
              <a:rPr lang="en-US" sz="1000" dirty="0" smtClean="0"/>
              <a:t>Personal Protective Equipment: Overview</a:t>
            </a:r>
            <a:endParaRPr lang="en-US" sz="1000" dirty="0"/>
          </a:p>
        </p:txBody>
      </p:sp>
      <p:sp>
        <p:nvSpPr>
          <p:cNvPr id="4" name="Footer Placeholder 3"/>
          <p:cNvSpPr>
            <a:spLocks noGrp="1"/>
          </p:cNvSpPr>
          <p:nvPr>
            <p:ph type="ftr" sz="quarter" idx="2"/>
          </p:nvPr>
        </p:nvSpPr>
        <p:spPr>
          <a:xfrm>
            <a:off x="243841" y="8990215"/>
            <a:ext cx="3169920" cy="480060"/>
          </a:xfrm>
          <a:prstGeom prst="rect">
            <a:avLst/>
          </a:prstGeom>
        </p:spPr>
        <p:txBody>
          <a:bodyPr vert="horz" lIns="99474" tIns="49737" rIns="99474" bIns="49737" rtlCol="0" anchor="b"/>
          <a:lstStyle>
            <a:lvl1pPr algn="l">
              <a:defRPr sz="1300"/>
            </a:lvl1pPr>
          </a:lstStyle>
          <a:p>
            <a:r>
              <a:rPr lang="en-US" sz="1000" dirty="0" smtClean="0"/>
              <a:t>Multi-State Partnership for Security in Agriculture; </a:t>
            </a:r>
          </a:p>
          <a:p>
            <a:r>
              <a:rPr lang="en-US" sz="1000" dirty="0" smtClean="0"/>
              <a:t>Center for Food Security </a:t>
            </a:r>
            <a:r>
              <a:rPr lang="en-US" sz="1000" smtClean="0"/>
              <a:t>and Public Health, 2010</a:t>
            </a:r>
            <a:endParaRPr lang="en-US" sz="1000" dirty="0"/>
          </a:p>
        </p:txBody>
      </p:sp>
      <p:sp>
        <p:nvSpPr>
          <p:cNvPr id="5" name="Slide Number Placeholder 4"/>
          <p:cNvSpPr>
            <a:spLocks noGrp="1"/>
          </p:cNvSpPr>
          <p:nvPr>
            <p:ph type="sldNum" sz="quarter" idx="3"/>
          </p:nvPr>
        </p:nvSpPr>
        <p:spPr>
          <a:xfrm>
            <a:off x="3982721" y="8990215"/>
            <a:ext cx="3169920" cy="480060"/>
          </a:xfrm>
          <a:prstGeom prst="rect">
            <a:avLst/>
          </a:prstGeom>
        </p:spPr>
        <p:txBody>
          <a:bodyPr vert="horz" lIns="99474" tIns="49737" rIns="99474" bIns="49737" rtlCol="0" anchor="b"/>
          <a:lstStyle>
            <a:lvl1pPr algn="r">
              <a:defRPr sz="1300"/>
            </a:lvl1pPr>
          </a:lstStyle>
          <a:p>
            <a:fld id="{E43E7F44-CF60-445B-AADF-8F267F8193CA}" type="slidenum">
              <a:rPr lang="en-US" smtClean="0"/>
              <a:pPr/>
              <a:t>‹#›</a:t>
            </a:fld>
            <a:endParaRPr lang="en-US"/>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5"/>
            <a:ext cx="3169920" cy="480060"/>
          </a:xfrm>
          <a:prstGeom prst="rect">
            <a:avLst/>
          </a:prstGeom>
        </p:spPr>
        <p:txBody>
          <a:bodyPr vert="horz" lIns="99474" tIns="49737" rIns="99474" bIns="49737" rtlCol="0"/>
          <a:lstStyle>
            <a:lvl1pPr algn="l">
              <a:defRPr sz="1300"/>
            </a:lvl1pPr>
          </a:lstStyle>
          <a:p>
            <a:endParaRPr lang="en-US"/>
          </a:p>
        </p:txBody>
      </p:sp>
      <p:sp>
        <p:nvSpPr>
          <p:cNvPr id="3" name="Date Placeholder 2"/>
          <p:cNvSpPr>
            <a:spLocks noGrp="1"/>
          </p:cNvSpPr>
          <p:nvPr>
            <p:ph type="dt" idx="1"/>
          </p:nvPr>
        </p:nvSpPr>
        <p:spPr>
          <a:xfrm>
            <a:off x="4143588" y="5"/>
            <a:ext cx="3169920" cy="480060"/>
          </a:xfrm>
          <a:prstGeom prst="rect">
            <a:avLst/>
          </a:prstGeom>
        </p:spPr>
        <p:txBody>
          <a:bodyPr vert="horz" lIns="99474" tIns="49737" rIns="99474" bIns="49737" rtlCol="0"/>
          <a:lstStyle>
            <a:lvl1pPr algn="r">
              <a:defRPr sz="1300"/>
            </a:lvl1pPr>
          </a:lstStyle>
          <a:p>
            <a:fld id="{DE9B040C-8CD5-46F3-BED5-4281F216FF93}" type="datetimeFigureOut">
              <a:rPr lang="en-US" smtClean="0"/>
              <a:pPr/>
              <a:t>7/7/2014</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9474" tIns="49737" rIns="99474" bIns="49737"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9474" tIns="49737" rIns="99474" bIns="4973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9119474"/>
            <a:ext cx="3169920" cy="480060"/>
          </a:xfrm>
          <a:prstGeom prst="rect">
            <a:avLst/>
          </a:prstGeom>
        </p:spPr>
        <p:txBody>
          <a:bodyPr vert="horz" lIns="99474" tIns="49737" rIns="99474" bIns="49737"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9474" tIns="49737" rIns="99474" bIns="49737" rtlCol="0" anchor="b"/>
          <a:lstStyle>
            <a:lvl1pPr algn="r">
              <a:defRPr sz="13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8799">
              <a:defRPr/>
            </a:pPr>
            <a:r>
              <a:rPr lang="en-US" i="1" dirty="0" smtClean="0"/>
              <a:t>June 2010</a:t>
            </a:r>
          </a:p>
          <a:p>
            <a:r>
              <a:rPr lang="en-US" dirty="0" smtClean="0"/>
              <a:t>During an animal</a:t>
            </a:r>
            <a:r>
              <a:rPr lang="en-US" baseline="0" dirty="0" smtClean="0"/>
              <a:t> health emergency, hazards from zoonotic diseases or chemical exposures may occur. The use of personal protective equipment, or PPE, can protect you from these exposures and help prevent the further spread of pathogens to other animals, personnel or premises. This Just-In-Time training will overview the use of PPE and proper donning and doffing procedures. Safety considerations while wearing PPE will also be addressed. </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In a changing room or other suitable place in the Cold Zone, lay out PPE items and prepare to don following these steps. Measure and cut a supply of chemical resistant tape long enough to fit all junctions of the suit and </a:t>
            </a:r>
            <a:r>
              <a:rPr lang="en-US" sz="1300" dirty="0" err="1"/>
              <a:t>facepiece</a:t>
            </a:r>
            <a:r>
              <a:rPr lang="en-US" sz="1300" dirty="0"/>
              <a:t>. Cut several extra pieces in case one accidentally sticks to itself and becomes unusable. Put tabs on end of the tape to assist with removal. Remove the </a:t>
            </a:r>
            <a:r>
              <a:rPr lang="en-US" sz="1300" dirty="0" err="1"/>
              <a:t>Tyvek</a:t>
            </a:r>
            <a:r>
              <a:rPr lang="en-US" sz="1300" dirty="0"/>
              <a:t>® or similar suit from the cellophane wrapping. Inspect all PPE items for any damage (</a:t>
            </a:r>
            <a:r>
              <a:rPr lang="en-US" sz="1300" dirty="0" err="1"/>
              <a:t>e.g</a:t>
            </a:r>
            <a:r>
              <a:rPr lang="en-US" sz="1300" dirty="0"/>
              <a:t>, tears, rips, or other imperfections); this should be done before donning, as well as during and after each use. Ensure you have the necessary safety features and devices needed for your assigned activity.</a:t>
            </a:r>
          </a:p>
          <a:p>
            <a:pPr defTabSz="956097">
              <a:defRPr/>
            </a:pP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6097">
              <a:defRPr/>
            </a:pPr>
            <a:r>
              <a:rPr lang="en-US" dirty="0" smtClean="0"/>
              <a:t>After putting on</a:t>
            </a:r>
            <a:r>
              <a:rPr lang="en-US" baseline="0" dirty="0" smtClean="0"/>
              <a:t> a clean two-piece scrub suit, begin the donning process by pulling on a the chemical resistant suit. [This image shows a responder pulling on a </a:t>
            </a:r>
            <a:r>
              <a:rPr lang="en-US" baseline="0" dirty="0" err="1" smtClean="0"/>
              <a:t>Tyvek</a:t>
            </a:r>
            <a:r>
              <a:rPr lang="en-US" baseline="0" dirty="0" smtClean="0"/>
              <a:t>® suit. Photo source: Travis Engelhaupt, Iowa State University]</a:t>
            </a:r>
            <a:endParaRPr lang="en-US" dirty="0" smtClean="0"/>
          </a:p>
        </p:txBody>
      </p:sp>
      <p:sp>
        <p:nvSpPr>
          <p:cNvPr id="4" name="Slide Number Placeholder 3"/>
          <p:cNvSpPr>
            <a:spLocks noGrp="1"/>
          </p:cNvSpPr>
          <p:nvPr>
            <p:ph type="sldNum" sz="quarter" idx="10"/>
          </p:nvPr>
        </p:nvSpPr>
        <p:spPr/>
        <p:txBody>
          <a:bodyPr/>
          <a:lstStyle/>
          <a:p>
            <a:fld id="{B8ACBA45-9685-450B-A7C5-635BC2F3FD9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6097">
              <a:defRPr/>
            </a:pPr>
            <a:r>
              <a:rPr lang="en-US" dirty="0" smtClean="0"/>
              <a:t>Next,</a:t>
            </a:r>
            <a:r>
              <a:rPr lang="en-US" baseline="0" dirty="0" smtClean="0"/>
              <a:t> step into chemical-resistant boots, being careful not to trip or fall down. Pull on disposable boot covers if </a:t>
            </a:r>
            <a:r>
              <a:rPr lang="en-US" dirty="0" smtClean="0"/>
              <a:t>necessary. [Photos by Jane Galyon, Iowa State University]</a:t>
            </a:r>
          </a:p>
          <a:p>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smtClean="0"/>
              <a:t>Next, pull on a pair of latex or </a:t>
            </a:r>
            <a:r>
              <a:rPr lang="en-US" baseline="0" dirty="0" err="1" smtClean="0"/>
              <a:t>nitrile</a:t>
            </a:r>
            <a:r>
              <a:rPr lang="en-US" baseline="0" dirty="0" smtClean="0"/>
              <a:t> gloves, followed by an outer layer of chemical-resistant gloves. This double-layered protection provides safety against the majority of hazards. [Photo source: Jane Galyon, Iowa State University]</a:t>
            </a:r>
            <a:endParaRPr lang="en-US" dirty="0"/>
          </a:p>
        </p:txBody>
      </p:sp>
      <p:sp>
        <p:nvSpPr>
          <p:cNvPr id="4" name="Slide Number Placeholder 3"/>
          <p:cNvSpPr>
            <a:spLocks noGrp="1"/>
          </p:cNvSpPr>
          <p:nvPr>
            <p:ph type="sldNum" sz="quarter" idx="10"/>
          </p:nvPr>
        </p:nvSpPr>
        <p:spPr/>
        <p:txBody>
          <a:bodyPr/>
          <a:lstStyle/>
          <a:p>
            <a:fld id="{B8ACBA45-9685-450B-A7C5-635BC2F3FD9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6097">
              <a:defRPr/>
            </a:pPr>
            <a:r>
              <a:rPr lang="en-US" dirty="0" smtClean="0"/>
              <a:t>Using the buddy system,</a:t>
            </a:r>
            <a:r>
              <a:rPr lang="en-US" baseline="0" dirty="0" smtClean="0"/>
              <a:t> wrap chemical-resistant tape around the top of boots around the junction of the protective coveralls and around each wrist at the  junction of the glove and coverall cuff. This will help to ensure no fluid enters from the outside. One to three turns should be sufficient. Leave a tab on the tape end to help when doffing. When taping be sure to leave enough “give” to bend and walk and to prevent ripping. [</a:t>
            </a:r>
            <a:r>
              <a:rPr lang="en-US" dirty="0" smtClean="0"/>
              <a:t>These photos shows a veterinarian tape-sealing the junctions between the suit and gloves/boots.</a:t>
            </a:r>
            <a:r>
              <a:rPr lang="en-US" baseline="0" dirty="0" smtClean="0"/>
              <a:t> Photo source: Jane Galyon and </a:t>
            </a:r>
            <a:r>
              <a:rPr lang="en-US" i="0" baseline="0" dirty="0" smtClean="0"/>
              <a:t>T</a:t>
            </a:r>
            <a:r>
              <a:rPr lang="en-US" i="0" dirty="0" smtClean="0"/>
              <a:t>ravis Engelhaupt, Iowa State University]</a:t>
            </a:r>
            <a:endParaRPr lang="en-US" i="0" dirty="0"/>
          </a:p>
        </p:txBody>
      </p:sp>
      <p:sp>
        <p:nvSpPr>
          <p:cNvPr id="4" name="Slide Number Placeholder 3"/>
          <p:cNvSpPr>
            <a:spLocks noGrp="1"/>
          </p:cNvSpPr>
          <p:nvPr>
            <p:ph type="sldNum" sz="quarter" idx="10"/>
          </p:nvPr>
        </p:nvSpPr>
        <p:spPr/>
        <p:txBody>
          <a:bodyPr/>
          <a:lstStyle/>
          <a:p>
            <a:fld id="{B8ACBA45-9685-450B-A7C5-635BC2F3FD9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6097">
              <a:defRPr/>
            </a:pPr>
            <a:r>
              <a:rPr lang="en-US" dirty="0" smtClean="0"/>
              <a:t>Next, put on the assigned APR respirator for which you have been medically cleared and fit tested for. </a:t>
            </a:r>
            <a:r>
              <a:rPr lang="en-US" baseline="0" dirty="0" smtClean="0"/>
              <a:t>Using the buddy system, conduct a check to ensure your APR seals properly.  </a:t>
            </a:r>
            <a:r>
              <a:rPr lang="en-US" dirty="0" smtClean="0"/>
              <a:t>If a proper fit cannot be achieved, do not enter the area where protection is required. Put on goggles, if eye protection is not provided by the APR, taking care not to disrupt the respirator seal. Pull the hood of your chemical-resistant</a:t>
            </a:r>
            <a:r>
              <a:rPr lang="en-US" baseline="0" dirty="0" smtClean="0"/>
              <a:t> suit up over your head, being sure to completely cover your hair and ears. [Top image shows two responders properly fitting APR </a:t>
            </a:r>
            <a:r>
              <a:rPr lang="en-US" baseline="0" dirty="0" err="1" smtClean="0"/>
              <a:t>facepieces</a:t>
            </a:r>
            <a:r>
              <a:rPr lang="en-US" baseline="0" dirty="0" smtClean="0"/>
              <a:t>. Photo source: Gordon Harman, Center for Domestic Preparedness; </a:t>
            </a:r>
            <a:r>
              <a:rPr lang="en-US" dirty="0" smtClean="0"/>
              <a:t>Bottom</a:t>
            </a:r>
            <a:r>
              <a:rPr lang="en-US" baseline="0" dirty="0" smtClean="0"/>
              <a:t> image shows a responder pulling on the hood of his </a:t>
            </a:r>
            <a:r>
              <a:rPr lang="en-US" baseline="0" dirty="0" err="1" smtClean="0"/>
              <a:t>Tyvek</a:t>
            </a:r>
            <a:r>
              <a:rPr lang="en-US" baseline="0" dirty="0" smtClean="0"/>
              <a:t>® suit. Photo source: Jane Galyon, Iowa State University]</a:t>
            </a:r>
            <a:endParaRPr lang="en-US"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Zip up the suit completely and seal the length of its zipper with chemical-resistant tape. If a face piece is worn,</a:t>
            </a:r>
            <a:r>
              <a:rPr lang="en-US" baseline="0" dirty="0" smtClean="0"/>
              <a:t> tape seal around the face-piece and suit junction. </a:t>
            </a:r>
            <a:r>
              <a:rPr lang="en-US" dirty="0" smtClean="0"/>
              <a:t>M</a:t>
            </a:r>
            <a:r>
              <a:rPr lang="en-US" i="0" baseline="0" dirty="0" smtClean="0"/>
              <a:t>ake sure the tape is centered along each junction. Enter the work area and perform the necessary duties. [The image shows the location of every tape seal on someone wearing complete, Level C PPE. </a:t>
            </a:r>
            <a:r>
              <a:rPr lang="en-US" i="0" dirty="0" smtClean="0"/>
              <a:t>Each junction and zippered area is tape sealed for additional protection. Photo source: Dr. Tegwin Taylor, Iowa State University]</a:t>
            </a:r>
          </a:p>
          <a:p>
            <a:endParaRPr lang="en-US" i="0" dirty="0"/>
          </a:p>
        </p:txBody>
      </p:sp>
      <p:sp>
        <p:nvSpPr>
          <p:cNvPr id="4" name="Slide Number Placeholder 3"/>
          <p:cNvSpPr>
            <a:spLocks noGrp="1"/>
          </p:cNvSpPr>
          <p:nvPr>
            <p:ph type="sldNum" sz="quarter" idx="10"/>
          </p:nvPr>
        </p:nvSpPr>
        <p:spPr/>
        <p:txBody>
          <a:bodyPr/>
          <a:lstStyle/>
          <a:p>
            <a:fld id="{B8ACBA45-9685-450B-A7C5-635BC2F3FD9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response tasks are completed, responders should begin doffing PPE upon leaving the Hot Zone. When doffing PPE, it is important to take precautions and follow the proper procedure to ensure contaminants are not carried or spread off of the premises. Use of the buddy system can aid in safely and easily removing PPE.</a:t>
            </a:r>
            <a:endParaRPr lang="en-US"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Doffing begins in the Hot Zone/Exclusion Zone (EZ) by dry brushing off the exterior of PPE. Scrub organic debris off the bottom of boots. Enter the Warm Zone/Contamination Reduction Zone (CRZ) to continue the doffing procedure. R</a:t>
            </a:r>
            <a:r>
              <a:rPr lang="en-US" baseline="0" dirty="0" smtClean="0"/>
              <a:t>emove all chemical-resistant tape from your suit and dispose of it in the proper provided container. Spray the exterior of PPE with an appropriate disinfectant product. [Top image shows a responder removing tape from the suit-glove junction. Bottom photo shows use of the buddy system to disinfect exterior PPE. Photo source: Jane Galyon and Travis Engelhaupt, Iowa State University]</a:t>
            </a:r>
            <a:endParaRPr lang="en-US" dirty="0"/>
          </a:p>
        </p:txBody>
      </p:sp>
      <p:sp>
        <p:nvSpPr>
          <p:cNvPr id="4" name="Slide Number Placeholder 3"/>
          <p:cNvSpPr>
            <a:spLocks noGrp="1"/>
          </p:cNvSpPr>
          <p:nvPr>
            <p:ph type="sldNum" sz="quarter" idx="10"/>
          </p:nvPr>
        </p:nvSpPr>
        <p:spPr/>
        <p:txBody>
          <a:bodyPr/>
          <a:lstStyle/>
          <a:p>
            <a:fld id="{B8ACBA45-9685-450B-A7C5-635BC2F3FD9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6097">
              <a:defRPr/>
            </a:pPr>
            <a:r>
              <a:rPr lang="en-US" dirty="0" smtClean="0"/>
              <a:t>Remove the outer layer</a:t>
            </a:r>
            <a:r>
              <a:rPr lang="en-US" baseline="0" dirty="0" smtClean="0"/>
              <a:t> of chemical-resistant gloves. </a:t>
            </a:r>
            <a:r>
              <a:rPr lang="en-US" dirty="0" smtClean="0"/>
              <a:t>Unzip</a:t>
            </a:r>
            <a:r>
              <a:rPr lang="en-US" baseline="0" dirty="0" smtClean="0"/>
              <a:t> your chemical-resistant suit. Remove the hood by reaching inside the hood and rolling it back carefully, touching only the inside surface. This may be easier with the assistance of a team member. [</a:t>
            </a:r>
            <a:r>
              <a:rPr lang="en-US" dirty="0" smtClean="0"/>
              <a:t>Top </a:t>
            </a:r>
            <a:r>
              <a:rPr lang="en-US" baseline="0" dirty="0" smtClean="0"/>
              <a:t>image shows a responder removing his outer layer of gloves. </a:t>
            </a:r>
            <a:r>
              <a:rPr lang="en-US" dirty="0" smtClean="0"/>
              <a:t>Bottom </a:t>
            </a:r>
            <a:r>
              <a:rPr lang="en-US" baseline="0" dirty="0" smtClean="0"/>
              <a:t>image shows a responder unzipping his </a:t>
            </a:r>
            <a:r>
              <a:rPr lang="en-US" baseline="0" dirty="0" err="1" smtClean="0"/>
              <a:t>Tyvek</a:t>
            </a:r>
            <a:r>
              <a:rPr lang="en-US" baseline="0" dirty="0" smtClean="0"/>
              <a:t>® suit. Photo source: Jane Galyon and Travis Engelhaupt, Iowa State University]</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6097">
              <a:defRPr/>
            </a:pPr>
            <a:r>
              <a:rPr lang="en-US" dirty="0" smtClean="0"/>
              <a:t>The phrase</a:t>
            </a:r>
            <a:r>
              <a:rPr lang="en-US" baseline="0" dirty="0" smtClean="0"/>
              <a:t> “p</a:t>
            </a:r>
            <a:r>
              <a:rPr lang="en-US" dirty="0" smtClean="0"/>
              <a:t>ersonal protective</a:t>
            </a:r>
            <a:r>
              <a:rPr lang="en-US" baseline="0" dirty="0" smtClean="0"/>
              <a:t> equipment” or PPE refers to special clothing and equipment designed to act as a barrier between an individual and a hazard, such as a zoonotic or highly contagious pathogen. </a:t>
            </a:r>
            <a:r>
              <a:rPr lang="en-US" dirty="0" smtClean="0"/>
              <a:t>PPE includes items</a:t>
            </a:r>
            <a:r>
              <a:rPr lang="en-US" baseline="0" dirty="0" smtClean="0"/>
              <a:t> to protect the eyes, face, respiratory tract, hands, body, feet, head and ears. [</a:t>
            </a:r>
            <a:r>
              <a:rPr lang="en-US" dirty="0" smtClean="0"/>
              <a:t>This photo shows a veterinarian is wearing a variety of PPE items: a tear-resistant suit, a disposable respirator, and chemical-resistant gloves. He is also putting on goggles. </a:t>
            </a:r>
            <a:r>
              <a:rPr lang="en-US" i="0" dirty="0" smtClean="0"/>
              <a:t>Photo source: Travis Engelhaupt, Iowa State University]</a:t>
            </a:r>
          </a:p>
        </p:txBody>
      </p:sp>
      <p:sp>
        <p:nvSpPr>
          <p:cNvPr id="4" name="Slide Number Placeholder 3"/>
          <p:cNvSpPr>
            <a:spLocks noGrp="1"/>
          </p:cNvSpPr>
          <p:nvPr>
            <p:ph type="sldNum" sz="quarter" idx="10"/>
          </p:nvPr>
        </p:nvSpPr>
        <p:spPr/>
        <p:txBody>
          <a:bodyPr/>
          <a:lstStyle/>
          <a:p>
            <a:fld id="{B8ACBA45-9685-450B-A7C5-635BC2F3FD9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6097">
              <a:defRPr/>
            </a:pPr>
            <a:r>
              <a:rPr lang="en-US" dirty="0" smtClean="0"/>
              <a:t>Pull the suit off your shoulders</a:t>
            </a:r>
            <a:r>
              <a:rPr lang="en-US" baseline="0" dirty="0" smtClean="0"/>
              <a:t> and pull it down, turning it inside out as you go to prevent contamination. </a:t>
            </a:r>
            <a:r>
              <a:rPr lang="en-US" dirty="0" smtClean="0"/>
              <a:t>Carefully</a:t>
            </a:r>
            <a:r>
              <a:rPr lang="en-US" baseline="0" dirty="0" smtClean="0"/>
              <a:t> remove disposable boot covers. Scrub your chemical-resistant boots with disinfectant.  [</a:t>
            </a:r>
            <a:r>
              <a:rPr lang="en-US" dirty="0" smtClean="0"/>
              <a:t>Top image shows</a:t>
            </a:r>
            <a:r>
              <a:rPr lang="en-US" baseline="0" dirty="0" smtClean="0"/>
              <a:t> a responder taking off his </a:t>
            </a:r>
            <a:r>
              <a:rPr lang="en-US" baseline="0" dirty="0" err="1" smtClean="0"/>
              <a:t>Tyvek</a:t>
            </a:r>
            <a:r>
              <a:rPr lang="en-US" baseline="0" dirty="0" smtClean="0"/>
              <a:t>® suit, turning it inside out as he goes. Bottom </a:t>
            </a:r>
            <a:r>
              <a:rPr lang="en-US" dirty="0" smtClean="0"/>
              <a:t>image shows</a:t>
            </a:r>
            <a:r>
              <a:rPr lang="en-US" baseline="0" dirty="0" smtClean="0"/>
              <a:t> a responder removing his disposable boot covers. Photo sources: Travis Engelhaupt and Jane Galyon, Iowa State University]</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6097">
              <a:defRPr/>
            </a:pPr>
            <a:r>
              <a:rPr lang="en-US" dirty="0" smtClean="0"/>
              <a:t>Remove</a:t>
            </a:r>
            <a:r>
              <a:rPr lang="en-US" baseline="0" dirty="0" smtClean="0"/>
              <a:t> the chemical-resistant suit completely and carefully step out of it. </a:t>
            </a:r>
            <a:r>
              <a:rPr lang="en-US" dirty="0" smtClean="0"/>
              <a:t>Remove the</a:t>
            </a:r>
            <a:r>
              <a:rPr lang="en-US" baseline="0" dirty="0" smtClean="0"/>
              <a:t> APR and the inner layer of gloves, in this order, to prevent contaminating your hands. </a:t>
            </a:r>
            <a:r>
              <a:rPr lang="en-US" dirty="0" smtClean="0"/>
              <a:t>(Left image shows a responder</a:t>
            </a:r>
            <a:r>
              <a:rPr lang="en-US" baseline="0" dirty="0" smtClean="0"/>
              <a:t> stepping out of his </a:t>
            </a:r>
            <a:r>
              <a:rPr lang="en-US" baseline="0" dirty="0" err="1" smtClean="0"/>
              <a:t>Tyvek</a:t>
            </a:r>
            <a:r>
              <a:rPr lang="en-US" baseline="0" dirty="0" smtClean="0"/>
              <a:t>® suit. Right image shows a responder removing his APR. Right image shows hands being washed. Photo source: Travis Engelhaupt, Iowa State University)</a:t>
            </a:r>
            <a:endParaRPr lang="en-US" dirty="0" smtClean="0"/>
          </a:p>
          <a:p>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Dispose</a:t>
            </a:r>
            <a:r>
              <a:rPr lang="en-US" baseline="0" dirty="0" smtClean="0"/>
              <a:t> of all doffed PPE in the proper containers provided in the Cold Zone/Support Zone (SZ). Place APR in the proper container for decontamination and reuse. </a:t>
            </a:r>
            <a:r>
              <a:rPr lang="en-US" dirty="0" smtClean="0"/>
              <a:t>Take</a:t>
            </a:r>
            <a:r>
              <a:rPr lang="en-US" baseline="0" dirty="0" smtClean="0"/>
              <a:t> care to prevent contamination during doffing procedures, even at lower levels. After doffing all PPE, wash hands. Take a complete shower and change to clean clothing. Inspect under fingernails and blow your nose to clear your respiratory passages. This should be done immediately after leaving the infected or exposed area and before visiting public places. </a:t>
            </a:r>
            <a:r>
              <a:rPr lang="en-US" dirty="0" smtClean="0"/>
              <a:t>[Top image shows</a:t>
            </a:r>
            <a:r>
              <a:rPr lang="en-US" baseline="0" dirty="0" smtClean="0"/>
              <a:t> a responder putting his </a:t>
            </a:r>
            <a:r>
              <a:rPr lang="en-US" baseline="0" dirty="0" err="1" smtClean="0"/>
              <a:t>Tyvek</a:t>
            </a:r>
            <a:r>
              <a:rPr lang="en-US" baseline="0" dirty="0" smtClean="0"/>
              <a:t>® suit and other contaminated materials in a safe container. Bottom image shows hands being washed. Photo source: Travis Engelhaupt, Iowa State University]</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PPE can prevent exposure to aerosols, direct contact, and injections, there are certain precautions and limitations that must be considered.</a:t>
            </a:r>
          </a:p>
          <a:p>
            <a:pPr marL="179268" indent="-179268">
              <a:buFont typeface="Arial" pitchFamily="34" charset="0"/>
              <a:buChar char="•"/>
            </a:pPr>
            <a:r>
              <a:rPr lang="en-US" dirty="0" smtClean="0"/>
              <a:t>Evaluate proper fit on a frequent basis. </a:t>
            </a:r>
          </a:p>
          <a:p>
            <a:pPr marL="179268" indent="-179268">
              <a:buFont typeface="Arial" pitchFamily="34" charset="0"/>
              <a:buChar char="•"/>
            </a:pPr>
            <a:r>
              <a:rPr lang="en-US" dirty="0" smtClean="0"/>
              <a:t>To prevent exposure and contamination, never eat, drink, smoke, apply cosmetics or lip balm, or handle contact lenses while wearing PPE. </a:t>
            </a:r>
          </a:p>
          <a:p>
            <a:pPr marL="179268" indent="-179268">
              <a:buFont typeface="Arial" pitchFamily="34" charset="0"/>
              <a:buChar char="•"/>
            </a:pPr>
            <a:r>
              <a:rPr lang="en-US" dirty="0" smtClean="0"/>
              <a:t>Don (put on) and doff (remove) PPE in the proper order to prevent contamination. </a:t>
            </a:r>
          </a:p>
          <a:p>
            <a:pPr marL="179268" indent="-179268">
              <a:buFont typeface="Arial" pitchFamily="34" charset="0"/>
              <a:buChar char="•"/>
            </a:pPr>
            <a:r>
              <a:rPr lang="en-US" dirty="0" smtClean="0"/>
              <a:t>Wash hands immediately after removing PPE </a:t>
            </a:r>
          </a:p>
          <a:p>
            <a:pPr marL="179268" indent="-179268">
              <a:buFont typeface="Arial" pitchFamily="34" charset="0"/>
              <a:buChar char="•"/>
            </a:pPr>
            <a:r>
              <a:rPr lang="en-US" dirty="0" smtClean="0"/>
              <a:t>Protective clothing and respiratory protection can be insulating, take measures to prevent heat stress</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24</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56097">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Personal protective equipment serves two purposes: to protect</a:t>
            </a:r>
            <a:r>
              <a:rPr lang="en-US" baseline="0" dirty="0" smtClean="0"/>
              <a:t> the responder against potentially life-threatening hazards such as zoonotic diseases or chemical exposures, and to prevent the spread of disease agents between animals and locations. Both of these purposes must be taken into consideration when selecting PPE. [This photo shows a veterinary responder in a </a:t>
            </a:r>
            <a:r>
              <a:rPr lang="en-US" baseline="0" dirty="0" err="1" smtClean="0"/>
              <a:t>Tyvek</a:t>
            </a:r>
            <a:r>
              <a:rPr lang="en-US" baseline="0" dirty="0" smtClean="0"/>
              <a:t> suit with an air purifying respirator and several sample bags taped to his suit.  Photo source: John Wenzel, New Mexico State University]</a:t>
            </a:r>
            <a:endParaRPr lang="en-US" dirty="0"/>
          </a:p>
        </p:txBody>
      </p:sp>
      <p:sp>
        <p:nvSpPr>
          <p:cNvPr id="4" name="Slide Number Placeholder 3"/>
          <p:cNvSpPr>
            <a:spLocks noGrp="1"/>
          </p:cNvSpPr>
          <p:nvPr>
            <p:ph type="sldNum" sz="quarter" idx="10"/>
          </p:nvPr>
        </p:nvSpPr>
        <p:spPr/>
        <p:txBody>
          <a:bodyPr/>
          <a:lstStyle/>
          <a:p>
            <a:fld id="{B8ACBA45-9685-450B-A7C5-635BC2F3FD9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6097">
              <a:defRPr/>
            </a:pPr>
            <a:r>
              <a:rPr lang="en-US" sz="1300" dirty="0"/>
              <a:t>The complex process of PPE selection for potential disease exposures must include consideration of the zoonotic and biosecurity risks. Animal diseases that threaten human health are referred to as zoonotic and the action taken to prevent the spread of disease to other animals or locations is referred to as biosecurity. The zoonotic and biosecurity risks can be divided into low, moderate and high risks. Where the zoonotic risk of a disease is greater than its biosecurity risk, </a:t>
            </a:r>
            <a:r>
              <a:rPr lang="en-US" sz="1300" b="1" dirty="0"/>
              <a:t>zoonotic risk takes precedence</a:t>
            </a:r>
            <a:r>
              <a:rPr lang="en-US" sz="1300" dirty="0"/>
              <a:t>. Table 1 illustrates this concept.  This table converts the various combinations of zoonotic and biosecurity risks into low, moderate, and high risk categories and provides an example of a disease that falls into each category.   </a:t>
            </a:r>
          </a:p>
          <a:p>
            <a:pPr defTabSz="956097">
              <a:defRPr/>
            </a:pPr>
            <a:endParaRPr lang="en-US" sz="1300" dirty="0"/>
          </a:p>
          <a:p>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56097">
              <a:defRPr/>
            </a:pPr>
            <a:r>
              <a:rPr lang="en-US" dirty="0" smtClean="0"/>
              <a:t>The Occupational Safety and Health Administration (OSHA) classifies PPE into four levels of protection: A, B, C and D. Level D is the l</a:t>
            </a:r>
            <a:r>
              <a:rPr lang="en-US" sz="1300" dirty="0"/>
              <a:t>owest level of protection, while Level A is the highest level of protection. </a:t>
            </a:r>
            <a:endParaRPr lang="en-US" dirty="0" smtClean="0"/>
          </a:p>
          <a:p>
            <a:r>
              <a:rPr lang="en-US" sz="1300" dirty="0"/>
              <a:t>This table shows the PPE levels and the equipment appropriate to provide that level of protection.  </a:t>
            </a:r>
          </a:p>
          <a:p>
            <a:pPr>
              <a:buFont typeface="Arial" pitchFamily="34" charset="0"/>
              <a:buChar char="•"/>
            </a:pPr>
            <a:r>
              <a:rPr lang="en-US" sz="1300" dirty="0"/>
              <a:t>Level D, the lowest level of protection, consists of a basic work uniform and disposable gloves. It would be used for situations of a known hazard with no risk of skin contamination, inhalation threat, or risk of hazardous material contact. </a:t>
            </a:r>
          </a:p>
          <a:p>
            <a:pPr>
              <a:buFont typeface="Arial" pitchFamily="34" charset="0"/>
              <a:buChar char="•"/>
            </a:pPr>
            <a:r>
              <a:rPr lang="en-US" sz="1300" dirty="0"/>
              <a:t>Level C is used when the concentration and types of airborne substances is known. The use of chemical–resistant items are added to allow for disinfection procedures following activities. Face and respiratory protection (such as air purifying respirators) are also used. General agreement exists that Level C PPE would be adequate protection for veterinary responders in most situations. This level would be recommended when responding to a highly pathogenic avian influenza (HPAI) outbreak. </a:t>
            </a:r>
          </a:p>
          <a:p>
            <a:pPr>
              <a:buFont typeface="Arial" pitchFamily="34" charset="0"/>
              <a:buChar char="•"/>
            </a:pPr>
            <a:r>
              <a:rPr lang="en-US" sz="1300" dirty="0"/>
              <a:t>Level B is used when the highest level of respiratory protection is necessary but a lesser level of skin protection is needed than in Level A, such as for a Nipah virus outbreak). At this level a self-contained breathing apparatus would be necessary.</a:t>
            </a:r>
          </a:p>
          <a:p>
            <a:pPr>
              <a:buFont typeface="Arial" pitchFamily="34" charset="0"/>
              <a:buChar char="•"/>
            </a:pPr>
            <a:r>
              <a:rPr lang="en-US" sz="1300" dirty="0"/>
              <a:t> Level A is the level of protection selected when the greatest level of skin, respiratory, and eye protection is required, such as when responding to a large chlorine spill. The use of a totally-encapsulating chemical protective suit would be used.</a:t>
            </a:r>
          </a:p>
          <a:p>
            <a:pPr>
              <a:buFont typeface="Arial" pitchFamily="34" charset="0"/>
              <a:buNone/>
            </a:pPr>
            <a:r>
              <a:rPr lang="en-US" sz="1300" dirty="0"/>
              <a:t>Emergency response activities in which veterinary responders are involved will almost never necessitate the use of Level B or A PPE. [Graphic illustration by CFSPH, Iowa State University]</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6097">
              <a:defRPr/>
            </a:pPr>
            <a:r>
              <a:rPr lang="en-US" dirty="0" smtClean="0"/>
              <a:t>Upon arriving at the premises, veterinary responders should follow premises specific protocols</a:t>
            </a:r>
            <a:r>
              <a:rPr lang="en-US" baseline="0" dirty="0" smtClean="0"/>
              <a:t> and biosecurity procedures. Designated work zones are established to help protect responders and prevent the accidental spread of any hazards. Donning and doffing of PPE within areas of these work zones will be required.</a:t>
            </a:r>
            <a:endParaRPr lang="en-US" dirty="0" smtClean="0"/>
          </a:p>
          <a:p>
            <a:pPr lvl="1">
              <a:buFont typeface="Arial" pitchFamily="34" charset="0"/>
              <a:buChar char="•"/>
            </a:pPr>
            <a:r>
              <a:rPr lang="en-US" sz="1300" dirty="0"/>
              <a:t>The </a:t>
            </a:r>
            <a:r>
              <a:rPr lang="en-US" sz="1300" b="1" dirty="0"/>
              <a:t>Hot Zone or Exclusion Zone (EZ) </a:t>
            </a:r>
            <a:r>
              <a:rPr lang="en-US" sz="1300" dirty="0"/>
              <a:t>is the potentially contaminated or unsafe area (</a:t>
            </a:r>
            <a:r>
              <a:rPr lang="en-US" sz="1300" dirty="0" err="1"/>
              <a:t>e.g</a:t>
            </a:r>
            <a:r>
              <a:rPr lang="en-US" sz="1300" dirty="0"/>
              <a:t>, infected animal premises). Appropriate PPE must be worn in this area. </a:t>
            </a:r>
          </a:p>
          <a:p>
            <a:pPr lvl="1">
              <a:buFont typeface="Arial" pitchFamily="34" charset="0"/>
              <a:buChar char="•"/>
            </a:pPr>
            <a:r>
              <a:rPr lang="en-US" sz="1300" dirty="0"/>
              <a:t>The </a:t>
            </a:r>
            <a:r>
              <a:rPr lang="en-US" sz="1300" b="1" dirty="0"/>
              <a:t>Warm Zone or Contamination Reduction Zone (CRZ</a:t>
            </a:r>
            <a:r>
              <a:rPr lang="en-US" sz="1300" dirty="0"/>
              <a:t>) is also considered a high risk area due to the potential for exposure to pathogens and chemical disinfectants. All personnel are required to wear PPE. </a:t>
            </a:r>
          </a:p>
          <a:p>
            <a:pPr lvl="1">
              <a:buFont typeface="Arial" pitchFamily="34" charset="0"/>
              <a:buChar char="•"/>
            </a:pPr>
            <a:r>
              <a:rPr lang="en-US" sz="1300" dirty="0"/>
              <a:t>The </a:t>
            </a:r>
            <a:r>
              <a:rPr lang="en-US" sz="1300" b="1" dirty="0"/>
              <a:t>Decontamination or </a:t>
            </a:r>
            <a:r>
              <a:rPr lang="en-US" sz="1300" b="1" dirty="0" err="1"/>
              <a:t>Decon</a:t>
            </a:r>
            <a:r>
              <a:rPr lang="en-US" sz="1300" b="1" dirty="0"/>
              <a:t> Corridor</a:t>
            </a:r>
            <a:r>
              <a:rPr lang="en-US" sz="1300" dirty="0"/>
              <a:t> is the area between the Hot Zone and the Warm Zone. Decontamination of personnel and disinfection of equipment occurs here. Entry and exit into the Hot Zone occurs through Control Access Points along this corridor. Once responders have doffed, disinfected, and decontaminated in the Warm Zone, they should move to the Cold Zone/Support Zone (SZ) through the designated access points.</a:t>
            </a:r>
          </a:p>
          <a:p>
            <a:pPr lvl="1">
              <a:buFont typeface="Arial" pitchFamily="34" charset="0"/>
              <a:buChar char="•"/>
            </a:pPr>
            <a:r>
              <a:rPr lang="en-US" sz="1300" dirty="0"/>
              <a:t>The </a:t>
            </a:r>
            <a:r>
              <a:rPr lang="en-US" sz="1300" b="1" dirty="0"/>
              <a:t>Cold Zone or Support Zone (SZ) </a:t>
            </a:r>
            <a:r>
              <a:rPr lang="en-US" sz="1300" dirty="0"/>
              <a:t>is the clean/uncontaminated area of the site, where responders should not be exposed to hazardous conditions; support functions are based here. Donning of PPE prior to entry into the Hot Zone occurs here. [Graphic Andrew Kingsbury, Iowa State University. Definitions from USDA FAD PReP Guidelines].</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terms donning and doffing are often used with PPE. Donning is the procedure of assembling PPE on the user and doffing</a:t>
            </a:r>
            <a:r>
              <a:rPr lang="en-US" baseline="0" dirty="0" smtClean="0"/>
              <a:t> is the procedure for removal of PPE. Responders should only don PPE for which they have been thoroughly trained, medically cleared to use, and fit tested to wear. </a:t>
            </a:r>
            <a:r>
              <a:rPr lang="en-US" dirty="0" smtClean="0"/>
              <a:t>Level C protection is adequate for most biological exposures that could potentially occur in an animal health emergency, including a highly pathogenic avian influenza outbreak. Therefore, the donning and doffing process for Level C PPE will be described on the following pages. </a:t>
            </a:r>
          </a:p>
        </p:txBody>
      </p:sp>
      <p:sp>
        <p:nvSpPr>
          <p:cNvPr id="4" name="Slide Number Placeholder 3"/>
          <p:cNvSpPr>
            <a:spLocks noGrp="1"/>
          </p:cNvSpPr>
          <p:nvPr>
            <p:ph type="sldNum" sz="quarter" idx="10"/>
          </p:nvPr>
        </p:nvSpPr>
        <p:spPr/>
        <p:txBody>
          <a:bodyPr/>
          <a:lstStyle/>
          <a:p>
            <a:fld id="{CA14255A-7794-4D3D-B6F2-612A3A7DD04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6097">
              <a:defRPr/>
            </a:pPr>
            <a:r>
              <a:rPr lang="en-US" dirty="0" smtClean="0"/>
              <a:t>Safe and effective donning and doffing of Level C or higher PPE requires assistance so the buddy system should always be used. Wearing PPE can create responder hazards such as heat stress, physical and psychological stress, and impaired vision, movement, and communication. When involved in an incident response, a responder’s time in PPE will be limited to maintain responder safety. Responders must be aware of their physical abilities and overall health when engaged in activities requiring PPE. </a:t>
            </a:r>
          </a:p>
          <a:p>
            <a:pPr defTabSz="956097">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Before donning PPE, make sure you have all needed supplies. This should include: blunt-nosed scissors, two pairs of gloves – minimum, a two-piece scrub suit, long socks,  (minimum) of gloves, a </a:t>
            </a:r>
            <a:r>
              <a:rPr lang="en-US" sz="1300" dirty="0" err="1"/>
              <a:t>Tyvek</a:t>
            </a:r>
            <a:r>
              <a:rPr lang="en-US" sz="1300" dirty="0"/>
              <a:t>® or similar suit with boot pouches and hood, steel toed rubber boots, a N95 respirator or reusable air purifying respirator (APR), goggles, biohazard bags and any supplies needed to perform tasks on-site. [Photo source: Danelle Bickett-Weddle, Iowa State University]</a:t>
            </a:r>
          </a:p>
          <a:p>
            <a:endParaRPr lang="en-US" dirty="0"/>
          </a:p>
        </p:txBody>
      </p:sp>
      <p:sp>
        <p:nvSpPr>
          <p:cNvPr id="4" name="Slide Number Placeholder 3"/>
          <p:cNvSpPr>
            <a:spLocks noGrp="1"/>
          </p:cNvSpPr>
          <p:nvPr>
            <p:ph type="sldNum" sz="quarter" idx="10"/>
          </p:nvPr>
        </p:nvSpPr>
        <p:spPr/>
        <p:txBody>
          <a:bodyPr/>
          <a:lstStyle/>
          <a:p>
            <a:fld id="{B8ACBA45-9685-450B-A7C5-635BC2F3FD9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PPE: Overview, Donning and Doffing</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PPE: Overview, Donning and Doffing</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PPE: Overview, Donning and Doffing</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PPE: Overview, Donning and Doffing</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PPE: Overview, Donning and Doffing</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PPE: Overview, Donning and Doffing</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PPE: Overview, Donning and Doffing</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PPE: Overview, Donning and Doffing</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PPE: Overview, Donning and Doffing</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mtClean="0"/>
              <a:t>Personal Protective Equipment (PPE)</a:t>
            </a:r>
            <a:endParaRPr lang="en-US" dirty="0"/>
          </a:p>
        </p:txBody>
      </p:sp>
      <p:sp>
        <p:nvSpPr>
          <p:cNvPr id="3" name="Subtitle 2"/>
          <p:cNvSpPr>
            <a:spLocks noGrp="1"/>
          </p:cNvSpPr>
          <p:nvPr>
            <p:ph type="subTitle" idx="1"/>
          </p:nvPr>
        </p:nvSpPr>
        <p:spPr/>
        <p:txBody>
          <a:bodyPr/>
          <a:lstStyle/>
          <a:p>
            <a:r>
              <a:rPr lang="en-US" dirty="0" smtClean="0"/>
              <a:t>Overview, Donning, Doffing</a:t>
            </a:r>
            <a:endParaRPr lang="en-US" dirty="0"/>
          </a:p>
        </p:txBody>
      </p:sp>
    </p:spTree>
    <p:extLst>
      <p:ext uri="{BB962C8B-B14F-4D97-AF65-F5344CB8AC3E}">
        <p14:creationId xmlns:p14="http://schemas.microsoft.com/office/powerpoint/2010/main" val="492661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to Don PPE</a:t>
            </a:r>
            <a:endParaRPr lang="en-US" dirty="0"/>
          </a:p>
        </p:txBody>
      </p:sp>
      <p:sp>
        <p:nvSpPr>
          <p:cNvPr id="3" name="Content Placeholder 2"/>
          <p:cNvSpPr>
            <a:spLocks noGrp="1"/>
          </p:cNvSpPr>
          <p:nvPr>
            <p:ph idx="1"/>
          </p:nvPr>
        </p:nvSpPr>
        <p:spPr/>
        <p:txBody>
          <a:bodyPr>
            <a:normAutofit/>
          </a:bodyPr>
          <a:lstStyle/>
          <a:p>
            <a:r>
              <a:rPr lang="en-US" dirty="0" smtClean="0"/>
              <a:t>Prepare items</a:t>
            </a:r>
          </a:p>
          <a:p>
            <a:pPr lvl="1"/>
            <a:r>
              <a:rPr lang="en-US" dirty="0" smtClean="0"/>
              <a:t>Measure and cut supply of chemical resistant tape</a:t>
            </a:r>
          </a:p>
          <a:p>
            <a:pPr lvl="1"/>
            <a:r>
              <a:rPr lang="en-US" dirty="0" smtClean="0"/>
              <a:t>Tabs on end for easy removal</a:t>
            </a:r>
          </a:p>
          <a:p>
            <a:r>
              <a:rPr lang="en-US" dirty="0" smtClean="0"/>
              <a:t>Inspect PPE </a:t>
            </a:r>
          </a:p>
          <a:p>
            <a:pPr lvl="1"/>
            <a:r>
              <a:rPr lang="en-US" dirty="0" smtClean="0"/>
              <a:t>Safety features and devices provided</a:t>
            </a:r>
          </a:p>
          <a:p>
            <a:pPr lvl="1"/>
            <a:r>
              <a:rPr lang="en-US" dirty="0" smtClean="0"/>
              <a:t>Any damage or rips before, during, and</a:t>
            </a:r>
            <a:br>
              <a:rPr lang="en-US" dirty="0" smtClean="0"/>
            </a:br>
            <a:r>
              <a:rPr lang="en-US" dirty="0" smtClean="0"/>
              <a:t>after each use</a:t>
            </a:r>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Overview, Donning and Doffing</a:t>
            </a:r>
            <a:endParaRPr lang="en-US" dirty="0"/>
          </a:p>
        </p:txBody>
      </p:sp>
    </p:spTree>
    <p:extLst>
      <p:ext uri="{BB962C8B-B14F-4D97-AF65-F5344CB8AC3E}">
        <p14:creationId xmlns:p14="http://schemas.microsoft.com/office/powerpoint/2010/main" val="3231700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Donning Level C PPE</a:t>
            </a:r>
            <a:endParaRPr lang="en-US" dirty="0"/>
          </a:p>
        </p:txBody>
      </p:sp>
      <p:sp>
        <p:nvSpPr>
          <p:cNvPr id="3" name="Content Placeholder 2"/>
          <p:cNvSpPr>
            <a:spLocks noGrp="1"/>
          </p:cNvSpPr>
          <p:nvPr>
            <p:ph idx="1"/>
          </p:nvPr>
        </p:nvSpPr>
        <p:spPr/>
        <p:txBody>
          <a:bodyPr/>
          <a:lstStyle/>
          <a:p>
            <a:r>
              <a:rPr lang="en-US" dirty="0" smtClean="0"/>
              <a:t>Pull on chemical-resistant suit</a:t>
            </a:r>
          </a:p>
          <a:p>
            <a:endParaRPr lang="en-US" dirty="0" smtClean="0"/>
          </a:p>
        </p:txBody>
      </p:sp>
      <p:sp>
        <p:nvSpPr>
          <p:cNvPr id="6" name="Date Placeholder 3"/>
          <p:cNvSpPr>
            <a:spLocks noGrp="1"/>
          </p:cNvSpPr>
          <p:nvPr>
            <p:ph type="dt" sz="half" idx="2"/>
          </p:nvPr>
        </p:nvSpPr>
        <p:spPr/>
        <p:txBody>
          <a:bodyPr/>
          <a:lstStyle/>
          <a:p>
            <a:r>
              <a:rPr lang="en-US" smtClean="0"/>
              <a:t>Just In Time Training</a:t>
            </a:r>
            <a:endParaRPr lang="en-US" dirty="0"/>
          </a:p>
        </p:txBody>
      </p:sp>
      <p:sp>
        <p:nvSpPr>
          <p:cNvPr id="7" name="Footer Placeholder 4"/>
          <p:cNvSpPr>
            <a:spLocks noGrp="1"/>
          </p:cNvSpPr>
          <p:nvPr>
            <p:ph type="ftr" sz="quarter" idx="3"/>
          </p:nvPr>
        </p:nvSpPr>
        <p:spPr/>
        <p:txBody>
          <a:bodyPr/>
          <a:lstStyle/>
          <a:p>
            <a:pPr algn="r"/>
            <a:r>
              <a:rPr lang="en-US" dirty="0" smtClean="0"/>
              <a:t>PPE: Overview, Donning and Doffing</a:t>
            </a:r>
            <a:endParaRPr lang="en-US" dirty="0"/>
          </a:p>
        </p:txBody>
      </p:sp>
      <p:pic>
        <p:nvPicPr>
          <p:cNvPr id="5" name="Picture 4" descr="920_26.jpg"/>
          <p:cNvPicPr>
            <a:picLocks noChangeAspect="1"/>
          </p:cNvPicPr>
          <p:nvPr/>
        </p:nvPicPr>
        <p:blipFill>
          <a:blip r:embed="rId3" cstate="print"/>
          <a:srcRect/>
          <a:stretch>
            <a:fillRect/>
          </a:stretch>
        </p:blipFill>
        <p:spPr>
          <a:xfrm>
            <a:off x="990600" y="2514600"/>
            <a:ext cx="3208424" cy="3657600"/>
          </a:xfrm>
          <a:prstGeom prst="rect">
            <a:avLst/>
          </a:prstGeom>
          <a:ln w="28575">
            <a:solidFill>
              <a:srgbClr val="F26336"/>
            </a:solidFill>
          </a:ln>
        </p:spPr>
      </p:pic>
      <p:pic>
        <p:nvPicPr>
          <p:cNvPr id="3074" name="Picture 2" descr="H:\CFSPH\Communal Files\Master Image Library\AI_PPE\Camera2\100_2712.jpg"/>
          <p:cNvPicPr>
            <a:picLocks noChangeAspect="1" noChangeArrowheads="1"/>
          </p:cNvPicPr>
          <p:nvPr/>
        </p:nvPicPr>
        <p:blipFill>
          <a:blip r:embed="rId4" cstate="print"/>
          <a:srcRect/>
          <a:stretch>
            <a:fillRect/>
          </a:stretch>
        </p:blipFill>
        <p:spPr bwMode="auto">
          <a:xfrm>
            <a:off x="5334000" y="2514600"/>
            <a:ext cx="2738813" cy="3657600"/>
          </a:xfrm>
          <a:prstGeom prst="rect">
            <a:avLst/>
          </a:prstGeom>
          <a:noFill/>
          <a:ln w="28575">
            <a:solidFill>
              <a:srgbClr val="F26336"/>
            </a:solidFill>
          </a:ln>
        </p:spPr>
      </p:pic>
    </p:spTree>
    <p:extLst>
      <p:ext uri="{BB962C8B-B14F-4D97-AF65-F5344CB8AC3E}">
        <p14:creationId xmlns:p14="http://schemas.microsoft.com/office/powerpoint/2010/main" val="872419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Donning Level C PPE</a:t>
            </a:r>
            <a:endParaRPr lang="en-US" dirty="0"/>
          </a:p>
        </p:txBody>
      </p:sp>
      <p:sp>
        <p:nvSpPr>
          <p:cNvPr id="3" name="Content Placeholder 2"/>
          <p:cNvSpPr>
            <a:spLocks noGrp="1"/>
          </p:cNvSpPr>
          <p:nvPr>
            <p:ph idx="1"/>
          </p:nvPr>
        </p:nvSpPr>
        <p:spPr/>
        <p:txBody>
          <a:bodyPr/>
          <a:lstStyle/>
          <a:p>
            <a:r>
              <a:rPr lang="en-US" dirty="0" smtClean="0"/>
              <a:t>Step into chemical-resistant boots</a:t>
            </a:r>
          </a:p>
          <a:p>
            <a:r>
              <a:rPr lang="en-US" dirty="0" smtClean="0"/>
              <a:t>Pull on disposable boot covers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PPE: Overview, Donning and Doffing</a:t>
            </a:r>
            <a:endParaRPr lang="en-US" dirty="0"/>
          </a:p>
        </p:txBody>
      </p:sp>
      <p:pic>
        <p:nvPicPr>
          <p:cNvPr id="6" name="Picture 5" descr="920_29.jpg"/>
          <p:cNvPicPr>
            <a:picLocks noChangeAspect="1"/>
          </p:cNvPicPr>
          <p:nvPr/>
        </p:nvPicPr>
        <p:blipFill>
          <a:blip r:embed="rId3" cstate="print"/>
          <a:srcRect/>
          <a:stretch>
            <a:fillRect/>
          </a:stretch>
        </p:blipFill>
        <p:spPr>
          <a:xfrm>
            <a:off x="990600" y="3429000"/>
            <a:ext cx="3336323" cy="2743200"/>
          </a:xfrm>
          <a:prstGeom prst="rect">
            <a:avLst/>
          </a:prstGeom>
          <a:ln w="28575">
            <a:solidFill>
              <a:srgbClr val="F26336"/>
            </a:solidFill>
          </a:ln>
        </p:spPr>
      </p:pic>
      <p:pic>
        <p:nvPicPr>
          <p:cNvPr id="4098" name="Picture 2" descr="H:\CFSPH\Communal Files\Master Image Library\AI_PPE\Camera2\100_2713.jpg"/>
          <p:cNvPicPr>
            <a:picLocks noChangeAspect="1" noChangeArrowheads="1"/>
          </p:cNvPicPr>
          <p:nvPr/>
        </p:nvPicPr>
        <p:blipFill>
          <a:blip r:embed="rId4" cstate="print"/>
          <a:srcRect/>
          <a:stretch>
            <a:fillRect/>
          </a:stretch>
        </p:blipFill>
        <p:spPr bwMode="auto">
          <a:xfrm>
            <a:off x="5715000" y="2971800"/>
            <a:ext cx="2396463" cy="3200400"/>
          </a:xfrm>
          <a:prstGeom prst="rect">
            <a:avLst/>
          </a:prstGeom>
          <a:noFill/>
          <a:ln w="28575">
            <a:solidFill>
              <a:srgbClr val="F26336"/>
            </a:solidFill>
          </a:ln>
        </p:spPr>
      </p:pic>
    </p:spTree>
    <p:extLst>
      <p:ext uri="{BB962C8B-B14F-4D97-AF65-F5344CB8AC3E}">
        <p14:creationId xmlns:p14="http://schemas.microsoft.com/office/powerpoint/2010/main" val="2377772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Donning Level C PPE</a:t>
            </a:r>
            <a:endParaRPr lang="en-US" dirty="0"/>
          </a:p>
        </p:txBody>
      </p:sp>
      <p:sp>
        <p:nvSpPr>
          <p:cNvPr id="3" name="Content Placeholder 2"/>
          <p:cNvSpPr>
            <a:spLocks noGrp="1"/>
          </p:cNvSpPr>
          <p:nvPr>
            <p:ph idx="1"/>
          </p:nvPr>
        </p:nvSpPr>
        <p:spPr/>
        <p:txBody>
          <a:bodyPr/>
          <a:lstStyle/>
          <a:p>
            <a:r>
              <a:rPr lang="en-US" dirty="0" smtClean="0"/>
              <a:t>Pull on inner latex or </a:t>
            </a:r>
            <a:r>
              <a:rPr lang="en-US" dirty="0" err="1" smtClean="0"/>
              <a:t>nitrile</a:t>
            </a:r>
            <a:r>
              <a:rPr lang="en-US" dirty="0" smtClean="0"/>
              <a:t> gloves</a:t>
            </a:r>
          </a:p>
          <a:p>
            <a:r>
              <a:rPr lang="en-US" dirty="0" smtClean="0"/>
              <a:t>Then outer chemical resistant gloves</a:t>
            </a:r>
            <a:endParaRPr lang="en-US" dirty="0"/>
          </a:p>
        </p:txBody>
      </p:sp>
      <p:sp>
        <p:nvSpPr>
          <p:cNvPr id="6" name="Date Placeholder 3"/>
          <p:cNvSpPr>
            <a:spLocks noGrp="1"/>
          </p:cNvSpPr>
          <p:nvPr>
            <p:ph type="dt" sz="half" idx="2"/>
          </p:nvPr>
        </p:nvSpPr>
        <p:spPr/>
        <p:txBody>
          <a:bodyPr/>
          <a:lstStyle/>
          <a:p>
            <a:r>
              <a:rPr lang="en-US" smtClean="0"/>
              <a:t>Just In Time Training</a:t>
            </a:r>
            <a:endParaRPr lang="en-US" dirty="0"/>
          </a:p>
        </p:txBody>
      </p:sp>
      <p:sp>
        <p:nvSpPr>
          <p:cNvPr id="7" name="Footer Placeholder 4"/>
          <p:cNvSpPr>
            <a:spLocks noGrp="1"/>
          </p:cNvSpPr>
          <p:nvPr>
            <p:ph type="ftr" sz="quarter" idx="3"/>
          </p:nvPr>
        </p:nvSpPr>
        <p:spPr/>
        <p:txBody>
          <a:bodyPr/>
          <a:lstStyle/>
          <a:p>
            <a:pPr algn="r"/>
            <a:r>
              <a:rPr lang="en-US" smtClean="0"/>
              <a:t>PPE: Overview, Donning and Doffing</a:t>
            </a:r>
            <a:endParaRPr lang="en-US" dirty="0"/>
          </a:p>
        </p:txBody>
      </p:sp>
      <p:pic>
        <p:nvPicPr>
          <p:cNvPr id="4" name="Picture 3" descr="100_2715.jpg"/>
          <p:cNvPicPr>
            <a:picLocks noChangeAspect="1"/>
          </p:cNvPicPr>
          <p:nvPr/>
        </p:nvPicPr>
        <p:blipFill>
          <a:blip r:embed="rId3" cstate="print"/>
          <a:srcRect/>
          <a:stretch>
            <a:fillRect/>
          </a:stretch>
        </p:blipFill>
        <p:spPr>
          <a:xfrm>
            <a:off x="990600" y="3124200"/>
            <a:ext cx="3200400" cy="3200400"/>
          </a:xfrm>
          <a:prstGeom prst="rect">
            <a:avLst/>
          </a:prstGeom>
          <a:ln w="28575">
            <a:solidFill>
              <a:srgbClr val="F26336"/>
            </a:solidFill>
          </a:ln>
        </p:spPr>
      </p:pic>
      <p:pic>
        <p:nvPicPr>
          <p:cNvPr id="5" name="Picture 4" descr="100_2717.jpg"/>
          <p:cNvPicPr>
            <a:picLocks noChangeAspect="1"/>
          </p:cNvPicPr>
          <p:nvPr/>
        </p:nvPicPr>
        <p:blipFill>
          <a:blip r:embed="rId4" cstate="print"/>
          <a:srcRect/>
          <a:stretch>
            <a:fillRect/>
          </a:stretch>
        </p:blipFill>
        <p:spPr>
          <a:xfrm>
            <a:off x="4953000" y="3124200"/>
            <a:ext cx="3200400" cy="3200400"/>
          </a:xfrm>
          <a:prstGeom prst="rect">
            <a:avLst/>
          </a:prstGeom>
          <a:ln w="28575">
            <a:solidFill>
              <a:srgbClr val="F26336"/>
            </a:solidFill>
          </a:ln>
        </p:spPr>
      </p:pic>
    </p:spTree>
    <p:extLst>
      <p:ext uri="{BB962C8B-B14F-4D97-AF65-F5344CB8AC3E}">
        <p14:creationId xmlns:p14="http://schemas.microsoft.com/office/powerpoint/2010/main" val="2784095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Donning Level C PPE</a:t>
            </a:r>
            <a:endParaRPr lang="en-US" dirty="0"/>
          </a:p>
        </p:txBody>
      </p:sp>
      <p:sp>
        <p:nvSpPr>
          <p:cNvPr id="3" name="Content Placeholder 2"/>
          <p:cNvSpPr>
            <a:spLocks noGrp="1"/>
          </p:cNvSpPr>
          <p:nvPr>
            <p:ph idx="1"/>
          </p:nvPr>
        </p:nvSpPr>
        <p:spPr/>
        <p:txBody>
          <a:bodyPr>
            <a:normAutofit/>
          </a:bodyPr>
          <a:lstStyle/>
          <a:p>
            <a:r>
              <a:rPr lang="en-US" dirty="0" smtClean="0"/>
              <a:t>With a team member</a:t>
            </a:r>
          </a:p>
          <a:p>
            <a:r>
              <a:rPr lang="en-US" dirty="0" smtClean="0"/>
              <a:t>Tape-seal suit and boot junctions</a:t>
            </a:r>
          </a:p>
          <a:p>
            <a:pPr lvl="1"/>
            <a:r>
              <a:rPr lang="en-US" dirty="0" smtClean="0"/>
              <a:t>Be sure to leave room to bend, walk, prevent ripping</a:t>
            </a:r>
          </a:p>
        </p:txBody>
      </p:sp>
      <p:sp>
        <p:nvSpPr>
          <p:cNvPr id="6" name="Date Placeholder 5"/>
          <p:cNvSpPr>
            <a:spLocks noGrp="1"/>
          </p:cNvSpPr>
          <p:nvPr>
            <p:ph type="dt" sz="half" idx="2"/>
          </p:nvPr>
        </p:nvSpPr>
        <p:spPr/>
        <p:txBody>
          <a:bodyPr/>
          <a:lstStyle/>
          <a:p>
            <a:r>
              <a:rPr lang="en-US" smtClean="0"/>
              <a:t>Just In Time Training</a:t>
            </a:r>
            <a:endParaRPr lang="en-US" dirty="0"/>
          </a:p>
        </p:txBody>
      </p:sp>
      <p:sp>
        <p:nvSpPr>
          <p:cNvPr id="7" name="Footer Placeholder 6"/>
          <p:cNvSpPr>
            <a:spLocks noGrp="1"/>
          </p:cNvSpPr>
          <p:nvPr>
            <p:ph type="ftr" sz="quarter" idx="3"/>
          </p:nvPr>
        </p:nvSpPr>
        <p:spPr/>
        <p:txBody>
          <a:bodyPr/>
          <a:lstStyle/>
          <a:p>
            <a:pPr algn="r"/>
            <a:r>
              <a:rPr lang="en-US" smtClean="0"/>
              <a:t>PPE: Overview, Donning and Doffing</a:t>
            </a:r>
            <a:endParaRPr lang="en-US" dirty="0"/>
          </a:p>
        </p:txBody>
      </p:sp>
      <p:pic>
        <p:nvPicPr>
          <p:cNvPr id="4" name="Picture 3" descr="NPPE_0570_091208_tape_sealing.png"/>
          <p:cNvPicPr>
            <a:picLocks noChangeAspect="1"/>
          </p:cNvPicPr>
          <p:nvPr/>
        </p:nvPicPr>
        <p:blipFill>
          <a:blip r:embed="rId3" cstate="print"/>
          <a:srcRect t="4444" b="4444"/>
          <a:stretch>
            <a:fillRect/>
          </a:stretch>
        </p:blipFill>
        <p:spPr>
          <a:xfrm>
            <a:off x="1234440" y="3750129"/>
            <a:ext cx="2651760" cy="2651760"/>
          </a:xfrm>
          <a:prstGeom prst="rect">
            <a:avLst/>
          </a:prstGeom>
          <a:ln w="28575">
            <a:solidFill>
              <a:srgbClr val="F26336"/>
            </a:solidFill>
          </a:ln>
        </p:spPr>
      </p:pic>
      <p:pic>
        <p:nvPicPr>
          <p:cNvPr id="5122" name="Picture 2" descr="H:\CFSPH\Communal Files\Master Image Library\AI_PPE\Camera2\100_2730.jpg"/>
          <p:cNvPicPr>
            <a:picLocks noChangeAspect="1" noChangeArrowheads="1"/>
          </p:cNvPicPr>
          <p:nvPr/>
        </p:nvPicPr>
        <p:blipFill>
          <a:blip r:embed="rId4" cstate="print"/>
          <a:srcRect/>
          <a:stretch>
            <a:fillRect/>
          </a:stretch>
        </p:blipFill>
        <p:spPr bwMode="auto">
          <a:xfrm>
            <a:off x="4648200" y="3761013"/>
            <a:ext cx="3911816" cy="2651760"/>
          </a:xfrm>
          <a:prstGeom prst="rect">
            <a:avLst/>
          </a:prstGeom>
          <a:noFill/>
          <a:ln w="28575">
            <a:solidFill>
              <a:srgbClr val="F26336"/>
            </a:solidFill>
          </a:ln>
        </p:spPr>
      </p:pic>
    </p:spTree>
    <p:extLst>
      <p:ext uri="{BB962C8B-B14F-4D97-AF65-F5344CB8AC3E}">
        <p14:creationId xmlns:p14="http://schemas.microsoft.com/office/powerpoint/2010/main" val="1692689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Donning Level C PPE</a:t>
            </a:r>
            <a:endParaRPr lang="en-US" dirty="0"/>
          </a:p>
        </p:txBody>
      </p:sp>
      <p:sp>
        <p:nvSpPr>
          <p:cNvPr id="3" name="Content Placeholder 2"/>
          <p:cNvSpPr>
            <a:spLocks noGrp="1"/>
          </p:cNvSpPr>
          <p:nvPr>
            <p:ph idx="1"/>
          </p:nvPr>
        </p:nvSpPr>
        <p:spPr/>
        <p:txBody>
          <a:bodyPr>
            <a:normAutofit/>
          </a:bodyPr>
          <a:lstStyle/>
          <a:p>
            <a:r>
              <a:rPr lang="en-US" dirty="0" smtClean="0"/>
              <a:t>Put on APR</a:t>
            </a:r>
          </a:p>
          <a:p>
            <a:pPr lvl="1"/>
            <a:r>
              <a:rPr lang="en-US" dirty="0" smtClean="0"/>
              <a:t>Fit testing required</a:t>
            </a:r>
            <a:br>
              <a:rPr lang="en-US" dirty="0" smtClean="0"/>
            </a:br>
            <a:r>
              <a:rPr lang="en-US" dirty="0" smtClean="0"/>
              <a:t>prior to wearing</a:t>
            </a:r>
          </a:p>
          <a:p>
            <a:r>
              <a:rPr lang="en-US" dirty="0" smtClean="0"/>
              <a:t>Adjust straps</a:t>
            </a:r>
          </a:p>
          <a:p>
            <a:r>
              <a:rPr lang="en-US" dirty="0" smtClean="0"/>
              <a:t>Conduct an APR</a:t>
            </a:r>
            <a:br>
              <a:rPr lang="en-US" dirty="0" smtClean="0"/>
            </a:br>
            <a:r>
              <a:rPr lang="en-US" dirty="0" smtClean="0"/>
              <a:t>user seal check</a:t>
            </a:r>
          </a:p>
          <a:p>
            <a:r>
              <a:rPr lang="en-US" dirty="0" smtClean="0"/>
              <a:t>Put on goggles</a:t>
            </a:r>
          </a:p>
          <a:p>
            <a:r>
              <a:rPr lang="en-US" dirty="0" smtClean="0"/>
              <a:t>Pull on coverall hood</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r>
              <a:rPr lang="en-US" smtClean="0"/>
              <a:t>PPE: Overview, Donning and Doffing</a:t>
            </a:r>
            <a:endParaRPr lang="en-US" dirty="0"/>
          </a:p>
        </p:txBody>
      </p:sp>
      <p:pic>
        <p:nvPicPr>
          <p:cNvPr id="12" name="Picture 11" descr="NPPE_0520_100202_FittingFacepieces.png"/>
          <p:cNvPicPr>
            <a:picLocks noChangeAspect="1"/>
          </p:cNvPicPr>
          <p:nvPr/>
        </p:nvPicPr>
        <p:blipFill>
          <a:blip r:embed="rId3" cstate="print"/>
          <a:srcRect t="8840" b="4444"/>
          <a:stretch>
            <a:fillRect/>
          </a:stretch>
        </p:blipFill>
        <p:spPr>
          <a:xfrm>
            <a:off x="6413008" y="1540329"/>
            <a:ext cx="2349992" cy="2377440"/>
          </a:xfrm>
          <a:prstGeom prst="rect">
            <a:avLst/>
          </a:prstGeom>
          <a:ln w="28575">
            <a:solidFill>
              <a:srgbClr val="F26336"/>
            </a:solidFill>
          </a:ln>
        </p:spPr>
      </p:pic>
      <p:pic>
        <p:nvPicPr>
          <p:cNvPr id="11" name="Picture 10" descr="100_2747.jpg"/>
          <p:cNvPicPr>
            <a:picLocks noChangeAspect="1"/>
          </p:cNvPicPr>
          <p:nvPr/>
        </p:nvPicPr>
        <p:blipFill>
          <a:blip r:embed="rId4" cstate="print"/>
          <a:srcRect/>
          <a:stretch>
            <a:fillRect/>
          </a:stretch>
        </p:blipFill>
        <p:spPr>
          <a:xfrm>
            <a:off x="6400800" y="4038600"/>
            <a:ext cx="2377440" cy="2377440"/>
          </a:xfrm>
          <a:prstGeom prst="rect">
            <a:avLst/>
          </a:prstGeom>
          <a:ln w="28575">
            <a:solidFill>
              <a:srgbClr val="F26336"/>
            </a:solidFill>
          </a:ln>
        </p:spPr>
      </p:pic>
    </p:spTree>
    <p:extLst>
      <p:ext uri="{BB962C8B-B14F-4D97-AF65-F5344CB8AC3E}">
        <p14:creationId xmlns:p14="http://schemas.microsoft.com/office/powerpoint/2010/main" val="1532972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Donning Level C PPE</a:t>
            </a:r>
            <a:endParaRPr lang="en-US" dirty="0"/>
          </a:p>
        </p:txBody>
      </p:sp>
      <p:sp>
        <p:nvSpPr>
          <p:cNvPr id="3" name="Content Placeholder 2"/>
          <p:cNvSpPr>
            <a:spLocks noGrp="1"/>
          </p:cNvSpPr>
          <p:nvPr>
            <p:ph idx="1"/>
          </p:nvPr>
        </p:nvSpPr>
        <p:spPr>
          <a:xfrm>
            <a:off x="457200" y="1600200"/>
            <a:ext cx="4800600" cy="4525963"/>
          </a:xfrm>
        </p:spPr>
        <p:txBody>
          <a:bodyPr>
            <a:normAutofit/>
          </a:bodyPr>
          <a:lstStyle/>
          <a:p>
            <a:pPr lvl="0"/>
            <a:r>
              <a:rPr lang="en-US" dirty="0" smtClean="0"/>
              <a:t>Zip up the suit completely</a:t>
            </a:r>
          </a:p>
          <a:p>
            <a:pPr lvl="0"/>
            <a:r>
              <a:rPr lang="en-US" dirty="0" smtClean="0"/>
              <a:t>Tape seal with chemical-resistant tape</a:t>
            </a:r>
          </a:p>
          <a:p>
            <a:pPr lvl="1"/>
            <a:r>
              <a:rPr lang="en-US" dirty="0" smtClean="0"/>
              <a:t>Zipper</a:t>
            </a:r>
          </a:p>
          <a:p>
            <a:pPr lvl="1"/>
            <a:r>
              <a:rPr lang="en-US" dirty="0" smtClean="0"/>
              <a:t>Face piece</a:t>
            </a:r>
          </a:p>
          <a:p>
            <a:r>
              <a:rPr lang="en-US" dirty="0" smtClean="0"/>
              <a:t>Enter to work zone</a:t>
            </a:r>
          </a:p>
        </p:txBody>
      </p:sp>
      <p:sp>
        <p:nvSpPr>
          <p:cNvPr id="6" name="Date Placeholder 5"/>
          <p:cNvSpPr>
            <a:spLocks noGrp="1"/>
          </p:cNvSpPr>
          <p:nvPr>
            <p:ph type="dt" sz="half" idx="2"/>
          </p:nvPr>
        </p:nvSpPr>
        <p:spPr/>
        <p:txBody>
          <a:bodyPr/>
          <a:lstStyle/>
          <a:p>
            <a:r>
              <a:rPr lang="en-US" smtClean="0"/>
              <a:t>Just In Time Training</a:t>
            </a:r>
            <a:endParaRPr lang="en-US" dirty="0"/>
          </a:p>
        </p:txBody>
      </p:sp>
      <p:sp>
        <p:nvSpPr>
          <p:cNvPr id="7" name="Footer Placeholder 6"/>
          <p:cNvSpPr>
            <a:spLocks noGrp="1"/>
          </p:cNvSpPr>
          <p:nvPr>
            <p:ph type="ftr" sz="quarter" idx="3"/>
          </p:nvPr>
        </p:nvSpPr>
        <p:spPr/>
        <p:txBody>
          <a:bodyPr/>
          <a:lstStyle/>
          <a:p>
            <a:pPr algn="r"/>
            <a:r>
              <a:rPr lang="en-US" smtClean="0"/>
              <a:t>PPE: Overview, Donning and Doffing</a:t>
            </a:r>
            <a:endParaRPr lang="en-US" dirty="0"/>
          </a:p>
        </p:txBody>
      </p:sp>
      <p:pic>
        <p:nvPicPr>
          <p:cNvPr id="2050" name="Picture 2" descr="H:\CFSPH\AllGraphicsIllustrationsFlashFiles\N_PPE_NAHEMS\NPPE_0530\NPPE_0530_100210_levelC.png"/>
          <p:cNvPicPr>
            <a:picLocks noChangeAspect="1" noChangeArrowheads="1"/>
          </p:cNvPicPr>
          <p:nvPr/>
        </p:nvPicPr>
        <p:blipFill>
          <a:blip r:embed="rId3" cstate="print"/>
          <a:srcRect t="4571" b="4000"/>
          <a:stretch>
            <a:fillRect/>
          </a:stretch>
        </p:blipFill>
        <p:spPr bwMode="auto">
          <a:xfrm>
            <a:off x="5486400" y="2133600"/>
            <a:ext cx="3214688" cy="3429000"/>
          </a:xfrm>
          <a:prstGeom prst="rect">
            <a:avLst/>
          </a:prstGeom>
          <a:noFill/>
          <a:ln w="28575">
            <a:solidFill>
              <a:srgbClr val="F26336"/>
            </a:solidFill>
          </a:ln>
        </p:spPr>
      </p:pic>
    </p:spTree>
    <p:extLst>
      <p:ext uri="{BB962C8B-B14F-4D97-AF65-F5344CB8AC3E}">
        <p14:creationId xmlns:p14="http://schemas.microsoft.com/office/powerpoint/2010/main" val="1521281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DoFFing</a:t>
            </a:r>
            <a:r>
              <a:rPr lang="en-US" dirty="0" smtClean="0"/>
              <a:t> PPE</a:t>
            </a:r>
            <a:endParaRPr lang="en-US" dirty="0"/>
          </a:p>
        </p:txBody>
      </p:sp>
      <p:sp>
        <p:nvSpPr>
          <p:cNvPr id="11" name="Text Placeholder 10"/>
          <p:cNvSpPr>
            <a:spLocks noGrp="1"/>
          </p:cNvSpPr>
          <p:nvPr>
            <p:ph type="body" idx="1"/>
          </p:nvPr>
        </p:nvSpPr>
        <p:spPr/>
        <p:txBody>
          <a:bodyPr/>
          <a:lstStyle/>
          <a:p>
            <a:endParaRPr lang="en-US"/>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Overview, Donning and Doffing</a:t>
            </a:r>
            <a:endParaRPr lang="en-US" dirty="0"/>
          </a:p>
        </p:txBody>
      </p:sp>
    </p:spTree>
    <p:extLst>
      <p:ext uri="{BB962C8B-B14F-4D97-AF65-F5344CB8AC3E}">
        <p14:creationId xmlns:p14="http://schemas.microsoft.com/office/powerpoint/2010/main" val="1741929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Doffing Level C PPE</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Begins in Hot Zone</a:t>
            </a:r>
          </a:p>
          <a:p>
            <a:pPr lvl="1"/>
            <a:r>
              <a:rPr lang="en-US" dirty="0" smtClean="0"/>
              <a:t>Dry brush PPE exterior</a:t>
            </a:r>
          </a:p>
          <a:p>
            <a:pPr lvl="1"/>
            <a:r>
              <a:rPr lang="en-US" dirty="0" smtClean="0"/>
              <a:t>Clean bottom of boots</a:t>
            </a:r>
          </a:p>
          <a:p>
            <a:r>
              <a:rPr lang="en-US" dirty="0" smtClean="0"/>
              <a:t>Enter Warm Zone</a:t>
            </a:r>
          </a:p>
          <a:p>
            <a:pPr lvl="1"/>
            <a:r>
              <a:rPr lang="en-US" dirty="0" smtClean="0"/>
              <a:t>Remove all tape seals </a:t>
            </a:r>
          </a:p>
          <a:p>
            <a:pPr lvl="1"/>
            <a:r>
              <a:rPr lang="en-US" dirty="0" smtClean="0"/>
              <a:t>Dispose properly</a:t>
            </a:r>
          </a:p>
          <a:p>
            <a:r>
              <a:rPr lang="en-US" dirty="0" smtClean="0"/>
              <a:t>Spray suit with </a:t>
            </a:r>
            <a:br>
              <a:rPr lang="en-US" dirty="0" smtClean="0"/>
            </a:br>
            <a:r>
              <a:rPr lang="en-US" dirty="0" smtClean="0"/>
              <a:t>disinfectant</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6" name="Footer Placeholder 4"/>
          <p:cNvSpPr>
            <a:spLocks noGrp="1"/>
          </p:cNvSpPr>
          <p:nvPr>
            <p:ph type="ftr" sz="quarter" idx="3"/>
          </p:nvPr>
        </p:nvSpPr>
        <p:spPr/>
        <p:txBody>
          <a:bodyPr/>
          <a:lstStyle/>
          <a:p>
            <a:pPr algn="r"/>
            <a:r>
              <a:rPr lang="en-US" dirty="0" smtClean="0"/>
              <a:t>PPE: Overview, Donning and Doffing</a:t>
            </a:r>
            <a:endParaRPr lang="en-US" dirty="0"/>
          </a:p>
        </p:txBody>
      </p:sp>
      <p:pic>
        <p:nvPicPr>
          <p:cNvPr id="7" name="Picture 6" descr="920_64.jpg"/>
          <p:cNvPicPr>
            <a:picLocks noChangeAspect="1"/>
          </p:cNvPicPr>
          <p:nvPr/>
        </p:nvPicPr>
        <p:blipFill>
          <a:blip r:embed="rId3" cstate="print"/>
          <a:srcRect/>
          <a:stretch>
            <a:fillRect/>
          </a:stretch>
        </p:blipFill>
        <p:spPr>
          <a:xfrm>
            <a:off x="6248400" y="1600200"/>
            <a:ext cx="2438400" cy="2133600"/>
          </a:xfrm>
          <a:prstGeom prst="rect">
            <a:avLst/>
          </a:prstGeom>
          <a:ln w="28575">
            <a:solidFill>
              <a:srgbClr val="F26336"/>
            </a:solidFill>
          </a:ln>
        </p:spPr>
      </p:pic>
      <p:pic>
        <p:nvPicPr>
          <p:cNvPr id="3074" name="Picture 2" descr="H:\CFSPH\Communal Files\Master Image Library\AI_PPE\Camera1\920_69.jpg"/>
          <p:cNvPicPr>
            <a:picLocks noChangeAspect="1" noChangeArrowheads="1"/>
          </p:cNvPicPr>
          <p:nvPr/>
        </p:nvPicPr>
        <p:blipFill>
          <a:blip r:embed="rId4" cstate="print"/>
          <a:srcRect/>
          <a:stretch>
            <a:fillRect/>
          </a:stretch>
        </p:blipFill>
        <p:spPr bwMode="auto">
          <a:xfrm>
            <a:off x="6248400" y="3918858"/>
            <a:ext cx="2430780" cy="2514600"/>
          </a:xfrm>
          <a:prstGeom prst="rect">
            <a:avLst/>
          </a:prstGeom>
          <a:noFill/>
          <a:ln w="28575">
            <a:solidFill>
              <a:srgbClr val="F26336"/>
            </a:solidFill>
          </a:ln>
        </p:spPr>
      </p:pic>
    </p:spTree>
    <p:extLst>
      <p:ext uri="{BB962C8B-B14F-4D97-AF65-F5344CB8AC3E}">
        <p14:creationId xmlns:p14="http://schemas.microsoft.com/office/powerpoint/2010/main" val="1363839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Doffing Level C PPE</a:t>
            </a:r>
            <a:endParaRPr lang="en-US" dirty="0"/>
          </a:p>
        </p:txBody>
      </p:sp>
      <p:sp>
        <p:nvSpPr>
          <p:cNvPr id="3" name="Content Placeholder 2"/>
          <p:cNvSpPr>
            <a:spLocks noGrp="1"/>
          </p:cNvSpPr>
          <p:nvPr>
            <p:ph idx="1"/>
          </p:nvPr>
        </p:nvSpPr>
        <p:spPr/>
        <p:txBody>
          <a:bodyPr/>
          <a:lstStyle/>
          <a:p>
            <a:r>
              <a:rPr lang="en-US" dirty="0" smtClean="0"/>
              <a:t>Remove outer gloves</a:t>
            </a:r>
          </a:p>
          <a:p>
            <a:r>
              <a:rPr lang="en-US" dirty="0" smtClean="0"/>
              <a:t>Unzip protective suit</a:t>
            </a:r>
          </a:p>
          <a:p>
            <a:r>
              <a:rPr lang="en-US" dirty="0" smtClean="0"/>
              <a:t>Remove hood by</a:t>
            </a:r>
          </a:p>
          <a:p>
            <a:pPr lvl="1"/>
            <a:r>
              <a:rPr lang="en-US" dirty="0" smtClean="0"/>
              <a:t>Reaching inside hood</a:t>
            </a:r>
          </a:p>
          <a:p>
            <a:pPr lvl="1"/>
            <a:r>
              <a:rPr lang="en-US" dirty="0" smtClean="0"/>
              <a:t>Rolling it back</a:t>
            </a:r>
          </a:p>
          <a:p>
            <a:pPr lvl="1"/>
            <a:r>
              <a:rPr lang="en-US" dirty="0" smtClean="0"/>
              <a:t>Touch only the</a:t>
            </a:r>
            <a:br>
              <a:rPr lang="en-US" dirty="0" smtClean="0"/>
            </a:br>
            <a:r>
              <a:rPr lang="en-US" dirty="0" smtClean="0"/>
              <a:t>inside surface</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6" name="Footer Placeholder 4"/>
          <p:cNvSpPr>
            <a:spLocks noGrp="1"/>
          </p:cNvSpPr>
          <p:nvPr>
            <p:ph type="ftr" sz="quarter" idx="3"/>
          </p:nvPr>
        </p:nvSpPr>
        <p:spPr/>
        <p:txBody>
          <a:bodyPr/>
          <a:lstStyle/>
          <a:p>
            <a:pPr algn="r"/>
            <a:r>
              <a:rPr lang="en-US" dirty="0" smtClean="0"/>
              <a:t>PPE: Overview, Donning and Doffing</a:t>
            </a:r>
            <a:endParaRPr lang="en-US" dirty="0"/>
          </a:p>
        </p:txBody>
      </p:sp>
      <p:pic>
        <p:nvPicPr>
          <p:cNvPr id="7" name="Picture 6" descr="100_2781.jpg"/>
          <p:cNvPicPr>
            <a:picLocks noChangeAspect="1"/>
          </p:cNvPicPr>
          <p:nvPr/>
        </p:nvPicPr>
        <p:blipFill>
          <a:blip r:embed="rId3" cstate="print"/>
          <a:srcRect/>
          <a:stretch>
            <a:fillRect/>
          </a:stretch>
        </p:blipFill>
        <p:spPr>
          <a:xfrm>
            <a:off x="6019800" y="1676400"/>
            <a:ext cx="2590800" cy="2233448"/>
          </a:xfrm>
          <a:prstGeom prst="rect">
            <a:avLst/>
          </a:prstGeom>
          <a:ln w="28575">
            <a:solidFill>
              <a:srgbClr val="F26336"/>
            </a:solidFill>
          </a:ln>
        </p:spPr>
      </p:pic>
      <p:pic>
        <p:nvPicPr>
          <p:cNvPr id="8" name="Picture 7" descr="920_28.jpg"/>
          <p:cNvPicPr>
            <a:picLocks noChangeAspect="1"/>
          </p:cNvPicPr>
          <p:nvPr/>
        </p:nvPicPr>
        <p:blipFill>
          <a:blip r:embed="rId4" cstate="print"/>
          <a:srcRect/>
          <a:stretch>
            <a:fillRect/>
          </a:stretch>
        </p:blipFill>
        <p:spPr>
          <a:xfrm>
            <a:off x="6041173" y="4038600"/>
            <a:ext cx="2569427" cy="2253399"/>
          </a:xfrm>
          <a:prstGeom prst="rect">
            <a:avLst/>
          </a:prstGeom>
          <a:ln w="28575">
            <a:solidFill>
              <a:srgbClr val="F26336"/>
            </a:solidFill>
          </a:ln>
        </p:spPr>
      </p:pic>
    </p:spTree>
    <p:extLst>
      <p:ext uri="{BB962C8B-B14F-4D97-AF65-F5344CB8AC3E}">
        <p14:creationId xmlns:p14="http://schemas.microsoft.com/office/powerpoint/2010/main" val="2338986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PPE?</a:t>
            </a:r>
            <a:endParaRPr lang="en-US" dirty="0"/>
          </a:p>
        </p:txBody>
      </p:sp>
      <p:sp>
        <p:nvSpPr>
          <p:cNvPr id="6" name="Content Placeholder 5"/>
          <p:cNvSpPr>
            <a:spLocks noGrp="1"/>
          </p:cNvSpPr>
          <p:nvPr>
            <p:ph idx="1"/>
          </p:nvPr>
        </p:nvSpPr>
        <p:spPr/>
        <p:txBody>
          <a:bodyPr/>
          <a:lstStyle/>
          <a:p>
            <a:r>
              <a:rPr lang="en-US" dirty="0" smtClean="0"/>
              <a:t>Special clothing and equipment that places a barrier between an individual and a hazard</a:t>
            </a:r>
          </a:p>
          <a:p>
            <a:r>
              <a:rPr lang="en-US" dirty="0" smtClean="0"/>
              <a:t>Includes</a:t>
            </a:r>
          </a:p>
          <a:p>
            <a:pPr lvl="1"/>
            <a:r>
              <a:rPr lang="en-US" dirty="0" smtClean="0"/>
              <a:t>Body covering</a:t>
            </a:r>
          </a:p>
          <a:p>
            <a:pPr lvl="1"/>
            <a:r>
              <a:rPr lang="en-US" dirty="0" smtClean="0"/>
              <a:t>Respiratory protection</a:t>
            </a:r>
          </a:p>
          <a:p>
            <a:pPr lvl="1"/>
            <a:r>
              <a:rPr lang="en-US" dirty="0" smtClean="0"/>
              <a:t>Gloves</a:t>
            </a:r>
          </a:p>
          <a:p>
            <a:pPr lvl="1"/>
            <a:r>
              <a:rPr lang="en-US" dirty="0" smtClean="0"/>
              <a:t>Boots and more</a:t>
            </a:r>
          </a:p>
        </p:txBody>
      </p:sp>
      <p:sp>
        <p:nvSpPr>
          <p:cNvPr id="8" name="Date Placeholder 7"/>
          <p:cNvSpPr>
            <a:spLocks noGrp="1"/>
          </p:cNvSpPr>
          <p:nvPr>
            <p:ph type="dt" sz="half" idx="2"/>
          </p:nvPr>
        </p:nvSpPr>
        <p:spPr/>
        <p:txBody>
          <a:bodyPr/>
          <a:lstStyle/>
          <a:p>
            <a:r>
              <a:rPr lang="en-US" smtClean="0"/>
              <a:t>Just In Time Training</a:t>
            </a:r>
            <a:endParaRPr lang="en-US" dirty="0"/>
          </a:p>
        </p:txBody>
      </p:sp>
      <p:sp>
        <p:nvSpPr>
          <p:cNvPr id="9" name="Footer Placeholder 8"/>
          <p:cNvSpPr>
            <a:spLocks noGrp="1"/>
          </p:cNvSpPr>
          <p:nvPr>
            <p:ph type="ftr" sz="quarter" idx="3"/>
          </p:nvPr>
        </p:nvSpPr>
        <p:spPr/>
        <p:txBody>
          <a:bodyPr/>
          <a:lstStyle/>
          <a:p>
            <a:pPr algn="r"/>
            <a:r>
              <a:rPr lang="en-US" smtClean="0"/>
              <a:t>PPE: Overview, Donning and Doffing</a:t>
            </a:r>
            <a:endParaRPr lang="en-US" dirty="0"/>
          </a:p>
        </p:txBody>
      </p:sp>
      <p:pic>
        <p:nvPicPr>
          <p:cNvPr id="41985" name="Picture 1" descr="\\ITSCS028\cfsph$\groups\CFSPH\Vet Accred\CourseDevelopment\PPE\Assets\ppe_0060_080219_goggles.jpg"/>
          <p:cNvPicPr>
            <a:picLocks noChangeAspect="1" noChangeArrowheads="1"/>
          </p:cNvPicPr>
          <p:nvPr/>
        </p:nvPicPr>
        <p:blipFill>
          <a:blip r:embed="rId3" cstate="print"/>
          <a:srcRect/>
          <a:stretch>
            <a:fillRect/>
          </a:stretch>
        </p:blipFill>
        <p:spPr bwMode="auto">
          <a:xfrm>
            <a:off x="5562600" y="3352800"/>
            <a:ext cx="3136029" cy="2590800"/>
          </a:xfrm>
          <a:prstGeom prst="rect">
            <a:avLst/>
          </a:prstGeom>
          <a:ln w="28575">
            <a:solidFill>
              <a:srgbClr val="F26336"/>
            </a:solidFill>
          </a:ln>
        </p:spPr>
      </p:pic>
    </p:spTree>
    <p:extLst>
      <p:ext uri="{BB962C8B-B14F-4D97-AF65-F5344CB8AC3E}">
        <p14:creationId xmlns:p14="http://schemas.microsoft.com/office/powerpoint/2010/main" val="2560632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Doffing Level C PPE</a:t>
            </a:r>
            <a:endParaRPr lang="en-US" dirty="0"/>
          </a:p>
        </p:txBody>
      </p:sp>
      <p:sp>
        <p:nvSpPr>
          <p:cNvPr id="3" name="Content Placeholder 2"/>
          <p:cNvSpPr>
            <a:spLocks noGrp="1"/>
          </p:cNvSpPr>
          <p:nvPr>
            <p:ph idx="1"/>
          </p:nvPr>
        </p:nvSpPr>
        <p:spPr/>
        <p:txBody>
          <a:bodyPr/>
          <a:lstStyle/>
          <a:p>
            <a:r>
              <a:rPr lang="en-US" dirty="0" smtClean="0"/>
              <a:t>Pull suit off shoulders</a:t>
            </a:r>
          </a:p>
          <a:p>
            <a:r>
              <a:rPr lang="en-US" dirty="0" smtClean="0"/>
              <a:t>Turn it inside out as moved down</a:t>
            </a:r>
          </a:p>
          <a:p>
            <a:r>
              <a:rPr lang="en-US" dirty="0" smtClean="0"/>
              <a:t>Remove outer boot covers</a:t>
            </a:r>
          </a:p>
          <a:p>
            <a:r>
              <a:rPr lang="en-US" dirty="0" smtClean="0"/>
              <a:t>Scrub inner boots with disinfectant</a:t>
            </a:r>
          </a:p>
          <a:p>
            <a:endParaRPr lang="en-US" dirty="0" smtClean="0"/>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6" name="Footer Placeholder 4"/>
          <p:cNvSpPr>
            <a:spLocks noGrp="1"/>
          </p:cNvSpPr>
          <p:nvPr>
            <p:ph type="ftr" sz="quarter" idx="3"/>
          </p:nvPr>
        </p:nvSpPr>
        <p:spPr/>
        <p:txBody>
          <a:bodyPr/>
          <a:lstStyle/>
          <a:p>
            <a:pPr algn="r"/>
            <a:r>
              <a:rPr lang="en-US" smtClean="0"/>
              <a:t>PPE: Overview, Donning and Doffing</a:t>
            </a:r>
            <a:endParaRPr lang="en-US" dirty="0"/>
          </a:p>
        </p:txBody>
      </p:sp>
      <p:pic>
        <p:nvPicPr>
          <p:cNvPr id="7" name="Picture 6" descr="920_71.jpg"/>
          <p:cNvPicPr>
            <a:picLocks noChangeAspect="1"/>
          </p:cNvPicPr>
          <p:nvPr/>
        </p:nvPicPr>
        <p:blipFill>
          <a:blip r:embed="rId3" cstate="print"/>
          <a:srcRect/>
          <a:stretch>
            <a:fillRect/>
          </a:stretch>
        </p:blipFill>
        <p:spPr>
          <a:xfrm>
            <a:off x="595229" y="4023360"/>
            <a:ext cx="2071771" cy="2377440"/>
          </a:xfrm>
          <a:prstGeom prst="rect">
            <a:avLst/>
          </a:prstGeom>
          <a:ln w="28575">
            <a:solidFill>
              <a:srgbClr val="F26336"/>
            </a:solidFill>
          </a:ln>
        </p:spPr>
      </p:pic>
      <p:pic>
        <p:nvPicPr>
          <p:cNvPr id="8" name="Picture 7" descr="100_2784.jpg"/>
          <p:cNvPicPr>
            <a:picLocks noChangeAspect="1"/>
          </p:cNvPicPr>
          <p:nvPr/>
        </p:nvPicPr>
        <p:blipFill>
          <a:blip r:embed="rId4" cstate="print"/>
          <a:srcRect/>
          <a:stretch>
            <a:fillRect/>
          </a:stretch>
        </p:blipFill>
        <p:spPr>
          <a:xfrm>
            <a:off x="2862942" y="4953000"/>
            <a:ext cx="2667000" cy="1222248"/>
          </a:xfrm>
          <a:prstGeom prst="rect">
            <a:avLst/>
          </a:prstGeom>
          <a:ln w="28575">
            <a:solidFill>
              <a:srgbClr val="F26336"/>
            </a:solidFill>
          </a:ln>
        </p:spPr>
      </p:pic>
      <p:pic>
        <p:nvPicPr>
          <p:cNvPr id="4098" name="Picture 2" descr="H:\CFSPH\Communal Files\Master Image Library\AI_PPE\Camera1\920_90.jpg"/>
          <p:cNvPicPr>
            <a:picLocks noChangeAspect="1" noChangeArrowheads="1"/>
          </p:cNvPicPr>
          <p:nvPr/>
        </p:nvPicPr>
        <p:blipFill>
          <a:blip r:embed="rId5" cstate="print"/>
          <a:srcRect/>
          <a:stretch>
            <a:fillRect/>
          </a:stretch>
        </p:blipFill>
        <p:spPr bwMode="auto">
          <a:xfrm>
            <a:off x="5715000" y="4114800"/>
            <a:ext cx="2990851" cy="2243138"/>
          </a:xfrm>
          <a:prstGeom prst="rect">
            <a:avLst/>
          </a:prstGeom>
          <a:noFill/>
          <a:ln w="28575">
            <a:solidFill>
              <a:srgbClr val="F26336"/>
            </a:solidFill>
          </a:ln>
        </p:spPr>
      </p:pic>
    </p:spTree>
    <p:extLst>
      <p:ext uri="{BB962C8B-B14F-4D97-AF65-F5344CB8AC3E}">
        <p14:creationId xmlns:p14="http://schemas.microsoft.com/office/powerpoint/2010/main" val="58824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Doffing Level C PPE</a:t>
            </a:r>
            <a:endParaRPr lang="en-US" dirty="0"/>
          </a:p>
        </p:txBody>
      </p:sp>
      <p:sp>
        <p:nvSpPr>
          <p:cNvPr id="3" name="Content Placeholder 2"/>
          <p:cNvSpPr>
            <a:spLocks noGrp="1"/>
          </p:cNvSpPr>
          <p:nvPr>
            <p:ph idx="1"/>
          </p:nvPr>
        </p:nvSpPr>
        <p:spPr/>
        <p:txBody>
          <a:bodyPr/>
          <a:lstStyle/>
          <a:p>
            <a:r>
              <a:rPr lang="en-US" dirty="0" smtClean="0"/>
              <a:t>Peel suit down; step out</a:t>
            </a:r>
          </a:p>
          <a:p>
            <a:r>
              <a:rPr lang="en-US" dirty="0" smtClean="0"/>
              <a:t>Remove APR and inner gloves</a:t>
            </a:r>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6" name="Footer Placeholder 4"/>
          <p:cNvSpPr>
            <a:spLocks noGrp="1"/>
          </p:cNvSpPr>
          <p:nvPr>
            <p:ph type="ftr" sz="quarter" idx="3"/>
          </p:nvPr>
        </p:nvSpPr>
        <p:spPr/>
        <p:txBody>
          <a:bodyPr/>
          <a:lstStyle/>
          <a:p>
            <a:pPr algn="r"/>
            <a:r>
              <a:rPr lang="en-US" dirty="0" smtClean="0"/>
              <a:t>PPE: Overview, Donning and Doffing</a:t>
            </a:r>
            <a:endParaRPr lang="en-US" dirty="0"/>
          </a:p>
        </p:txBody>
      </p:sp>
      <p:pic>
        <p:nvPicPr>
          <p:cNvPr id="8" name="Picture 7" descr="920_72.jpg"/>
          <p:cNvPicPr>
            <a:picLocks noChangeAspect="1"/>
          </p:cNvPicPr>
          <p:nvPr/>
        </p:nvPicPr>
        <p:blipFill>
          <a:blip r:embed="rId3" cstate="print"/>
          <a:srcRect/>
          <a:stretch>
            <a:fillRect/>
          </a:stretch>
        </p:blipFill>
        <p:spPr>
          <a:xfrm>
            <a:off x="1396736" y="3520440"/>
            <a:ext cx="2641864" cy="2651760"/>
          </a:xfrm>
          <a:prstGeom prst="rect">
            <a:avLst/>
          </a:prstGeom>
          <a:ln w="28575">
            <a:solidFill>
              <a:srgbClr val="F26336"/>
            </a:solidFill>
          </a:ln>
        </p:spPr>
      </p:pic>
      <p:pic>
        <p:nvPicPr>
          <p:cNvPr id="7" name="Picture 6" descr="920_75.jpg"/>
          <p:cNvPicPr>
            <a:picLocks noChangeAspect="1"/>
          </p:cNvPicPr>
          <p:nvPr/>
        </p:nvPicPr>
        <p:blipFill>
          <a:blip r:embed="rId4" cstate="print"/>
          <a:srcRect/>
          <a:stretch>
            <a:fillRect/>
          </a:stretch>
        </p:blipFill>
        <p:spPr>
          <a:xfrm>
            <a:off x="5349240" y="3505200"/>
            <a:ext cx="2651760" cy="2651760"/>
          </a:xfrm>
          <a:prstGeom prst="rect">
            <a:avLst/>
          </a:prstGeom>
          <a:ln w="28575">
            <a:solidFill>
              <a:srgbClr val="F26336"/>
            </a:solidFill>
          </a:ln>
        </p:spPr>
      </p:pic>
    </p:spTree>
    <p:extLst>
      <p:ext uri="{BB962C8B-B14F-4D97-AF65-F5344CB8AC3E}">
        <p14:creationId xmlns:p14="http://schemas.microsoft.com/office/powerpoint/2010/main" val="3393774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Doffing Level C PPE</a:t>
            </a:r>
            <a:endParaRPr lang="en-US" dirty="0"/>
          </a:p>
        </p:txBody>
      </p:sp>
      <p:sp>
        <p:nvSpPr>
          <p:cNvPr id="3" name="Content Placeholder 2"/>
          <p:cNvSpPr>
            <a:spLocks noGrp="1"/>
          </p:cNvSpPr>
          <p:nvPr>
            <p:ph idx="1"/>
          </p:nvPr>
        </p:nvSpPr>
        <p:spPr/>
        <p:txBody>
          <a:bodyPr>
            <a:normAutofit lnSpcReduction="10000"/>
          </a:bodyPr>
          <a:lstStyle/>
          <a:p>
            <a:r>
              <a:rPr lang="en-US" dirty="0" smtClean="0"/>
              <a:t>Dispose of gloves</a:t>
            </a:r>
            <a:br>
              <a:rPr lang="en-US" dirty="0" smtClean="0"/>
            </a:br>
            <a:r>
              <a:rPr lang="en-US" dirty="0" smtClean="0"/>
              <a:t>and suit in</a:t>
            </a:r>
            <a:br>
              <a:rPr lang="en-US" dirty="0" smtClean="0"/>
            </a:br>
            <a:r>
              <a:rPr lang="en-US" dirty="0" smtClean="0"/>
              <a:t>containers provided</a:t>
            </a:r>
          </a:p>
          <a:p>
            <a:r>
              <a:rPr lang="en-US" dirty="0" smtClean="0"/>
              <a:t>Place APR in </a:t>
            </a:r>
            <a:br>
              <a:rPr lang="en-US" dirty="0" smtClean="0"/>
            </a:br>
            <a:r>
              <a:rPr lang="en-US" dirty="0" smtClean="0"/>
              <a:t>designated container</a:t>
            </a:r>
          </a:p>
          <a:p>
            <a:r>
              <a:rPr lang="en-US" dirty="0" smtClean="0"/>
              <a:t>Wash hands</a:t>
            </a:r>
          </a:p>
          <a:p>
            <a:r>
              <a:rPr lang="en-US" dirty="0" smtClean="0"/>
              <a:t>Shower</a:t>
            </a:r>
          </a:p>
          <a:p>
            <a:pPr lvl="1"/>
            <a:r>
              <a:rPr lang="en-US" dirty="0" smtClean="0"/>
              <a:t>Inspect under fingernails</a:t>
            </a:r>
          </a:p>
          <a:p>
            <a:pPr lvl="1"/>
            <a:r>
              <a:rPr lang="en-US" dirty="0" smtClean="0"/>
              <a:t>Blow your nose</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6" name="Footer Placeholder 4"/>
          <p:cNvSpPr>
            <a:spLocks noGrp="1"/>
          </p:cNvSpPr>
          <p:nvPr>
            <p:ph type="ftr" sz="quarter" idx="3"/>
          </p:nvPr>
        </p:nvSpPr>
        <p:spPr/>
        <p:txBody>
          <a:bodyPr/>
          <a:lstStyle/>
          <a:p>
            <a:r>
              <a:rPr lang="en-US" smtClean="0"/>
              <a:t>PPE: Overview, Donning and Doffing</a:t>
            </a:r>
            <a:endParaRPr lang="en-US" dirty="0"/>
          </a:p>
        </p:txBody>
      </p:sp>
      <p:pic>
        <p:nvPicPr>
          <p:cNvPr id="17" name="Picture 16" descr="920_97.jpg"/>
          <p:cNvPicPr>
            <a:picLocks noChangeAspect="1"/>
          </p:cNvPicPr>
          <p:nvPr/>
        </p:nvPicPr>
        <p:blipFill>
          <a:blip r:embed="rId3" cstate="print"/>
          <a:srcRect/>
          <a:stretch>
            <a:fillRect/>
          </a:stretch>
        </p:blipFill>
        <p:spPr>
          <a:xfrm>
            <a:off x="6019800" y="1600200"/>
            <a:ext cx="2651760" cy="2651760"/>
          </a:xfrm>
          <a:prstGeom prst="rect">
            <a:avLst/>
          </a:prstGeom>
          <a:ln w="28575">
            <a:solidFill>
              <a:srgbClr val="F26336"/>
            </a:solidFill>
          </a:ln>
        </p:spPr>
      </p:pic>
      <p:pic>
        <p:nvPicPr>
          <p:cNvPr id="9" name="Picture 2" descr="H:\CFSPH\Communal Files\Master Image Library\AI_PPE\Camera1\920_73.jpg"/>
          <p:cNvPicPr>
            <a:picLocks noChangeAspect="1" noChangeArrowheads="1"/>
          </p:cNvPicPr>
          <p:nvPr/>
        </p:nvPicPr>
        <p:blipFill>
          <a:blip r:embed="rId4" cstate="print"/>
          <a:srcRect/>
          <a:stretch>
            <a:fillRect/>
          </a:stretch>
        </p:blipFill>
        <p:spPr bwMode="auto">
          <a:xfrm>
            <a:off x="6705600" y="4419600"/>
            <a:ext cx="1988820" cy="1889760"/>
          </a:xfrm>
          <a:prstGeom prst="rect">
            <a:avLst/>
          </a:prstGeom>
          <a:noFill/>
          <a:ln w="28575">
            <a:solidFill>
              <a:srgbClr val="F26336"/>
            </a:solidFill>
          </a:ln>
        </p:spPr>
      </p:pic>
    </p:spTree>
    <p:extLst>
      <p:ext uri="{BB962C8B-B14F-4D97-AF65-F5344CB8AC3E}">
        <p14:creationId xmlns:p14="http://schemas.microsoft.com/office/powerpoint/2010/main" val="4277711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Precautions and Limitations</a:t>
            </a:r>
            <a:endParaRPr lang="en-US" dirty="0"/>
          </a:p>
        </p:txBody>
      </p:sp>
      <p:sp>
        <p:nvSpPr>
          <p:cNvPr id="3" name="Content Placeholder 2"/>
          <p:cNvSpPr>
            <a:spLocks noGrp="1"/>
          </p:cNvSpPr>
          <p:nvPr>
            <p:ph idx="1"/>
          </p:nvPr>
        </p:nvSpPr>
        <p:spPr/>
        <p:txBody>
          <a:bodyPr/>
          <a:lstStyle/>
          <a:p>
            <a:r>
              <a:rPr lang="en-US" dirty="0" smtClean="0"/>
              <a:t>Evaluate proper fit frequently</a:t>
            </a:r>
          </a:p>
          <a:p>
            <a:r>
              <a:rPr lang="en-US" dirty="0" smtClean="0"/>
              <a:t>Do not eat, drink, smoke, apply cosmetics or lip balm or handle contact lenses while wearing</a:t>
            </a:r>
          </a:p>
          <a:p>
            <a:r>
              <a:rPr lang="en-US" dirty="0" smtClean="0"/>
              <a:t>Don and doff in proper order</a:t>
            </a:r>
          </a:p>
          <a:p>
            <a:r>
              <a:rPr lang="en-US" dirty="0" smtClean="0"/>
              <a:t>Wash hands immediately after removing PPE</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Overview, Donning and Doffing</a:t>
            </a:r>
            <a:endParaRPr lang="en-US" dirty="0"/>
          </a:p>
        </p:txBody>
      </p:sp>
    </p:spTree>
    <p:extLst>
      <p:ext uri="{BB962C8B-B14F-4D97-AF65-F5344CB8AC3E}">
        <p14:creationId xmlns:p14="http://schemas.microsoft.com/office/powerpoint/2010/main" val="2143829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250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Authors: Shaine Devoe</a:t>
            </a:r>
          </a:p>
          <a:p>
            <a:pPr lvl="0">
              <a:lnSpc>
                <a:spcPct val="170000"/>
              </a:lnSpc>
              <a:buClr>
                <a:srgbClr val="F47D5A"/>
              </a:buClr>
              <a:buSzPct val="100000"/>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Reviewers: </a:t>
            </a:r>
            <a:r>
              <a:rPr lang="en-US" sz="5600" dirty="0" smtClean="0">
                <a:solidFill>
                  <a:schemeClr val="tx1">
                    <a:lumMod val="85000"/>
                    <a:lumOff val="15000"/>
                  </a:schemeClr>
                </a:solidFill>
                <a:latin typeface="Verdana" pitchFamily="34" charset="0"/>
              </a:rPr>
              <a:t>Glenda Dvorak, DVM, MPH, DACVPM</a:t>
            </a:r>
            <a:endPar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endPar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256917815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is PPE Needed?</a:t>
            </a:r>
            <a:endParaRPr lang="en-US" dirty="0"/>
          </a:p>
        </p:txBody>
      </p:sp>
      <p:sp>
        <p:nvSpPr>
          <p:cNvPr id="3" name="Content Placeholder 2"/>
          <p:cNvSpPr>
            <a:spLocks noGrp="1"/>
          </p:cNvSpPr>
          <p:nvPr>
            <p:ph idx="1"/>
          </p:nvPr>
        </p:nvSpPr>
        <p:spPr>
          <a:xfrm>
            <a:off x="457200" y="1600200"/>
            <a:ext cx="5486400" cy="4648200"/>
          </a:xfrm>
        </p:spPr>
        <p:txBody>
          <a:bodyPr>
            <a:normAutofit lnSpcReduction="10000"/>
          </a:bodyPr>
          <a:lstStyle/>
          <a:p>
            <a:r>
              <a:rPr lang="en-US" dirty="0" smtClean="0"/>
              <a:t>Protects responders from potentially life-threatening hazards</a:t>
            </a:r>
          </a:p>
          <a:p>
            <a:pPr lvl="1"/>
            <a:r>
              <a:rPr lang="en-US" dirty="0" smtClean="0"/>
              <a:t>Zoonotic diseases</a:t>
            </a:r>
          </a:p>
          <a:p>
            <a:pPr lvl="1"/>
            <a:r>
              <a:rPr lang="en-US" dirty="0" smtClean="0"/>
              <a:t>Chemical exposures</a:t>
            </a:r>
          </a:p>
          <a:p>
            <a:r>
              <a:rPr lang="en-US" dirty="0" smtClean="0"/>
              <a:t>Prevents the spread </a:t>
            </a:r>
            <a:br>
              <a:rPr lang="en-US" dirty="0" smtClean="0"/>
            </a:br>
            <a:r>
              <a:rPr lang="en-US" dirty="0" smtClean="0"/>
              <a:t>of pathogens between </a:t>
            </a:r>
            <a:br>
              <a:rPr lang="en-US" dirty="0" smtClean="0"/>
            </a:br>
            <a:r>
              <a:rPr lang="en-US" dirty="0" smtClean="0"/>
              <a:t>animals or locations</a:t>
            </a:r>
          </a:p>
          <a:p>
            <a:pPr lvl="1"/>
            <a:r>
              <a:rPr lang="en-US" dirty="0" smtClean="0"/>
              <a:t>Biosecurity</a:t>
            </a:r>
          </a:p>
          <a:p>
            <a:endParaRPr lang="en-US" dirty="0"/>
          </a:p>
        </p:txBody>
      </p:sp>
      <p:sp>
        <p:nvSpPr>
          <p:cNvPr id="7" name="Date Placeholder 6"/>
          <p:cNvSpPr>
            <a:spLocks noGrp="1"/>
          </p:cNvSpPr>
          <p:nvPr>
            <p:ph type="dt" sz="half" idx="2"/>
          </p:nvPr>
        </p:nvSpPr>
        <p:spPr/>
        <p:txBody>
          <a:bodyPr/>
          <a:lstStyle/>
          <a:p>
            <a:r>
              <a:rPr lang="en-US" smtClean="0"/>
              <a:t>Just In Time Training</a:t>
            </a:r>
            <a:endParaRPr lang="en-US" dirty="0"/>
          </a:p>
        </p:txBody>
      </p:sp>
      <p:sp>
        <p:nvSpPr>
          <p:cNvPr id="8" name="Footer Placeholder 7"/>
          <p:cNvSpPr>
            <a:spLocks noGrp="1"/>
          </p:cNvSpPr>
          <p:nvPr>
            <p:ph type="ftr" sz="quarter" idx="3"/>
          </p:nvPr>
        </p:nvSpPr>
        <p:spPr/>
        <p:txBody>
          <a:bodyPr/>
          <a:lstStyle/>
          <a:p>
            <a:pPr algn="r"/>
            <a:r>
              <a:rPr lang="en-US" smtClean="0"/>
              <a:t>PPE: Overview, Donning and Doffing</a:t>
            </a:r>
            <a:endParaRPr lang="en-US" dirty="0"/>
          </a:p>
        </p:txBody>
      </p:sp>
      <p:pic>
        <p:nvPicPr>
          <p:cNvPr id="4" name="Picture 3" descr="NPPE_0010_091209_P&amp;P.png"/>
          <p:cNvPicPr>
            <a:picLocks noChangeAspect="1"/>
          </p:cNvPicPr>
          <p:nvPr/>
        </p:nvPicPr>
        <p:blipFill>
          <a:blip r:embed="rId3" cstate="print"/>
          <a:srcRect t="4444" b="4444"/>
          <a:stretch>
            <a:fillRect/>
          </a:stretch>
        </p:blipFill>
        <p:spPr>
          <a:xfrm>
            <a:off x="5510030" y="1804811"/>
            <a:ext cx="3176770" cy="3376789"/>
          </a:xfrm>
          <a:prstGeom prst="rect">
            <a:avLst/>
          </a:prstGeom>
          <a:ln w="28575">
            <a:solidFill>
              <a:srgbClr val="F26336"/>
            </a:solidFill>
          </a:ln>
        </p:spPr>
      </p:pic>
    </p:spTree>
    <p:extLst>
      <p:ext uri="{BB962C8B-B14F-4D97-AF65-F5344CB8AC3E}">
        <p14:creationId xmlns:p14="http://schemas.microsoft.com/office/powerpoint/2010/main" val="1628397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Risk Categories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Overview, Donning and Doffing</a:t>
            </a:r>
            <a:endParaRPr lang="en-US" dirty="0"/>
          </a:p>
        </p:txBody>
      </p:sp>
      <p:pic>
        <p:nvPicPr>
          <p:cNvPr id="2050" name="Picture 2" descr="H:\CFSPH\NAHEMS\NAHEMS_Print\04_PPE\_Images\03_PPE_Risk Categories\01_PPE_012210_TableRiskCategories_ColorEdit.jpg"/>
          <p:cNvPicPr>
            <a:picLocks noChangeAspect="1" noChangeArrowheads="1"/>
          </p:cNvPicPr>
          <p:nvPr/>
        </p:nvPicPr>
        <p:blipFill>
          <a:blip r:embed="rId3" cstate="print"/>
          <a:srcRect/>
          <a:stretch>
            <a:fillRect/>
          </a:stretch>
        </p:blipFill>
        <p:spPr bwMode="auto">
          <a:xfrm>
            <a:off x="609600" y="1524000"/>
            <a:ext cx="7995930" cy="4876800"/>
          </a:xfrm>
          <a:prstGeom prst="rect">
            <a:avLst/>
          </a:prstGeom>
          <a:noFill/>
        </p:spPr>
      </p:pic>
    </p:spTree>
    <p:extLst>
      <p:ext uri="{BB962C8B-B14F-4D97-AF65-F5344CB8AC3E}">
        <p14:creationId xmlns:p14="http://schemas.microsoft.com/office/powerpoint/2010/main" val="1107415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Levels of PPE</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Overview, Donning and Doffing</a:t>
            </a:r>
            <a:endParaRPr lang="en-US" dirty="0"/>
          </a:p>
        </p:txBody>
      </p:sp>
      <p:pic>
        <p:nvPicPr>
          <p:cNvPr id="6" name="Picture 5" descr="http://www.iicabregistration.org/ImageTracker/PPE/originals/ppe_0220_090116_OSHAlevels.jpg"/>
          <p:cNvPicPr/>
          <p:nvPr/>
        </p:nvPicPr>
        <p:blipFill>
          <a:blip r:embed="rId3" cstate="print"/>
          <a:stretch>
            <a:fillRect/>
          </a:stretch>
        </p:blipFill>
        <p:spPr bwMode="auto">
          <a:xfrm>
            <a:off x="1506286" y="1575212"/>
            <a:ext cx="6207627" cy="4885459"/>
          </a:xfrm>
          <a:prstGeom prst="rect">
            <a:avLst/>
          </a:prstGeom>
          <a:noFill/>
          <a:ln w="28575">
            <a:solidFill>
              <a:srgbClr val="F26336"/>
            </a:solidFill>
            <a:miter lim="800000"/>
            <a:headEnd/>
            <a:tailEnd/>
          </a:ln>
        </p:spPr>
      </p:pic>
    </p:spTree>
    <p:extLst>
      <p:ext uri="{BB962C8B-B14F-4D97-AF65-F5344CB8AC3E}">
        <p14:creationId xmlns:p14="http://schemas.microsoft.com/office/powerpoint/2010/main" val="1948928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Biosecurity Work Zones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PPE: Overview, Donning and Doffing</a:t>
            </a:r>
            <a:endParaRPr lang="en-US" dirty="0"/>
          </a:p>
        </p:txBody>
      </p:sp>
      <p:pic>
        <p:nvPicPr>
          <p:cNvPr id="1026" name="Picture 2"/>
          <p:cNvPicPr>
            <a:picLocks noChangeAspect="1" noChangeArrowheads="1"/>
          </p:cNvPicPr>
          <p:nvPr/>
        </p:nvPicPr>
        <p:blipFill>
          <a:blip r:embed="rId3" cstate="print"/>
          <a:srcRect t="6897" b="6897"/>
          <a:stretch>
            <a:fillRect/>
          </a:stretch>
        </p:blipFill>
        <p:spPr bwMode="auto">
          <a:xfrm>
            <a:off x="457200" y="2133600"/>
            <a:ext cx="8207829" cy="3810000"/>
          </a:xfrm>
          <a:prstGeom prst="rect">
            <a:avLst/>
          </a:prstGeom>
          <a:noFill/>
          <a:ln w="28575">
            <a:solidFill>
              <a:srgbClr val="F26336"/>
            </a:solidFill>
            <a:miter lim="800000"/>
            <a:headEnd/>
            <a:tailEnd/>
          </a:ln>
          <a:effectLst/>
        </p:spPr>
      </p:pic>
    </p:spTree>
    <p:extLst>
      <p:ext uri="{BB962C8B-B14F-4D97-AF65-F5344CB8AC3E}">
        <p14:creationId xmlns:p14="http://schemas.microsoft.com/office/powerpoint/2010/main" val="233951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Donning PPE</a:t>
            </a:r>
            <a:endParaRPr lang="en-US" dirty="0"/>
          </a:p>
        </p:txBody>
      </p:sp>
      <p:sp>
        <p:nvSpPr>
          <p:cNvPr id="11" name="Text Placeholder 10"/>
          <p:cNvSpPr>
            <a:spLocks noGrp="1"/>
          </p:cNvSpPr>
          <p:nvPr>
            <p:ph type="body" idx="1"/>
          </p:nvPr>
        </p:nvSpPr>
        <p:spPr/>
        <p:txBody>
          <a:bodyPr/>
          <a:lstStyle/>
          <a:p>
            <a:r>
              <a:rPr lang="en-US" dirty="0" smtClean="0"/>
              <a:t>Level C</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Overview, Donning and Doffing</a:t>
            </a:r>
            <a:endParaRPr lang="en-US" dirty="0"/>
          </a:p>
        </p:txBody>
      </p:sp>
    </p:spTree>
    <p:extLst>
      <p:ext uri="{BB962C8B-B14F-4D97-AF65-F5344CB8AC3E}">
        <p14:creationId xmlns:p14="http://schemas.microsoft.com/office/powerpoint/2010/main" val="229577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sp>
        <p:nvSpPr>
          <p:cNvPr id="3" name="Content Placeholder 2"/>
          <p:cNvSpPr>
            <a:spLocks noGrp="1"/>
          </p:cNvSpPr>
          <p:nvPr>
            <p:ph idx="1"/>
          </p:nvPr>
        </p:nvSpPr>
        <p:spPr/>
        <p:txBody>
          <a:bodyPr/>
          <a:lstStyle/>
          <a:p>
            <a:r>
              <a:rPr lang="en-US" dirty="0" smtClean="0"/>
              <a:t>Always use the “buddy system”</a:t>
            </a:r>
          </a:p>
          <a:p>
            <a:r>
              <a:rPr lang="en-US" dirty="0" smtClean="0"/>
              <a:t>Be aware that PPE can create additional responder hazards</a:t>
            </a:r>
          </a:p>
          <a:p>
            <a:pPr lvl="1"/>
            <a:r>
              <a:rPr lang="en-US" dirty="0" smtClean="0"/>
              <a:t>Heat stress</a:t>
            </a:r>
          </a:p>
          <a:p>
            <a:pPr lvl="1"/>
            <a:r>
              <a:rPr lang="en-US" dirty="0" smtClean="0"/>
              <a:t>Physical injury</a:t>
            </a:r>
          </a:p>
          <a:p>
            <a:pPr lvl="2"/>
            <a:r>
              <a:rPr lang="en-US" dirty="0" smtClean="0"/>
              <a:t>Slips, trips, falls</a:t>
            </a:r>
          </a:p>
          <a:p>
            <a:pPr lvl="1"/>
            <a:r>
              <a:rPr lang="en-US" dirty="0" smtClean="0"/>
              <a:t>Psychological stress</a:t>
            </a:r>
          </a:p>
          <a:p>
            <a:pPr lvl="1"/>
            <a:r>
              <a:rPr lang="en-US" dirty="0" smtClean="0"/>
              <a:t>Impaired vision, movement, and communication</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Overview, Donning and Doffing</a:t>
            </a:r>
            <a:endParaRPr lang="en-US" dirty="0"/>
          </a:p>
        </p:txBody>
      </p:sp>
    </p:spTree>
    <p:extLst>
      <p:ext uri="{BB962C8B-B14F-4D97-AF65-F5344CB8AC3E}">
        <p14:creationId xmlns:p14="http://schemas.microsoft.com/office/powerpoint/2010/main" val="1191912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 Needed Supplies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latin typeface="Arial" pitchFamily="34" charset="0"/>
                <a:cs typeface="Arial" pitchFamily="34" charset="0"/>
              </a:rPr>
              <a:t>Blunt nosed scissors</a:t>
            </a:r>
          </a:p>
          <a:p>
            <a:r>
              <a:rPr lang="en-US" dirty="0" smtClean="0">
                <a:latin typeface="Arial" pitchFamily="34" charset="0"/>
                <a:cs typeface="Arial" pitchFamily="34" charset="0"/>
              </a:rPr>
              <a:t>Chemical resistant tape</a:t>
            </a:r>
          </a:p>
          <a:p>
            <a:r>
              <a:rPr lang="en-US" dirty="0" smtClean="0">
                <a:latin typeface="Arial" pitchFamily="34" charset="0"/>
                <a:cs typeface="Arial" pitchFamily="34" charset="0"/>
              </a:rPr>
              <a:t>Two pairs of gloves (minimum)</a:t>
            </a:r>
          </a:p>
          <a:p>
            <a:r>
              <a:rPr lang="en-US" dirty="0" smtClean="0">
                <a:latin typeface="Arial" pitchFamily="34" charset="0"/>
                <a:cs typeface="Arial" pitchFamily="34" charset="0"/>
              </a:rPr>
              <a:t>Two-piece scrub suit</a:t>
            </a:r>
          </a:p>
          <a:p>
            <a:r>
              <a:rPr lang="en-US" dirty="0" smtClean="0">
                <a:latin typeface="Arial" pitchFamily="34" charset="0"/>
                <a:cs typeface="Arial" pitchFamily="34" charset="0"/>
              </a:rPr>
              <a:t>Long socks</a:t>
            </a:r>
          </a:p>
          <a:p>
            <a:r>
              <a:rPr lang="en-US" dirty="0" err="1" smtClean="0">
                <a:latin typeface="Arial" pitchFamily="34" charset="0"/>
                <a:cs typeface="Arial" pitchFamily="34" charset="0"/>
              </a:rPr>
              <a:t>Tyvek</a:t>
            </a:r>
            <a:r>
              <a:rPr lang="en-US" dirty="0">
                <a:latin typeface="Arial" pitchFamily="34" charset="0"/>
                <a:cs typeface="Arial" pitchFamily="34" charset="0"/>
              </a:rPr>
              <a:t>® or similar </a:t>
            </a:r>
            <a:r>
              <a:rPr lang="en-US" dirty="0" smtClean="0">
                <a:latin typeface="Arial" pitchFamily="34" charset="0"/>
                <a:cs typeface="Arial" pitchFamily="34" charset="0"/>
              </a:rPr>
              <a:t>protective suit</a:t>
            </a:r>
            <a:r>
              <a:rPr lang="en-US" dirty="0">
                <a:latin typeface="Arial" pitchFamily="34" charset="0"/>
                <a:cs typeface="Arial" pitchFamily="34" charset="0"/>
              </a:rPr>
              <a:t/>
            </a:r>
            <a:br>
              <a:rPr lang="en-US" dirty="0">
                <a:latin typeface="Arial" pitchFamily="34" charset="0"/>
                <a:cs typeface="Arial" pitchFamily="34" charset="0"/>
              </a:rPr>
            </a:br>
            <a:r>
              <a:rPr lang="en-US" dirty="0">
                <a:latin typeface="Arial" pitchFamily="34" charset="0"/>
                <a:cs typeface="Arial" pitchFamily="34" charset="0"/>
              </a:rPr>
              <a:t>with boot </a:t>
            </a:r>
            <a:r>
              <a:rPr lang="en-US" dirty="0" smtClean="0">
                <a:latin typeface="Arial" pitchFamily="34" charset="0"/>
                <a:cs typeface="Arial" pitchFamily="34" charset="0"/>
              </a:rPr>
              <a:t>pouches</a:t>
            </a:r>
            <a:br>
              <a:rPr lang="en-US" dirty="0" smtClean="0">
                <a:latin typeface="Arial" pitchFamily="34" charset="0"/>
                <a:cs typeface="Arial" pitchFamily="34" charset="0"/>
              </a:rPr>
            </a:br>
            <a:r>
              <a:rPr lang="en-US" dirty="0" smtClean="0">
                <a:latin typeface="Arial" pitchFamily="34" charset="0"/>
                <a:cs typeface="Arial" pitchFamily="34" charset="0"/>
              </a:rPr>
              <a:t>and </a:t>
            </a:r>
            <a:r>
              <a:rPr lang="en-US" dirty="0">
                <a:latin typeface="Arial" pitchFamily="34" charset="0"/>
                <a:cs typeface="Arial" pitchFamily="34" charset="0"/>
              </a:rPr>
              <a:t>hood</a:t>
            </a:r>
          </a:p>
          <a:p>
            <a:r>
              <a:rPr lang="en-US" dirty="0">
                <a:latin typeface="Arial" pitchFamily="34" charset="0"/>
                <a:cs typeface="Arial" pitchFamily="34" charset="0"/>
              </a:rPr>
              <a:t>Steel toed rubber boots</a:t>
            </a:r>
          </a:p>
          <a:p>
            <a:pPr lvl="1"/>
            <a:endParaRPr lang="en-US" dirty="0" smtClean="0">
              <a:latin typeface="Arial" pitchFamily="34" charset="0"/>
              <a:cs typeface="Arial" pitchFamily="34" charset="0"/>
            </a:endParaRPr>
          </a:p>
        </p:txBody>
      </p:sp>
      <p:sp>
        <p:nvSpPr>
          <p:cNvPr id="4" name="Content Placeholder 3"/>
          <p:cNvSpPr>
            <a:spLocks noGrp="1"/>
          </p:cNvSpPr>
          <p:nvPr>
            <p:ph sz="half" idx="2"/>
          </p:nvPr>
        </p:nvSpPr>
        <p:spPr/>
        <p:txBody>
          <a:bodyPr>
            <a:normAutofit fontScale="92500" lnSpcReduction="10000"/>
          </a:bodyPr>
          <a:lstStyle/>
          <a:p>
            <a:r>
              <a:rPr lang="en-US" dirty="0" smtClean="0">
                <a:latin typeface="Arial" pitchFamily="34" charset="0"/>
                <a:cs typeface="Arial" pitchFamily="34" charset="0"/>
              </a:rPr>
              <a:t>Disposable or reusable respirator</a:t>
            </a:r>
            <a:endParaRPr lang="en-US" dirty="0">
              <a:latin typeface="Arial" pitchFamily="34" charset="0"/>
              <a:cs typeface="Arial" pitchFamily="34" charset="0"/>
            </a:endParaRPr>
          </a:p>
          <a:p>
            <a:r>
              <a:rPr lang="en-US" dirty="0">
                <a:latin typeface="Arial" pitchFamily="34" charset="0"/>
                <a:cs typeface="Arial" pitchFamily="34" charset="0"/>
              </a:rPr>
              <a:t>Goggles</a:t>
            </a:r>
          </a:p>
          <a:p>
            <a:r>
              <a:rPr lang="en-US" dirty="0">
                <a:latin typeface="Arial" pitchFamily="34" charset="0"/>
                <a:cs typeface="Arial" pitchFamily="34" charset="0"/>
              </a:rPr>
              <a:t>Biohazard bags</a:t>
            </a:r>
          </a:p>
          <a:p>
            <a:r>
              <a:rPr lang="en-US" dirty="0">
                <a:latin typeface="Arial" pitchFamily="34" charset="0"/>
                <a:cs typeface="Arial" pitchFamily="34" charset="0"/>
              </a:rPr>
              <a:t>Supplies needed to perform tasks on-site</a:t>
            </a:r>
          </a:p>
          <a:p>
            <a:endParaRPr lang="en-US" dirty="0"/>
          </a:p>
        </p:txBody>
      </p:sp>
      <p:sp>
        <p:nvSpPr>
          <p:cNvPr id="5" name="Date Placeholder 3"/>
          <p:cNvSpPr>
            <a:spLocks noGrp="1"/>
          </p:cNvSpPr>
          <p:nvPr>
            <p:ph type="dt" sz="half" idx="10"/>
          </p:nvPr>
        </p:nvSpPr>
        <p:spPr/>
        <p:txBody>
          <a:bodyPr/>
          <a:lstStyle/>
          <a:p>
            <a:r>
              <a:rPr lang="en-US" smtClean="0"/>
              <a:t>Just In Time Training</a:t>
            </a:r>
            <a:endParaRPr lang="en-US" dirty="0"/>
          </a:p>
        </p:txBody>
      </p:sp>
      <p:sp>
        <p:nvSpPr>
          <p:cNvPr id="6" name="Footer Placeholder 4"/>
          <p:cNvSpPr>
            <a:spLocks noGrp="1"/>
          </p:cNvSpPr>
          <p:nvPr>
            <p:ph type="ftr" sz="quarter" idx="3"/>
          </p:nvPr>
        </p:nvSpPr>
        <p:spPr/>
        <p:txBody>
          <a:bodyPr/>
          <a:lstStyle/>
          <a:p>
            <a:pPr algn="r"/>
            <a:r>
              <a:rPr lang="en-US" dirty="0" smtClean="0"/>
              <a:t>PPE: Overview, Donning and Doffing</a:t>
            </a:r>
            <a:endParaRPr lang="en-US" dirty="0"/>
          </a:p>
        </p:txBody>
      </p:sp>
      <p:pic>
        <p:nvPicPr>
          <p:cNvPr id="1026" name="Picture 2" descr="H:\CFSPH\Communal Files\Photo Library\Biosecurity - PPE photos\PPE_Supplies_FieldKit_DBW (6).JPG"/>
          <p:cNvPicPr>
            <a:picLocks noChangeAspect="1" noChangeArrowheads="1"/>
          </p:cNvPicPr>
          <p:nvPr/>
        </p:nvPicPr>
        <p:blipFill>
          <a:blip r:embed="rId3" cstate="print"/>
          <a:srcRect/>
          <a:stretch>
            <a:fillRect/>
          </a:stretch>
        </p:blipFill>
        <p:spPr bwMode="auto">
          <a:xfrm>
            <a:off x="5105400" y="4171950"/>
            <a:ext cx="2971800" cy="2228850"/>
          </a:xfrm>
          <a:prstGeom prst="rect">
            <a:avLst/>
          </a:prstGeom>
          <a:noFill/>
          <a:ln w="28575">
            <a:solidFill>
              <a:srgbClr val="F26336"/>
            </a:solidFill>
          </a:ln>
        </p:spPr>
      </p:pic>
    </p:spTree>
    <p:extLst>
      <p:ext uri="{BB962C8B-B14F-4D97-AF65-F5344CB8AC3E}">
        <p14:creationId xmlns:p14="http://schemas.microsoft.com/office/powerpoint/2010/main" val="323004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6173</TotalTime>
  <Words>3230</Words>
  <Application>Microsoft Office PowerPoint</Application>
  <PresentationFormat>On-screen Show (4:3)</PresentationFormat>
  <Paragraphs>222</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Just In Time 2014</vt:lpstr>
      <vt:lpstr>Personal Protective Equipment (PPE)</vt:lpstr>
      <vt:lpstr>What is PPE?</vt:lpstr>
      <vt:lpstr>Why is PPE Needed?</vt:lpstr>
      <vt:lpstr>Risk Categories</vt:lpstr>
      <vt:lpstr>Levels of PPE</vt:lpstr>
      <vt:lpstr>Biosecurity Work Zones</vt:lpstr>
      <vt:lpstr>Donning PPE</vt:lpstr>
      <vt:lpstr>Safety</vt:lpstr>
      <vt:lpstr>Collect Needed Supplies</vt:lpstr>
      <vt:lpstr>Preparing to Don PPE</vt:lpstr>
      <vt:lpstr>Donning Level C PPE</vt:lpstr>
      <vt:lpstr>Donning Level C PPE</vt:lpstr>
      <vt:lpstr>Donning Level C PPE</vt:lpstr>
      <vt:lpstr>Donning Level C PPE</vt:lpstr>
      <vt:lpstr>Donning Level C PPE</vt:lpstr>
      <vt:lpstr>Donning Level C PPE</vt:lpstr>
      <vt:lpstr>DoFFing PPE</vt:lpstr>
      <vt:lpstr>Doffing Level C PPE</vt:lpstr>
      <vt:lpstr>Doffing Level C PPE</vt:lpstr>
      <vt:lpstr>Doffing Level C PPE</vt:lpstr>
      <vt:lpstr>Doffing Level C PPE</vt:lpstr>
      <vt:lpstr>Doffing Level C PPE</vt:lpstr>
      <vt:lpstr>Precautions and Limitations</vt:lpstr>
      <vt:lpstr>Acknowledgments</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Safety: Overview</dc:title>
  <dc:subject>Just In Time Training Resources</dc:subject>
  <dc:creator>Glenda Dvorak, DVM, MPH, DACVPM</dc:creator>
  <dc:description>Developed June 2010
Reviewed by: JPMogan, DVM, L Cole, DVM,</dc:description>
  <cp:lastModifiedBy>Glenda Dvorak</cp:lastModifiedBy>
  <cp:revision>381</cp:revision>
  <cp:lastPrinted>2012-06-08T20:48:48Z</cp:lastPrinted>
  <dcterms:created xsi:type="dcterms:W3CDTF">2010-02-26T02:19:00Z</dcterms:created>
  <dcterms:modified xsi:type="dcterms:W3CDTF">2014-07-07T20:49:33Z</dcterms:modified>
  <cp:category>MSP Just-In-Time Training</cp:category>
</cp:coreProperties>
</file>