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2"/>
  </p:notesMasterIdLst>
  <p:handoutMasterIdLst>
    <p:handoutMasterId r:id="rId23"/>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04"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smtClean="0"/>
              <a:t>Biosecurity: </a:t>
            </a:r>
            <a:r>
              <a:rPr lang="en-US" sz="1000" dirty="0"/>
              <a:t>Overview</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br>
              <a:rPr lang="en-US" sz="1000" dirty="0"/>
            </a:br>
            <a:r>
              <a:rPr lang="en-US" sz="1000" dirty="0"/>
              <a:t>Center of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June 2010</a:t>
            </a:r>
            <a:br>
              <a:rPr lang="en-US" sz="1000" dirty="0"/>
            </a:br>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June 2010</a:t>
            </a:r>
          </a:p>
          <a:p>
            <a:pPr defTabSz="995010">
              <a:defRPr/>
            </a:pPr>
            <a:r>
              <a:rPr lang="en-US" dirty="0" smtClean="0"/>
              <a:t>During an animal health emergency, controlling the</a:t>
            </a:r>
            <a:r>
              <a:rPr lang="en-US" baseline="0" dirty="0" smtClean="0"/>
              <a:t> spread of diseases to other animals, premises and responders will be necessary. This Just-In-Time training presentation will discuss biosecurity issues and procedures for infectious animal disease outbreaks.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Movement control and restrictions should</a:t>
            </a:r>
            <a:r>
              <a:rPr lang="en-US" baseline="0" dirty="0" smtClean="0"/>
              <a:t> also be applied to people entering and exiting the infected or suspected premises. This might include any visitors  to the site, such as feed delivery personnel, as well as any response personnel. </a:t>
            </a:r>
            <a:r>
              <a:rPr lang="en-US" dirty="0" smtClean="0"/>
              <a:t>Access to the premises should be restricted to only those  necessary for farm functions and/or the response procedures. </a:t>
            </a:r>
            <a:r>
              <a:rPr lang="en-US" baseline="0" dirty="0" smtClean="0"/>
              <a:t>Movements onto or off of the premise should be tightly controlled and biosecurity measures (e.g., PPE and cleaning and disinfection measures) should be used prior to entry and upon exiting the premises. A log book should be maintained to record individuals and vehicles accessing the premises. The use of warning or restriction signs at the premise boundary can be helpful in informing visitors to stay away. </a:t>
            </a:r>
            <a:r>
              <a:rPr lang="en-US" dirty="0" smtClean="0"/>
              <a:t>[Graphic illustration by Clint</a:t>
            </a:r>
            <a:r>
              <a:rPr lang="en-US" baseline="0" dirty="0" smtClean="0"/>
              <a:t> May,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Vehicles can serve as fomites and transfer pathogens to additional locations if proper biosecurity measures are not taken. Any responders or visitors allowed access to the premises should park their vehicles in a designated area away from animal housing locations. This will help to prevent possible contamination of vehicles and fomite transmission of the disease. Any vehicles or equipment allowed on the premises must be cleaned and disinfected before entering and before exiting the premises to prevent potential spread to additional locations. This includes animal transport trailers or trucks, delivery trucks, personal vehicles or any other response vehicles entering the site. [Photo (top) from Bryan Buss, Iowa State University; (bottom) Carla Hueston, Mississippi State University]</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an animal emergency response, the establishment of biosecurity work zones will enable and enhance access control  procedures(e.g., entry, exit) in efforts to minimize the spread of pathogen onto or off of an infected or suspected premises. Responders should understand the location and implications of each of the biosecurity work zones. These work zones apply to personnel and vehicle traffic onto the site as deemed necessary.</a:t>
            </a:r>
          </a:p>
          <a:p>
            <a:pPr lvl="1">
              <a:buFont typeface="Arial" pitchFamily="34" charset="0"/>
              <a:buChar char="•"/>
            </a:pPr>
            <a:r>
              <a:rPr lang="en-US" dirty="0"/>
              <a:t>The </a:t>
            </a:r>
            <a:r>
              <a:rPr lang="en-US" b="1" dirty="0"/>
              <a:t>Hot Zone or Exclusion Zone (EZ) </a:t>
            </a:r>
            <a:r>
              <a:rPr lang="en-US" dirty="0"/>
              <a:t>is the potentially contaminated or unsafe area (</a:t>
            </a:r>
            <a:r>
              <a:rPr lang="en-US" dirty="0" err="1"/>
              <a:t>e.g</a:t>
            </a:r>
            <a:r>
              <a:rPr lang="en-US" dirty="0"/>
              <a:t>, infected animal premises). Appropriate PPE must be worn in this area. </a:t>
            </a:r>
          </a:p>
          <a:p>
            <a:pPr lvl="1">
              <a:buFont typeface="Arial" pitchFamily="34" charset="0"/>
              <a:buChar char="•"/>
            </a:pPr>
            <a:r>
              <a:rPr lang="en-US" dirty="0"/>
              <a:t>The </a:t>
            </a:r>
            <a:r>
              <a:rPr lang="en-US" b="1" dirty="0"/>
              <a:t>Warm Zone or Contamination Reduction Zone (CRZ</a:t>
            </a:r>
            <a:r>
              <a:rPr lang="en-US" dirty="0"/>
              <a:t>) is also considered a high risk area due to the potential for exposure to pathogens and chemical disinfectants. All personnel are required to wear PPE. </a:t>
            </a:r>
          </a:p>
          <a:p>
            <a:pPr lvl="1">
              <a:buFont typeface="Arial" pitchFamily="34" charset="0"/>
              <a:buChar char="•"/>
            </a:pPr>
            <a:r>
              <a:rPr lang="en-US" dirty="0"/>
              <a:t>The </a:t>
            </a:r>
            <a:r>
              <a:rPr lang="en-US" b="1" dirty="0"/>
              <a:t>Decontamination or </a:t>
            </a:r>
            <a:r>
              <a:rPr lang="en-US" b="1" dirty="0" err="1"/>
              <a:t>Decon</a:t>
            </a:r>
            <a:r>
              <a:rPr lang="en-US" b="1" dirty="0"/>
              <a:t> Corridor</a:t>
            </a:r>
            <a:r>
              <a:rPr lang="en-US" dirty="0"/>
              <a:t> is the area between the Hot Zone and the Warm Zone. Decontamination of personnel and disinfection of equipment occurs here. Teams exit and enter the site through this corridor. Once responders have doffed, disinfected, and decontaminated in the Warm Zone, they should move to the Cold Zone/Support Zone (SZ) through the designated </a:t>
            </a:r>
            <a:r>
              <a:rPr lang="en-US" b="1" dirty="0"/>
              <a:t>Control Access Points</a:t>
            </a:r>
            <a:r>
              <a:rPr lang="en-US" dirty="0"/>
              <a:t>.</a:t>
            </a:r>
          </a:p>
          <a:p>
            <a:pPr lvl="1">
              <a:buFont typeface="Arial" pitchFamily="34" charset="0"/>
              <a:buChar char="•"/>
            </a:pPr>
            <a:r>
              <a:rPr lang="en-US" dirty="0"/>
              <a:t>The </a:t>
            </a:r>
            <a:r>
              <a:rPr lang="en-US" b="1" dirty="0"/>
              <a:t>Cold Zone or Support Zone (SZ) </a:t>
            </a:r>
            <a:r>
              <a:rPr lang="en-US" dirty="0"/>
              <a:t>is the clean/uncontaminated area of the site, where responders should not be exposed to hazardous conditions; support functions are based here. Donning of PPE prior to entry into the Hot Zone also occurs here. [Graphic Andrew Kingsbury, Iowa State University. Definitions from USDA FAD PReP Guidelines].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t>As previously indicated,</a:t>
            </a:r>
            <a:r>
              <a:rPr lang="en-US" baseline="0" dirty="0" smtClean="0"/>
              <a:t> the use of Personal Protective Equipment, or PPE, can also serve as a useful biosecurity measure to prevent the spread of disease agents. </a:t>
            </a:r>
            <a:r>
              <a:rPr lang="en-US" dirty="0" smtClean="0"/>
              <a:t>Personal</a:t>
            </a:r>
            <a:r>
              <a:rPr lang="en-US" baseline="0" dirty="0" smtClean="0"/>
              <a:t> protective equipment serves two functions during an animal health emergency response. First it can help minimize the spread of pathogens off of a premises as well as between locations on a premises. PPE items are donned prior to entry to the site and doffed prior to exiting the site, thereby containing any contamination at the location. PPE also serves as a protective barrier to responders in situations involving zoonotic disease, thereby protecting the responder from potential exposure.  The appropriate PPE required for a response will be determined by the pathogen involved and protective measures needed. [Photo from Jane Galyon, Iowa State University]</a:t>
            </a:r>
          </a:p>
        </p:txBody>
      </p:sp>
      <p:sp>
        <p:nvSpPr>
          <p:cNvPr id="4" name="Slide Number Placeholder 3"/>
          <p:cNvSpPr>
            <a:spLocks noGrp="1"/>
          </p:cNvSpPr>
          <p:nvPr>
            <p:ph type="sldNum" sz="quarter" idx="10"/>
          </p:nvPr>
        </p:nvSpPr>
        <p:spPr/>
        <p:txBody>
          <a:bodyPr/>
          <a:lstStyle/>
          <a:p>
            <a:fld id="{20664F08-BEFB-4743-9DF7-B49E8F272EE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9535F-DF23-44AE-8F9F-78E6133ABCF0}" type="slidenum">
              <a:rPr lang="en-US"/>
              <a:pPr/>
              <a:t>14</a:t>
            </a:fld>
            <a:endParaRPr lang="en-US"/>
          </a:p>
        </p:txBody>
      </p:sp>
      <p:sp>
        <p:nvSpPr>
          <p:cNvPr id="963586" name="Rectangle 2"/>
          <p:cNvSpPr>
            <a:spLocks noGrp="1" noRot="1" noChangeAspect="1" noChangeArrowheads="1" noTextEdit="1"/>
          </p:cNvSpPr>
          <p:nvPr>
            <p:ph type="sldImg"/>
          </p:nvPr>
        </p:nvSpPr>
        <p:spPr>
          <a:ln/>
        </p:spPr>
      </p:sp>
      <p:sp>
        <p:nvSpPr>
          <p:cNvPr id="963587" name="Rectangle 3"/>
          <p:cNvSpPr>
            <a:spLocks noGrp="1" noChangeArrowheads="1"/>
          </p:cNvSpPr>
          <p:nvPr>
            <p:ph type="body" idx="1"/>
          </p:nvPr>
        </p:nvSpPr>
        <p:spPr/>
        <p:txBody>
          <a:bodyPr/>
          <a:lstStyle/>
          <a:p>
            <a:pPr lvl="0"/>
            <a:r>
              <a:rPr lang="en-US" dirty="0" smtClean="0"/>
              <a:t>Once a worker has entered the infected premises, they should not return to the Cold Zone/Support</a:t>
            </a:r>
            <a:r>
              <a:rPr lang="en-US" baseline="0" dirty="0" smtClean="0"/>
              <a:t> Zone until all PPE has been properly cleaned and disinfected or disposed of  prior to exiting the premises. All contaminated </a:t>
            </a:r>
            <a:r>
              <a:rPr lang="en-US" dirty="0"/>
              <a:t>disposable items (e.g., </a:t>
            </a:r>
            <a:r>
              <a:rPr lang="en-US" dirty="0" err="1"/>
              <a:t>Tyvek</a:t>
            </a:r>
            <a:r>
              <a:rPr lang="en-US" dirty="0"/>
              <a:t> coveralls, boot covers, latex gloves) should be discarded in a plastic garbage bag to be left on the premises or in the designated area. Contaminated cloth coveralls and rubber boots should be scrubbed to remove dirt and debris and then sprayed with a disinfectant. The items should be placed into a clean plastic garbage bag or other container that is sealed until they can be washed further. </a:t>
            </a:r>
            <a:r>
              <a:rPr lang="en-US" baseline="0" dirty="0" smtClean="0"/>
              <a:t>Hands should always be washed after doffing all PPE.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BA7E-49BE-4A7E-9927-A7DF243C043E}" type="slidenum">
              <a:rPr lang="en-US"/>
              <a:pPr/>
              <a:t>15</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pPr defTabSz="995010">
              <a:defRPr/>
            </a:pPr>
            <a:r>
              <a:rPr lang="en-US" dirty="0" smtClean="0"/>
              <a:t>Cleaning and disinfection</a:t>
            </a:r>
            <a:r>
              <a:rPr lang="en-US" baseline="0" dirty="0" smtClean="0"/>
              <a:t> procedures will be vital for controlling and containing any disease outbreak situation and minimizing the transmission between premises. C&amp;D procedures should be established for animal housing areas as well as any vehicles, equipment and PPE used on the site. </a:t>
            </a:r>
            <a:r>
              <a:rPr lang="en-US" dirty="0" smtClean="0"/>
              <a:t>The proper cleaning</a:t>
            </a:r>
            <a:r>
              <a:rPr lang="en-US" baseline="0" dirty="0" smtClean="0"/>
              <a:t> and disinfection procedure is a 2-step process. Cleaning involves the physical removal of any organic material such as manure, dirt, feed, or bedding, followed by a Wash step to clean surfaces and remove any adhered debris, residual oils or body fluids. The cleaning step </a:t>
            </a:r>
            <a:r>
              <a:rPr lang="en-US" dirty="0" smtClean="0"/>
              <a:t>often overlooked, however,</a:t>
            </a:r>
            <a:r>
              <a:rPr lang="en-US" baseline="0" dirty="0" smtClean="0"/>
              <a:t> </a:t>
            </a:r>
            <a:r>
              <a:rPr lang="en-US" dirty="0" smtClean="0"/>
              <a:t>most </a:t>
            </a:r>
            <a:r>
              <a:rPr lang="en-US" dirty="0"/>
              <a:t>disinfectants are inactivated by organic </a:t>
            </a:r>
            <a:r>
              <a:rPr lang="en-US" dirty="0" smtClean="0"/>
              <a:t>material, thereby making the cleaning step an essential part of the process. Once the area or item</a:t>
            </a:r>
            <a:r>
              <a:rPr lang="en-US" baseline="0" dirty="0" smtClean="0"/>
              <a:t> has been cleaned and rinsed, an appropriate (EPA-approved) disinfectant can be applied. There are various disinfectant products, application methods and use concentrations; therefore a</a:t>
            </a:r>
            <a:r>
              <a:rPr lang="en-US" dirty="0" smtClean="0"/>
              <a:t>lways </a:t>
            </a:r>
            <a:r>
              <a:rPr lang="en-US" dirty="0"/>
              <a:t>read the label instructions </a:t>
            </a:r>
            <a:r>
              <a:rPr lang="en-US" dirty="0" smtClean="0"/>
              <a:t>for proper use. Another </a:t>
            </a:r>
            <a:r>
              <a:rPr lang="en-US" dirty="0"/>
              <a:t>often overlooked step is </a:t>
            </a:r>
            <a:r>
              <a:rPr lang="en-US" dirty="0" smtClean="0"/>
              <a:t>not allowing for the proper </a:t>
            </a:r>
            <a:r>
              <a:rPr lang="en-US" dirty="0"/>
              <a:t>contact time after application of the disinfection solution. The </a:t>
            </a:r>
            <a:r>
              <a:rPr lang="en-US" dirty="0" smtClean="0"/>
              <a:t>chemical disinfectant needs time </a:t>
            </a:r>
            <a:r>
              <a:rPr lang="en-US" dirty="0"/>
              <a:t>to do </a:t>
            </a:r>
            <a:r>
              <a:rPr lang="en-US" dirty="0" smtClean="0"/>
              <a:t>its job, so it should remain on the surface being disinfected for the necessary time according to the product label. All chemical</a:t>
            </a:r>
            <a:r>
              <a:rPr lang="en-US" baseline="0" dirty="0" smtClean="0"/>
              <a:t> disinfectants have some degree of hazard with use, so always read the safety information on the label and wear the appropriate PPE when preparing and applying products.</a:t>
            </a:r>
            <a:r>
              <a:rPr lang="en-US" dirty="0" smtClean="0"/>
              <a:t> [Photo</a:t>
            </a:r>
            <a:r>
              <a:rPr lang="en-US" baseline="0" dirty="0" smtClean="0"/>
              <a:t> source: Danelle Bickett-Weddle, Iowa State University]</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t>Additional biosecurity</a:t>
            </a:r>
            <a:r>
              <a:rPr lang="en-US" baseline="0" dirty="0" smtClean="0"/>
              <a:t> measures necessary to minimize the spread of pathogens from the premise include isolation procedures and wildlife and vector control measures. T</a:t>
            </a:r>
            <a:r>
              <a:rPr lang="en-US" dirty="0">
                <a:latin typeface="+mn-lt"/>
                <a:cs typeface="+mn-cs"/>
              </a:rPr>
              <a:t>he isolation of infected or exposed animals is necessary to minimize the transfer of pathogenic agents to other susceptible animals on the site or additional locations. Isolation areas should preferably be at a distance from susceptible animals if possible. Additionally, in the event of animal deaths or euthanasia, proper carcass disposal methods should be used to prevent animals or tissues from being carried off by wildlife. [Photo from Bryan Buss, Iowa State University]</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some diseases, wildlife may carry disease agents on </a:t>
            </a:r>
            <a:r>
              <a:rPr lang="en-US" baseline="0" dirty="0" smtClean="0"/>
              <a:t>and off of the property and infect additional susceptible animals.   Wildlife can pose a difficult problem to biosecurity, especially on premises where livestock are not kept in an enclosed area.  Keep infected, suspect or susceptible animals in areas that prevent wildlife contact. Boundary fences and barriers should be checked regularly and maintained. Ensure feed is stored in a manner that does not attract or allow access to wildlife (e.g., secure containers or building).</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animal health</a:t>
            </a:r>
            <a:r>
              <a:rPr lang="en-US" baseline="0" dirty="0" smtClean="0"/>
              <a:t> emergencies will involve insect vectors (e.g., mosquitoes, biting midges) capable of spreading disease agents. Control measures should be taken to limit the spread of disease by these insects. </a:t>
            </a:r>
            <a:r>
              <a:rPr lang="en-US" dirty="0" smtClean="0"/>
              <a:t>Vector control begins with an understanding of the insect’s life cycle, as these can vary among</a:t>
            </a:r>
            <a:r>
              <a:rPr lang="en-US" baseline="0" dirty="0" smtClean="0"/>
              <a:t> vectors, as will </a:t>
            </a:r>
            <a:r>
              <a:rPr lang="en-US" dirty="0" smtClean="0"/>
              <a:t>effective control measures. For instance, egg laying grounds for flies are different than those of mosquitoes or midges.</a:t>
            </a:r>
            <a:r>
              <a:rPr lang="en-US" baseline="0" dirty="0" smtClean="0"/>
              <a:t> </a:t>
            </a:r>
            <a:r>
              <a:rPr lang="en-US" dirty="0" smtClean="0"/>
              <a:t>Controlling adult insects often involves the use of insecticides; </a:t>
            </a:r>
            <a:r>
              <a:rPr lang="en-US" baseline="0" dirty="0" smtClean="0"/>
              <a:t>fogging and baiting may also work to a limited extent. Most </a:t>
            </a:r>
            <a:r>
              <a:rPr lang="en-US" dirty="0" smtClean="0"/>
              <a:t>effort should be focused on reducing the vector source (i.e.,</a:t>
            </a:r>
            <a:r>
              <a:rPr lang="en-US" baseline="0" dirty="0" smtClean="0"/>
              <a:t> egg laying sites)</a:t>
            </a:r>
            <a:r>
              <a:rPr lang="en-US" dirty="0" smtClean="0"/>
              <a:t> and limiting the exposure of animals</a:t>
            </a:r>
            <a:r>
              <a:rPr lang="en-US" baseline="0" dirty="0" smtClean="0"/>
              <a:t> on the premises (</a:t>
            </a:r>
            <a:r>
              <a:rPr lang="en-US" baseline="0" dirty="0" err="1" smtClean="0"/>
              <a:t>e.g</a:t>
            </a:r>
            <a:r>
              <a:rPr lang="en-US" baseline="0" dirty="0" smtClean="0"/>
              <a:t>, </a:t>
            </a:r>
            <a:r>
              <a:rPr lang="en-US" dirty="0" smtClean="0"/>
              <a:t>through the use of screens on barns, animal treatment with approved chemicals, and minimizing tall vegetation or standing pools of water). [Photo source: Danelle Bickett-Weddle, Iowa State University]</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biosecurity </a:t>
            </a:r>
            <a:r>
              <a:rPr lang="en-US" baseline="0" dirty="0" smtClean="0"/>
              <a:t>issues during an animal health emergency response, consult the USDA FAD PReP Biosecurity Guidelines.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Biosecurity involves a series of management practices designed to</a:t>
            </a:r>
            <a:r>
              <a:rPr lang="en-US" baseline="0" dirty="0" smtClean="0"/>
              <a:t> prevent the introduction and spread of pathogenic agents onto or off of an animal production or housing premises. This includes keeping the disease agents out of animal populations where they are not already present as well as preventing further spread of disease agents to other groups or locations. The use of various biosecurity measures, when </a:t>
            </a:r>
            <a:r>
              <a:rPr lang="en-US" dirty="0"/>
              <a:t>properly implemented, will help reduce the risk of disease spread by the movement of animals, personnel, equipment and other materials during response activities. </a:t>
            </a:r>
          </a:p>
        </p:txBody>
      </p:sp>
      <p:sp>
        <p:nvSpPr>
          <p:cNvPr id="4" name="Slide Number Placeholder 3"/>
          <p:cNvSpPr>
            <a:spLocks noGrp="1"/>
          </p:cNvSpPr>
          <p:nvPr>
            <p:ph type="sldNum" sz="quarter" idx="10"/>
          </p:nvPr>
        </p:nvSpPr>
        <p:spPr/>
        <p:txBody>
          <a:bodyPr/>
          <a:lstStyle/>
          <a:p>
            <a:fld id="{20664F08-BEFB-4743-9DF7-B49E8F272EE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20</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dirty="0" smtClean="0"/>
              <a:t>Biosecurity procedures for an animal health emergency</a:t>
            </a:r>
            <a:r>
              <a:rPr lang="en-US" baseline="0" dirty="0" smtClean="0"/>
              <a:t> are coordinated and managed by the Biosecurity Group of the Operations Section of ICS. The Biosecurity Group Supervisor ensures the appropriate biosecurity measures are implemented and also develops the site-specific biosecurity plan in coordination with the Safety Officer and Incident Commander. Biosecurity Team Members provide front-line assistance in containing and controlling the disease outbreak. All responders should receive a biosecurity briefing upon arrival to the incident site.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baseline="0" dirty="0" smtClean="0"/>
              <a:t>During an animal health emergency, it is important to implement biosecurity procedures as quickly as possible. Basic elements of any biosecurity plan include an awareness and understanding of the importance of biosecurity measures and how disease agents can be transmitted. Movement control or restriction measures for people, animals, vehicles and  equipment, isolation of infected and suspected animals, and health assessment of susceptible and exposed animals are also important components of any biosecurity plan. Cleaning and disinfection procedures are critical to reduce or eliminated pathogen transmission. </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Pathogenic agents can be transmitted from animal-to-animal through a variety of ways. Understanding these routes can help in implementing necessary biosecurity actions for the response situation. </a:t>
            </a:r>
            <a:r>
              <a:rPr lang="en-US" baseline="0" dirty="0" smtClean="0"/>
              <a:t>There are 5 main routes of transmission for pathogenic agents: direct contact, indirect transfer by fomites, aerosol, oral, and vector transmission. </a:t>
            </a:r>
          </a:p>
          <a:p>
            <a:pPr lvl="1">
              <a:buFont typeface="Arial" pitchFamily="34" charset="0"/>
              <a:buChar char="•"/>
            </a:pPr>
            <a:r>
              <a:rPr lang="en-US" baseline="0" dirty="0" smtClean="0"/>
              <a:t>Direct contact transmission occurs by physical contact of a susceptible animal with an infected animal or pathogen; this may occur by rubbing, biting or contact of open wounds or mucous membranes with infectious blood, saliva or other body fluids. </a:t>
            </a:r>
          </a:p>
          <a:p>
            <a:pPr lvl="1">
              <a:buFont typeface="Arial" pitchFamily="34" charset="0"/>
              <a:buChar char="•"/>
            </a:pPr>
            <a:r>
              <a:rPr lang="en-US" baseline="0" dirty="0" smtClean="0"/>
              <a:t>Indirect transmission may occur by fomites. These are inanimate objects such as equipment, clothing, boots or vehicles, that can carry or transfer pathogens from one susceptible animal to another. </a:t>
            </a:r>
          </a:p>
          <a:p>
            <a:pPr lvl="1">
              <a:buFont typeface="Arial" pitchFamily="34" charset="0"/>
              <a:buChar char="•"/>
            </a:pPr>
            <a:r>
              <a:rPr lang="en-US" baseline="0" dirty="0" smtClean="0"/>
              <a:t>Aerosol transmission involves the inhalation of droplets containing pathogens by a susceptible animal. </a:t>
            </a:r>
          </a:p>
          <a:p>
            <a:pPr lvl="1">
              <a:buFont typeface="Arial" pitchFamily="34" charset="0"/>
              <a:buNone/>
            </a:pPr>
            <a:r>
              <a:rPr lang="en-US" baseline="0" dirty="0" smtClean="0"/>
              <a:t>[Photo (top): Renee Dewell, Iowa State University; (bottom) Danelle Bickett-Weddle, Iowa State University]</a:t>
            </a:r>
          </a:p>
        </p:txBody>
      </p:sp>
      <p:sp>
        <p:nvSpPr>
          <p:cNvPr id="4" name="Slide Number Placeholder 3"/>
          <p:cNvSpPr>
            <a:spLocks noGrp="1"/>
          </p:cNvSpPr>
          <p:nvPr>
            <p:ph type="sldNum" sz="quarter" idx="10"/>
          </p:nvPr>
        </p:nvSpPr>
        <p:spPr/>
        <p:txBody>
          <a:bodyPr/>
          <a:lstStyle/>
          <a:p>
            <a:fld id="{20664F08-BEFB-4743-9DF7-B49E8F272E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r>
              <a:rPr lang="en-US" baseline="0" dirty="0" smtClean="0"/>
              <a:t>Oral transfer occurs when a susceptible animal consumes pathogenic agents either by contaminated food or water or by licking or chewing on contaminated environmental objects; fecal-oral transmission of diseases is a common means of infection. </a:t>
            </a:r>
          </a:p>
          <a:p>
            <a:pPr lvl="1">
              <a:buFont typeface="Arial" pitchFamily="34" charset="0"/>
              <a:buChar char="•"/>
            </a:pPr>
            <a:r>
              <a:rPr lang="en-US" baseline="0" dirty="0" smtClean="0"/>
              <a:t>Vector-borne diseases are those transmitted by insects (e.g., mosquitoes, ticks) which are capable of transferring pathogens from an infected animal to a susceptible one. </a:t>
            </a:r>
          </a:p>
          <a:p>
            <a:pPr lvl="1">
              <a:buFont typeface="Arial" pitchFamily="34" charset="0"/>
              <a:buChar char="•"/>
            </a:pPr>
            <a:r>
              <a:rPr lang="en-US" baseline="0" dirty="0" smtClean="0"/>
              <a:t>Finally, some animal pathogens may be transmitted to humans by any of the routes described; these diseases are called zoonotic diseases or zoonoses. </a:t>
            </a:r>
          </a:p>
          <a:p>
            <a:r>
              <a:rPr lang="en-US" dirty="0" smtClean="0"/>
              <a:t>[Photo (top):</a:t>
            </a:r>
            <a:r>
              <a:rPr lang="en-US" baseline="0" dirty="0" smtClean="0"/>
              <a:t> feedlot cattle at feed bunk, Renee Dewell, Iowa State University; (bottom) oral examination of a dairy cow, Danelle Bickett-Weddle,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shows some</a:t>
            </a:r>
            <a:r>
              <a:rPr lang="en-US" baseline="0" dirty="0" smtClean="0"/>
              <a:t> of the possible biosecurity measures that may be used to limit transmission of pathogenic agents based on their routes of transmission. For pathogens spread by direct contact and aerosols, the isolation of infected animals and use of personal protective equipment, such as gloves, can limit and prevent transmission by these routes. For pathogens spread by fomites, such as equipment or vehicles, cleaning and disinfection measures can be effective in reducing contamination.  For pathogens spread by oral routes, cleaning and disinfection measures can be effective. Control of vector-borne diseases will involve the use of pest management procedures to limit transmission.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various biosecurity measures that can be used to </a:t>
            </a:r>
            <a:r>
              <a:rPr lang="en-US" baseline="0" dirty="0" smtClean="0"/>
              <a:t>control and prevent the introduction of pathogens onto or off of a farm. These include movement control and restriction for animals, vehicles and personnel; the use of personal protective equipment; cleaning and disinfection, isolation of animals, and vector control measures.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5010">
              <a:defRPr/>
            </a:pPr>
            <a:r>
              <a:rPr lang="en-US" baseline="0" dirty="0" smtClean="0"/>
              <a:t>Movement control and restriction efforts will be necessary to minimize the spread of pathogens by any number of items, including infected animals, vehicles on the site, and even response personnel. Depending on the situation, this may involve complete movement restrictions (i.e., stop movement orders) or restricted measures which may allow limited movement following additional biosecurity measures (such as cleaning and disinfection). During highly contagious disease outbreaks, the movement of all affected or susceptible animals on the premises should be restricted until the scope of the outbreak can be determined. Movement restriction measures should include: </a:t>
            </a:r>
          </a:p>
          <a:p>
            <a:pPr lvl="1">
              <a:buFont typeface="Arial" pitchFamily="34" charset="0"/>
              <a:buChar char="•"/>
            </a:pPr>
            <a:r>
              <a:rPr lang="en-US" baseline="0" dirty="0" smtClean="0"/>
              <a:t>Any animals from a premises confirmed or suspected of the disease;</a:t>
            </a:r>
          </a:p>
          <a:p>
            <a:pPr lvl="1">
              <a:buFont typeface="Arial" pitchFamily="34" charset="0"/>
              <a:buChar char="•"/>
            </a:pPr>
            <a:r>
              <a:rPr lang="en-US" baseline="0" dirty="0" smtClean="0"/>
              <a:t>Any animals that have had contact with infected or suspected animals within at least 2 incubation periods of the disease of concern;</a:t>
            </a:r>
          </a:p>
          <a:p>
            <a:pPr lvl="1">
              <a:buFont typeface="Arial" pitchFamily="34" charset="0"/>
              <a:buChar char="•"/>
            </a:pPr>
            <a:r>
              <a:rPr lang="en-US" baseline="0" dirty="0" smtClean="0"/>
              <a:t>Any susceptible animals near the infected or suspected premises, until veterinary evaluation has occurred; and </a:t>
            </a:r>
          </a:p>
          <a:p>
            <a:pPr lvl="1">
              <a:buFont typeface="Arial" pitchFamily="34" charset="0"/>
              <a:buChar char="•"/>
            </a:pPr>
            <a:r>
              <a:rPr lang="en-US" baseline="0" dirty="0" smtClean="0"/>
              <a:t>Any transport vehicles that do not meet biosecurity standards (e.g., proper C&amp;D measures).</a:t>
            </a:r>
            <a:endParaRPr lang="en-US" dirty="0"/>
          </a:p>
        </p:txBody>
      </p:sp>
      <p:sp>
        <p:nvSpPr>
          <p:cNvPr id="4" name="Slide Number Placeholder 3"/>
          <p:cNvSpPr>
            <a:spLocks noGrp="1"/>
          </p:cNvSpPr>
          <p:nvPr>
            <p:ph type="sldNum" sz="quarter" idx="10"/>
          </p:nvPr>
        </p:nvSpPr>
        <p:spPr/>
        <p:txBody>
          <a:bodyPr/>
          <a:lstStyle/>
          <a:p>
            <a:fld id="{20664F08-BEFB-4743-9DF7-B49E8F272E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Biosecurity: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Biosecurity: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Biosecurity: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Biosecurity</a:t>
            </a:r>
            <a:endParaRPr lang="en-US" dirty="0"/>
          </a:p>
        </p:txBody>
      </p:sp>
      <p:sp>
        <p:nvSpPr>
          <p:cNvPr id="3" name="Subtitle 2"/>
          <p:cNvSpPr>
            <a:spLocks noGrp="1"/>
          </p:cNvSpPr>
          <p:nvPr>
            <p:ph type="subTitle" idx="1"/>
          </p:nvPr>
        </p:nvSpPr>
        <p:spPr/>
        <p:txBody>
          <a:bodyPr/>
          <a:lstStyle/>
          <a:p>
            <a:r>
              <a:rPr lang="en-US" dirty="0" smtClean="0"/>
              <a:t>Overview</a:t>
            </a:r>
            <a:endParaRPr lang="en-US" dirty="0"/>
          </a:p>
        </p:txBody>
      </p:sp>
    </p:spTree>
    <p:extLst>
      <p:ext uri="{BB962C8B-B14F-4D97-AF65-F5344CB8AC3E}">
        <p14:creationId xmlns:p14="http://schemas.microsoft.com/office/powerpoint/2010/main" val="347065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Personnel</a:t>
            </a:r>
            <a:endParaRPr lang="en-US" dirty="0"/>
          </a:p>
        </p:txBody>
      </p:sp>
      <p:sp>
        <p:nvSpPr>
          <p:cNvPr id="3" name="Content Placeholder 2"/>
          <p:cNvSpPr>
            <a:spLocks noGrp="1"/>
          </p:cNvSpPr>
          <p:nvPr>
            <p:ph idx="1"/>
          </p:nvPr>
        </p:nvSpPr>
        <p:spPr/>
        <p:txBody>
          <a:bodyPr>
            <a:normAutofit/>
          </a:bodyPr>
          <a:lstStyle/>
          <a:p>
            <a:r>
              <a:rPr lang="en-US" dirty="0" smtClean="0"/>
              <a:t>Restrict access</a:t>
            </a:r>
          </a:p>
          <a:p>
            <a:r>
              <a:rPr lang="en-US" dirty="0" smtClean="0"/>
              <a:t>Control movement on and off premises</a:t>
            </a:r>
          </a:p>
          <a:p>
            <a:r>
              <a:rPr lang="en-US" dirty="0" smtClean="0"/>
              <a:t>Log book for those</a:t>
            </a:r>
            <a:br>
              <a:rPr lang="en-US" dirty="0" smtClean="0"/>
            </a:br>
            <a:r>
              <a:rPr lang="en-US" dirty="0" smtClean="0"/>
              <a:t>allowed to access</a:t>
            </a:r>
          </a:p>
          <a:p>
            <a:r>
              <a:rPr lang="en-US" dirty="0" smtClean="0"/>
              <a:t>Post signs at </a:t>
            </a:r>
            <a:br>
              <a:rPr lang="en-US" dirty="0" smtClean="0"/>
            </a:br>
            <a:r>
              <a:rPr lang="en-US" dirty="0" smtClean="0"/>
              <a:t>premises boundary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6" name="Picture 5" descr="do_not_enter_sign_Page_1"/>
          <p:cNvPicPr>
            <a:picLocks noChangeAspect="1" noChangeArrowheads="1"/>
          </p:cNvPicPr>
          <p:nvPr/>
        </p:nvPicPr>
        <p:blipFill>
          <a:blip r:embed="rId3" cstate="print"/>
          <a:srcRect/>
          <a:stretch>
            <a:fillRect/>
          </a:stretch>
        </p:blipFill>
        <p:spPr bwMode="auto">
          <a:xfrm>
            <a:off x="5705832" y="3048000"/>
            <a:ext cx="2980967" cy="230505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300662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Vehicles</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Potential fomite transfer</a:t>
            </a:r>
          </a:p>
          <a:p>
            <a:r>
              <a:rPr lang="en-US" dirty="0" smtClean="0"/>
              <a:t>Park in designated areas away from animal locations</a:t>
            </a:r>
          </a:p>
          <a:p>
            <a:r>
              <a:rPr lang="en-US" dirty="0" smtClean="0"/>
              <a:t>Clean and disinfect before entering and exiting premises</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1026" name="Picture 2" descr="H:\CFSPH\Communal Files\Photo Library\Fomites\TruckTrailer.Buss4.bmp"/>
          <p:cNvPicPr>
            <a:picLocks noChangeAspect="1" noChangeArrowheads="1"/>
          </p:cNvPicPr>
          <p:nvPr/>
        </p:nvPicPr>
        <p:blipFill>
          <a:blip r:embed="rId3" cstate="print"/>
          <a:srcRect/>
          <a:stretch>
            <a:fillRect/>
          </a:stretch>
        </p:blipFill>
        <p:spPr bwMode="auto">
          <a:xfrm>
            <a:off x="5715000" y="1600200"/>
            <a:ext cx="2971800" cy="2228850"/>
          </a:xfrm>
          <a:prstGeom prst="rect">
            <a:avLst/>
          </a:prstGeom>
          <a:noFill/>
          <a:ln w="28575">
            <a:solidFill>
              <a:srgbClr val="F26336"/>
            </a:solidFill>
          </a:ln>
        </p:spPr>
      </p:pic>
      <p:pic>
        <p:nvPicPr>
          <p:cNvPr id="4" name="Picture 2" descr="H:\CFSPH\AllGraphicsIllustrationsFlashFiles\AHER_Animal_Health_Emergency_Response\AHER_0550\training (2).JPG"/>
          <p:cNvPicPr>
            <a:picLocks noChangeAspect="1" noChangeArrowheads="1"/>
          </p:cNvPicPr>
          <p:nvPr/>
        </p:nvPicPr>
        <p:blipFill>
          <a:blip r:embed="rId4" cstate="print"/>
          <a:srcRect l="22342" t="19147"/>
          <a:stretch>
            <a:fillRect/>
          </a:stretch>
        </p:blipFill>
        <p:spPr bwMode="auto">
          <a:xfrm>
            <a:off x="5744104" y="4038599"/>
            <a:ext cx="2971800" cy="2320429"/>
          </a:xfrm>
          <a:prstGeom prst="rect">
            <a:avLst/>
          </a:prstGeom>
          <a:noFill/>
          <a:ln w="28575">
            <a:solidFill>
              <a:srgbClr val="F26336"/>
            </a:solidFill>
          </a:ln>
        </p:spPr>
      </p:pic>
    </p:spTree>
    <p:extLst>
      <p:ext uri="{BB962C8B-B14F-4D97-AF65-F5344CB8AC3E}">
        <p14:creationId xmlns:p14="http://schemas.microsoft.com/office/powerpoint/2010/main" val="147950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1026" name="Picture 2"/>
          <p:cNvPicPr>
            <a:picLocks noChangeAspect="1" noChangeArrowheads="1"/>
          </p:cNvPicPr>
          <p:nvPr/>
        </p:nvPicPr>
        <p:blipFill>
          <a:blip r:embed="rId3" cstate="print"/>
          <a:srcRect t="6897" b="6897"/>
          <a:stretch>
            <a:fillRect/>
          </a:stretch>
        </p:blipFill>
        <p:spPr bwMode="auto">
          <a:xfrm>
            <a:off x="503420" y="2133600"/>
            <a:ext cx="8207829" cy="3810000"/>
          </a:xfrm>
          <a:prstGeom prst="rect">
            <a:avLst/>
          </a:prstGeom>
          <a:noFill/>
          <a:ln w="28575">
            <a:solidFill>
              <a:srgbClr val="F26336"/>
            </a:solidFill>
            <a:miter lim="800000"/>
            <a:headEnd/>
            <a:tailEnd/>
          </a:ln>
          <a:effectLst/>
        </p:spPr>
      </p:pic>
    </p:spTree>
    <p:extLst>
      <p:ext uri="{BB962C8B-B14F-4D97-AF65-F5344CB8AC3E}">
        <p14:creationId xmlns:p14="http://schemas.microsoft.com/office/powerpoint/2010/main" val="206999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a:t>
            </a:r>
            <a:endParaRPr lang="en-US" dirty="0"/>
          </a:p>
        </p:txBody>
      </p:sp>
      <p:sp>
        <p:nvSpPr>
          <p:cNvPr id="3" name="Content Placeholder 2"/>
          <p:cNvSpPr>
            <a:spLocks noGrp="1"/>
          </p:cNvSpPr>
          <p:nvPr>
            <p:ph idx="1"/>
          </p:nvPr>
        </p:nvSpPr>
        <p:spPr/>
        <p:txBody>
          <a:bodyPr>
            <a:normAutofit lnSpcReduction="10000"/>
          </a:bodyPr>
          <a:lstStyle/>
          <a:p>
            <a:r>
              <a:rPr lang="en-US" dirty="0" smtClean="0"/>
              <a:t>Two functions</a:t>
            </a:r>
          </a:p>
          <a:p>
            <a:pPr lvl="1"/>
            <a:r>
              <a:rPr lang="en-US" dirty="0" smtClean="0"/>
              <a:t>Prevent further spread</a:t>
            </a:r>
          </a:p>
          <a:p>
            <a:pPr lvl="1"/>
            <a:r>
              <a:rPr lang="en-US" dirty="0" smtClean="0"/>
              <a:t>Protect responders</a:t>
            </a:r>
          </a:p>
          <a:p>
            <a:r>
              <a:rPr lang="en-US" dirty="0" smtClean="0"/>
              <a:t>Don PPE prior to entry</a:t>
            </a:r>
            <a:br>
              <a:rPr lang="en-US" dirty="0" smtClean="0"/>
            </a:br>
            <a:r>
              <a:rPr lang="en-US" dirty="0" smtClean="0"/>
              <a:t>into area</a:t>
            </a:r>
          </a:p>
          <a:p>
            <a:pPr lvl="1"/>
            <a:r>
              <a:rPr lang="en-US" dirty="0" smtClean="0"/>
              <a:t>Disposable Outerwear</a:t>
            </a:r>
          </a:p>
          <a:p>
            <a:pPr lvl="2"/>
            <a:r>
              <a:rPr lang="en-US" dirty="0" err="1" smtClean="0"/>
              <a:t>Tyvek</a:t>
            </a:r>
            <a:r>
              <a:rPr lang="en-US" baseline="30000" dirty="0" smtClean="0"/>
              <a:t>®</a:t>
            </a:r>
            <a:r>
              <a:rPr lang="en-US" dirty="0" smtClean="0"/>
              <a:t> coveralls, </a:t>
            </a:r>
            <a:br>
              <a:rPr lang="en-US" dirty="0" smtClean="0"/>
            </a:br>
            <a:r>
              <a:rPr lang="en-US" dirty="0" smtClean="0"/>
              <a:t>gloves, boot covers, masks</a:t>
            </a:r>
          </a:p>
          <a:p>
            <a:pPr lvl="1"/>
            <a:r>
              <a:rPr lang="en-US" dirty="0" smtClean="0"/>
              <a:t>Reusable Outerwear</a:t>
            </a:r>
          </a:p>
          <a:p>
            <a:pPr lvl="2"/>
            <a:r>
              <a:rPr lang="en-US" dirty="0" smtClean="0"/>
              <a:t>Cloth coveralls, rubber boots, goggles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2051" name="Picture 3" descr="H:\CFSPH\Communal Files\Master Image Library\AI_PPE\Camera1\920_45.jpg"/>
          <p:cNvPicPr>
            <a:picLocks noChangeAspect="1" noChangeArrowheads="1"/>
          </p:cNvPicPr>
          <p:nvPr/>
        </p:nvPicPr>
        <p:blipFill>
          <a:blip r:embed="rId3" cstate="print"/>
          <a:srcRect l="4688"/>
          <a:stretch>
            <a:fillRect/>
          </a:stretch>
        </p:blipFill>
        <p:spPr bwMode="auto">
          <a:xfrm>
            <a:off x="5638800" y="1752600"/>
            <a:ext cx="3098800" cy="2438400"/>
          </a:xfrm>
          <a:prstGeom prst="rect">
            <a:avLst/>
          </a:prstGeom>
          <a:noFill/>
          <a:ln w="28575">
            <a:solidFill>
              <a:srgbClr val="F26336"/>
            </a:solidFill>
          </a:ln>
        </p:spPr>
      </p:pic>
    </p:spTree>
    <p:extLst>
      <p:ext uri="{BB962C8B-B14F-4D97-AF65-F5344CB8AC3E}">
        <p14:creationId xmlns:p14="http://schemas.microsoft.com/office/powerpoint/2010/main" val="208970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r>
              <a:rPr lang="en-US" dirty="0" smtClean="0"/>
              <a:t>Personnel Biosecurity</a:t>
            </a:r>
            <a:endParaRPr lang="en-US" dirty="0"/>
          </a:p>
        </p:txBody>
      </p:sp>
      <p:sp>
        <p:nvSpPr>
          <p:cNvPr id="927747" name="Rectangle 3"/>
          <p:cNvSpPr>
            <a:spLocks noGrp="1" noChangeArrowheads="1"/>
          </p:cNvSpPr>
          <p:nvPr>
            <p:ph idx="1"/>
          </p:nvPr>
        </p:nvSpPr>
        <p:spPr/>
        <p:txBody>
          <a:bodyPr>
            <a:normAutofit/>
          </a:bodyPr>
          <a:lstStyle/>
          <a:p>
            <a:r>
              <a:rPr lang="en-US" dirty="0" smtClean="0"/>
              <a:t>Once on infected premises,</a:t>
            </a:r>
            <a:br>
              <a:rPr lang="en-US" dirty="0" smtClean="0"/>
            </a:br>
            <a:r>
              <a:rPr lang="en-US" dirty="0" smtClean="0"/>
              <a:t>do not return to Cold Zone until </a:t>
            </a:r>
          </a:p>
          <a:p>
            <a:pPr lvl="1"/>
            <a:r>
              <a:rPr lang="en-US" dirty="0" smtClean="0"/>
              <a:t>PPE doffed</a:t>
            </a:r>
          </a:p>
          <a:p>
            <a:pPr lvl="1"/>
            <a:r>
              <a:rPr lang="en-US" dirty="0" smtClean="0"/>
              <a:t>Disposable items left on premises or placed in designated area</a:t>
            </a:r>
          </a:p>
          <a:p>
            <a:pPr lvl="1"/>
            <a:r>
              <a:rPr lang="en-US" dirty="0" smtClean="0"/>
              <a:t>Clean/disinfect reusable items on site</a:t>
            </a:r>
          </a:p>
          <a:p>
            <a:r>
              <a:rPr lang="en-US" dirty="0" smtClean="0"/>
              <a:t>WASH HANDS!</a:t>
            </a:r>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5" name="Footer Placeholder 3"/>
          <p:cNvSpPr>
            <a:spLocks noGrp="1"/>
          </p:cNvSpPr>
          <p:nvPr>
            <p:ph type="ftr" sz="quarter" idx="3"/>
          </p:nvPr>
        </p:nvSpPr>
        <p:spPr/>
        <p:txBody>
          <a:bodyPr/>
          <a:lstStyle/>
          <a:p>
            <a:pPr algn="r"/>
            <a:r>
              <a:rPr lang="en-US" dirty="0" smtClean="0"/>
              <a:t>Biosecurity: Overview</a:t>
            </a:r>
            <a:endParaRPr lang="en-US" dirty="0"/>
          </a:p>
        </p:txBody>
      </p:sp>
    </p:spTree>
    <p:custDataLst>
      <p:tags r:id="rId1"/>
    </p:custDataLst>
    <p:extLst>
      <p:ext uri="{BB962C8B-B14F-4D97-AF65-F5344CB8AC3E}">
        <p14:creationId xmlns:p14="http://schemas.microsoft.com/office/powerpoint/2010/main" val="3315927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p:txBody>
          <a:bodyPr>
            <a:normAutofit fontScale="90000"/>
          </a:bodyPr>
          <a:lstStyle/>
          <a:p>
            <a:r>
              <a:rPr lang="en-US" dirty="0" smtClean="0"/>
              <a:t>Cleaning and Disinfection Procedure</a:t>
            </a:r>
            <a:endParaRPr lang="en-US" dirty="0"/>
          </a:p>
        </p:txBody>
      </p:sp>
      <p:sp>
        <p:nvSpPr>
          <p:cNvPr id="976899" name="Rectangle 3"/>
          <p:cNvSpPr>
            <a:spLocks noGrp="1" noChangeArrowheads="1"/>
          </p:cNvSpPr>
          <p:nvPr>
            <p:ph idx="1"/>
          </p:nvPr>
        </p:nvSpPr>
        <p:spPr/>
        <p:txBody>
          <a:bodyPr>
            <a:normAutofit lnSpcReduction="10000"/>
          </a:bodyPr>
          <a:lstStyle/>
          <a:p>
            <a:pPr>
              <a:lnSpc>
                <a:spcPct val="90000"/>
              </a:lnSpc>
            </a:pPr>
            <a:r>
              <a:rPr lang="en-US" dirty="0" smtClean="0"/>
              <a:t>Cleaning </a:t>
            </a:r>
            <a:endParaRPr lang="en-US" dirty="0"/>
          </a:p>
          <a:p>
            <a:pPr lvl="1">
              <a:lnSpc>
                <a:spcPct val="90000"/>
              </a:lnSpc>
            </a:pPr>
            <a:r>
              <a:rPr lang="en-US" dirty="0"/>
              <a:t>Remove all </a:t>
            </a:r>
            <a:r>
              <a:rPr lang="en-US" dirty="0" smtClean="0"/>
              <a:t>organic</a:t>
            </a:r>
            <a:br>
              <a:rPr lang="en-US" dirty="0" smtClean="0"/>
            </a:br>
            <a:r>
              <a:rPr lang="en-US" dirty="0" smtClean="0"/>
              <a:t>matter</a:t>
            </a:r>
            <a:endParaRPr lang="en-US" dirty="0"/>
          </a:p>
          <a:p>
            <a:pPr lvl="2">
              <a:lnSpc>
                <a:spcPct val="90000"/>
              </a:lnSpc>
            </a:pPr>
            <a:r>
              <a:rPr lang="en-US" dirty="0"/>
              <a:t>Manure, dirt, </a:t>
            </a:r>
            <a:r>
              <a:rPr lang="en-US" dirty="0" smtClean="0"/>
              <a:t>feed</a:t>
            </a:r>
          </a:p>
          <a:p>
            <a:pPr lvl="1">
              <a:lnSpc>
                <a:spcPct val="90000"/>
              </a:lnSpc>
            </a:pPr>
            <a:r>
              <a:rPr lang="en-US" dirty="0" smtClean="0"/>
              <a:t>Wash and rinse</a:t>
            </a:r>
            <a:endParaRPr lang="en-US" dirty="0"/>
          </a:p>
          <a:p>
            <a:pPr>
              <a:lnSpc>
                <a:spcPct val="90000"/>
              </a:lnSpc>
            </a:pPr>
            <a:r>
              <a:rPr lang="en-US" dirty="0"/>
              <a:t>Disinfection</a:t>
            </a:r>
          </a:p>
          <a:p>
            <a:pPr lvl="1">
              <a:lnSpc>
                <a:spcPct val="90000"/>
              </a:lnSpc>
            </a:pPr>
            <a:r>
              <a:rPr lang="en-US" dirty="0" smtClean="0"/>
              <a:t>Use </a:t>
            </a:r>
            <a:r>
              <a:rPr lang="en-US" dirty="0"/>
              <a:t>proper concentration</a:t>
            </a:r>
          </a:p>
          <a:p>
            <a:pPr lvl="1">
              <a:lnSpc>
                <a:spcPct val="90000"/>
              </a:lnSpc>
            </a:pPr>
            <a:r>
              <a:rPr lang="en-US" dirty="0"/>
              <a:t>Allow proper </a:t>
            </a:r>
            <a:r>
              <a:rPr lang="en-US" dirty="0" smtClean="0"/>
              <a:t>contact time</a:t>
            </a:r>
          </a:p>
          <a:p>
            <a:pPr lvl="1">
              <a:lnSpc>
                <a:spcPct val="90000"/>
              </a:lnSpc>
            </a:pPr>
            <a:r>
              <a:rPr lang="en-US" dirty="0" smtClean="0"/>
              <a:t>Read safety precautions</a:t>
            </a:r>
          </a:p>
          <a:p>
            <a:pPr lvl="1">
              <a:lnSpc>
                <a:spcPct val="90000"/>
              </a:lnSpc>
            </a:pPr>
            <a:r>
              <a:rPr lang="en-US" dirty="0" smtClean="0"/>
              <a:t>Wear appropriate PPE</a:t>
            </a:r>
            <a:endParaRPr lang="en-US" dirty="0"/>
          </a:p>
        </p:txBody>
      </p:sp>
      <p:sp>
        <p:nvSpPr>
          <p:cNvPr id="6" name="Date Placeholder 5"/>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pic>
        <p:nvPicPr>
          <p:cNvPr id="7" name="Picture 4" descr="H:\CFSPH\AllGraphicsIllustrationsFlashFiles\N_C&amp;D\NC&amp;D_0120\NC&amp;D_0120_100603_Trailer C&amp;D NWIA DBW.jpg"/>
          <p:cNvPicPr>
            <a:picLocks noChangeAspect="1" noChangeArrowheads="1"/>
          </p:cNvPicPr>
          <p:nvPr/>
        </p:nvPicPr>
        <p:blipFill>
          <a:blip r:embed="rId4" cstate="print"/>
          <a:srcRect t="18857" b="4000"/>
          <a:stretch>
            <a:fillRect/>
          </a:stretch>
        </p:blipFill>
        <p:spPr bwMode="auto">
          <a:xfrm>
            <a:off x="5842000" y="1600200"/>
            <a:ext cx="2793995" cy="2514600"/>
          </a:xfrm>
          <a:prstGeom prst="rect">
            <a:avLst/>
          </a:prstGeom>
          <a:noFill/>
          <a:ln w="28575">
            <a:solidFill>
              <a:srgbClr val="F26336"/>
            </a:solidFill>
          </a:ln>
        </p:spPr>
      </p:pic>
    </p:spTree>
    <p:custDataLst>
      <p:tags r:id="rId1"/>
    </p:custDataLst>
    <p:extLst>
      <p:ext uri="{BB962C8B-B14F-4D97-AF65-F5344CB8AC3E}">
        <p14:creationId xmlns:p14="http://schemas.microsoft.com/office/powerpoint/2010/main" val="39901163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 </a:t>
            </a:r>
            <a:endParaRPr lang="en-US" dirty="0"/>
          </a:p>
        </p:txBody>
      </p:sp>
      <p:sp>
        <p:nvSpPr>
          <p:cNvPr id="3" name="Content Placeholder 2"/>
          <p:cNvSpPr>
            <a:spLocks noGrp="1"/>
          </p:cNvSpPr>
          <p:nvPr>
            <p:ph idx="1"/>
          </p:nvPr>
        </p:nvSpPr>
        <p:spPr>
          <a:xfrm>
            <a:off x="457200" y="1600200"/>
            <a:ext cx="4572000" cy="4648200"/>
          </a:xfrm>
        </p:spPr>
        <p:txBody>
          <a:bodyPr>
            <a:normAutofit/>
          </a:bodyPr>
          <a:lstStyle/>
          <a:p>
            <a:r>
              <a:rPr lang="en-US" dirty="0" smtClean="0"/>
              <a:t>Infected or exposed animals should be housed in separate areas</a:t>
            </a:r>
          </a:p>
          <a:p>
            <a:r>
              <a:rPr lang="en-US" dirty="0" smtClean="0"/>
              <a:t>Proper carcass disposal of euthanized or dead animals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4098" name="Picture 2" descr="H:\CFSPH\Communal Files\Photo Library\Bovine photos\Beef\BeefIsolation.Buss.JPG"/>
          <p:cNvPicPr>
            <a:picLocks noChangeAspect="1" noChangeArrowheads="1"/>
          </p:cNvPicPr>
          <p:nvPr/>
        </p:nvPicPr>
        <p:blipFill>
          <a:blip r:embed="rId3" cstate="print"/>
          <a:srcRect l="14105"/>
          <a:stretch>
            <a:fillRect/>
          </a:stretch>
        </p:blipFill>
        <p:spPr bwMode="auto">
          <a:xfrm>
            <a:off x="5197814" y="2057400"/>
            <a:ext cx="3501686" cy="3057525"/>
          </a:xfrm>
          <a:prstGeom prst="rect">
            <a:avLst/>
          </a:prstGeom>
          <a:noFill/>
          <a:ln w="28575">
            <a:solidFill>
              <a:srgbClr val="F26336"/>
            </a:solidFill>
          </a:ln>
        </p:spPr>
      </p:pic>
    </p:spTree>
    <p:extLst>
      <p:ext uri="{BB962C8B-B14F-4D97-AF65-F5344CB8AC3E}">
        <p14:creationId xmlns:p14="http://schemas.microsoft.com/office/powerpoint/2010/main" val="305521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Control</a:t>
            </a:r>
            <a:endParaRPr lang="en-US" dirty="0"/>
          </a:p>
        </p:txBody>
      </p:sp>
      <p:sp>
        <p:nvSpPr>
          <p:cNvPr id="3" name="Content Placeholder 2"/>
          <p:cNvSpPr>
            <a:spLocks noGrp="1"/>
          </p:cNvSpPr>
          <p:nvPr>
            <p:ph idx="1"/>
          </p:nvPr>
        </p:nvSpPr>
        <p:spPr/>
        <p:txBody>
          <a:bodyPr/>
          <a:lstStyle/>
          <a:p>
            <a:r>
              <a:rPr lang="en-US" dirty="0" smtClean="0"/>
              <a:t>Wildlife can carry diseases on and off the property</a:t>
            </a:r>
          </a:p>
          <a:p>
            <a:r>
              <a:rPr lang="en-US" dirty="0" smtClean="0"/>
              <a:t>Keep animals isolated from wildlife contact</a:t>
            </a:r>
          </a:p>
          <a:p>
            <a:r>
              <a:rPr lang="en-US" dirty="0" smtClean="0"/>
              <a:t>Ensure boundary measures are checked regularly and maintained</a:t>
            </a:r>
          </a:p>
          <a:p>
            <a:r>
              <a:rPr lang="en-US" dirty="0" smtClean="0"/>
              <a:t>Store food in a way that does not attract wildlife</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214424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Source reduction</a:t>
            </a:r>
          </a:p>
          <a:p>
            <a:pPr lvl="1"/>
            <a:r>
              <a:rPr lang="en-US" dirty="0" smtClean="0"/>
              <a:t>Prevent egg laying</a:t>
            </a:r>
          </a:p>
          <a:p>
            <a:pPr lvl="1"/>
            <a:r>
              <a:rPr lang="en-US" dirty="0" smtClean="0"/>
              <a:t>Minimizing long vegetation (e.g., mowing)</a:t>
            </a:r>
          </a:p>
          <a:p>
            <a:r>
              <a:rPr lang="en-US" dirty="0" smtClean="0"/>
              <a:t>Control adults</a:t>
            </a:r>
          </a:p>
          <a:p>
            <a:pPr lvl="1"/>
            <a:r>
              <a:rPr lang="en-US" dirty="0" smtClean="0"/>
              <a:t>Insecticides</a:t>
            </a:r>
          </a:p>
          <a:p>
            <a:pPr lvl="1"/>
            <a:r>
              <a:rPr lang="en-US" dirty="0" smtClean="0"/>
              <a:t>Spraying, fogging, </a:t>
            </a:r>
            <a:br>
              <a:rPr lang="en-US" dirty="0" smtClean="0"/>
            </a:br>
            <a:r>
              <a:rPr lang="en-US" dirty="0" smtClean="0"/>
              <a:t>baiting</a:t>
            </a:r>
          </a:p>
          <a:p>
            <a:r>
              <a:rPr lang="en-US" dirty="0" smtClean="0"/>
              <a:t>Minimize animal </a:t>
            </a:r>
            <a:br>
              <a:rPr lang="en-US" dirty="0" smtClean="0"/>
            </a:br>
            <a:r>
              <a:rPr lang="en-US" dirty="0" smtClean="0"/>
              <a:t>interaction</a:t>
            </a:r>
          </a:p>
          <a:p>
            <a:pPr lvl="1"/>
            <a:r>
              <a:rPr lang="en-US" dirty="0" smtClean="0"/>
              <a:t>Screens on buildings</a:t>
            </a:r>
          </a:p>
          <a:p>
            <a:pPr lvl="1"/>
            <a:r>
              <a:rPr lang="en-US" dirty="0" smtClean="0"/>
              <a:t>Animal treatment</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7" name="Picture 4" descr="Fly spray"/>
          <p:cNvPicPr>
            <a:picLocks noChangeAspect="1" noChangeArrowheads="1"/>
          </p:cNvPicPr>
          <p:nvPr/>
        </p:nvPicPr>
        <p:blipFill>
          <a:blip r:embed="rId3" cstate="print"/>
          <a:srcRect/>
          <a:stretch>
            <a:fillRect/>
          </a:stretch>
        </p:blipFill>
        <p:spPr bwMode="auto">
          <a:xfrm>
            <a:off x="5181600" y="3117850"/>
            <a:ext cx="3505200" cy="2368550"/>
          </a:xfrm>
          <a:prstGeom prst="rect">
            <a:avLst/>
          </a:prstGeom>
          <a:noFill/>
          <a:ln w="28575">
            <a:solidFill>
              <a:srgbClr val="F26336"/>
            </a:solidFill>
            <a:miter lim="800000"/>
            <a:headEnd/>
            <a:tailEnd/>
          </a:ln>
        </p:spPr>
      </p:pic>
    </p:spTree>
    <p:extLst>
      <p:ext uri="{BB962C8B-B14F-4D97-AF65-F5344CB8AC3E}">
        <p14:creationId xmlns:p14="http://schemas.microsoft.com/office/powerpoint/2010/main" val="1158444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PReP) Guidelines: Biosecurity</a:t>
            </a:r>
          </a:p>
          <a:p>
            <a:pPr lvl="1"/>
            <a:r>
              <a:rPr lang="en-US" sz="1800" dirty="0" smtClean="0">
                <a:hlinkClick r:id="rId3"/>
              </a:rPr>
              <a:t>http://www.aphis.usda.gov/animal_health/emrs/nahems.shtml</a:t>
            </a:r>
            <a:endParaRPr lang="en-US" sz="1800"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70225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Biosecurity</a:t>
            </a:r>
            <a:endParaRPr lang="en-US" dirty="0"/>
          </a:p>
        </p:txBody>
      </p:sp>
      <p:sp>
        <p:nvSpPr>
          <p:cNvPr id="3" name="Content Placeholder 2"/>
          <p:cNvSpPr>
            <a:spLocks noGrp="1"/>
          </p:cNvSpPr>
          <p:nvPr>
            <p:ph idx="1"/>
          </p:nvPr>
        </p:nvSpPr>
        <p:spPr/>
        <p:txBody>
          <a:bodyPr>
            <a:normAutofit/>
          </a:bodyPr>
          <a:lstStyle/>
          <a:p>
            <a:r>
              <a:rPr lang="en-US" dirty="0" smtClean="0"/>
              <a:t>Series of management practices</a:t>
            </a:r>
          </a:p>
          <a:p>
            <a:pPr lvl="1"/>
            <a:r>
              <a:rPr lang="en-US" dirty="0" smtClean="0"/>
              <a:t>Prevent introduction</a:t>
            </a:r>
          </a:p>
          <a:p>
            <a:pPr lvl="2"/>
            <a:r>
              <a:rPr lang="en-US" dirty="0" smtClean="0"/>
              <a:t>Keep disease agents out of animal populations where they are not present</a:t>
            </a:r>
          </a:p>
          <a:p>
            <a:pPr lvl="1"/>
            <a:r>
              <a:rPr lang="en-US" dirty="0" smtClean="0"/>
              <a:t>Prevent further spread </a:t>
            </a:r>
          </a:p>
          <a:p>
            <a:pPr lvl="2"/>
            <a:r>
              <a:rPr lang="en-US" dirty="0" smtClean="0"/>
              <a:t>From infected to uninfected groups</a:t>
            </a:r>
          </a:p>
          <a:p>
            <a:pPr lvl="2"/>
            <a:r>
              <a:rPr lang="en-US" dirty="0" smtClean="0"/>
              <a:t>By animals, personnel, equipment</a:t>
            </a:r>
          </a:p>
          <a:p>
            <a:pPr lvl="2"/>
            <a:r>
              <a:rPr lang="en-US" dirty="0" smtClean="0"/>
              <a:t>To other animals, premises, responders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335242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t>
            </a:r>
            <a:r>
              <a:rPr lang="en-US" sz="5600" dirty="0" smtClean="0">
                <a:solidFill>
                  <a:schemeClr val="tx1">
                    <a:lumMod val="85000"/>
                    <a:lumOff val="15000"/>
                  </a:schemeClr>
                </a:solidFill>
                <a:latin typeface="Verdana" pitchFamily="34" charset="0"/>
              </a:rPr>
              <a:t>Sarah Viera, MPH; 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4288971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Biosecurity Group</a:t>
            </a:r>
            <a:endParaRPr lang="en-US" dirty="0"/>
          </a:p>
        </p:txBody>
      </p:sp>
      <p:sp>
        <p:nvSpPr>
          <p:cNvPr id="3" name="Content Placeholder 2"/>
          <p:cNvSpPr>
            <a:spLocks noGrp="1"/>
          </p:cNvSpPr>
          <p:nvPr>
            <p:ph idx="1"/>
          </p:nvPr>
        </p:nvSpPr>
        <p:spPr/>
        <p:txBody>
          <a:bodyPr>
            <a:normAutofit/>
          </a:bodyPr>
          <a:lstStyle/>
          <a:p>
            <a:r>
              <a:rPr lang="en-US" dirty="0" smtClean="0"/>
              <a:t>Biosecurity Group Supervisor</a:t>
            </a:r>
          </a:p>
          <a:p>
            <a:pPr lvl="1"/>
            <a:r>
              <a:rPr lang="en-US" dirty="0" smtClean="0"/>
              <a:t>Ensure appropriate biosecurity measures</a:t>
            </a:r>
          </a:p>
          <a:p>
            <a:pPr lvl="1"/>
            <a:r>
              <a:rPr lang="en-US" dirty="0" smtClean="0"/>
              <a:t>Develops site-specific biosecurity plan</a:t>
            </a:r>
          </a:p>
          <a:p>
            <a:pPr lvl="2"/>
            <a:r>
              <a:rPr lang="en-US" dirty="0" smtClean="0"/>
              <a:t>With the Safety Officer and Incident Commander</a:t>
            </a:r>
          </a:p>
          <a:p>
            <a:r>
              <a:rPr lang="en-US" dirty="0" smtClean="0"/>
              <a:t>Biosecurity Team Members</a:t>
            </a:r>
          </a:p>
          <a:p>
            <a:pPr lvl="1"/>
            <a:r>
              <a:rPr lang="en-US" dirty="0" smtClean="0"/>
              <a:t>Front line assistance in containing and controlling disease outbreak</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67077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Biosecurity Elements</a:t>
            </a:r>
            <a:endParaRPr lang="en-US" dirty="0"/>
          </a:p>
        </p:txBody>
      </p:sp>
      <p:sp>
        <p:nvSpPr>
          <p:cNvPr id="3" name="Content Placeholder 2"/>
          <p:cNvSpPr>
            <a:spLocks noGrp="1"/>
          </p:cNvSpPr>
          <p:nvPr>
            <p:ph idx="1"/>
          </p:nvPr>
        </p:nvSpPr>
        <p:spPr/>
        <p:txBody>
          <a:bodyPr>
            <a:normAutofit lnSpcReduction="10000"/>
          </a:bodyPr>
          <a:lstStyle/>
          <a:p>
            <a:r>
              <a:rPr lang="en-US" dirty="0" smtClean="0"/>
              <a:t>Awareness of importance</a:t>
            </a:r>
          </a:p>
          <a:p>
            <a:r>
              <a:rPr lang="en-US" dirty="0" smtClean="0"/>
              <a:t>Understand disease transmission</a:t>
            </a:r>
          </a:p>
          <a:p>
            <a:r>
              <a:rPr lang="en-US" dirty="0" smtClean="0"/>
              <a:t>Biosecurity measures</a:t>
            </a:r>
          </a:p>
          <a:p>
            <a:pPr lvl="1"/>
            <a:r>
              <a:rPr lang="en-US" dirty="0" smtClean="0"/>
              <a:t>Movement control or restriction</a:t>
            </a:r>
          </a:p>
          <a:p>
            <a:pPr lvl="2"/>
            <a:r>
              <a:rPr lang="en-US" dirty="0" smtClean="0"/>
              <a:t>People, animals, vehicles, equipment</a:t>
            </a:r>
          </a:p>
          <a:p>
            <a:pPr lvl="1"/>
            <a:r>
              <a:rPr lang="en-US" dirty="0" smtClean="0"/>
              <a:t>Personal protective equipment</a:t>
            </a:r>
          </a:p>
          <a:p>
            <a:pPr lvl="1"/>
            <a:r>
              <a:rPr lang="en-US" dirty="0" smtClean="0"/>
              <a:t>Isolation of infected and suspected animals</a:t>
            </a:r>
          </a:p>
          <a:p>
            <a:pPr lvl="1"/>
            <a:r>
              <a:rPr lang="en-US" dirty="0" smtClean="0"/>
              <a:t>Proper C&amp;D procedures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103288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Transmission</a:t>
            </a:r>
            <a:endParaRPr lang="en-US" dirty="0"/>
          </a:p>
        </p:txBody>
      </p:sp>
      <p:sp>
        <p:nvSpPr>
          <p:cNvPr id="3" name="Content Placeholder 2"/>
          <p:cNvSpPr>
            <a:spLocks noGrp="1"/>
          </p:cNvSpPr>
          <p:nvPr>
            <p:ph idx="1"/>
          </p:nvPr>
        </p:nvSpPr>
        <p:spPr>
          <a:xfrm>
            <a:off x="457200" y="1600200"/>
            <a:ext cx="5410200" cy="4648200"/>
          </a:xfrm>
        </p:spPr>
        <p:txBody>
          <a:bodyPr>
            <a:normAutofit fontScale="92500" lnSpcReduction="20000"/>
          </a:bodyPr>
          <a:lstStyle/>
          <a:p>
            <a:r>
              <a:rPr lang="en-US" dirty="0" smtClean="0"/>
              <a:t>Direct</a:t>
            </a:r>
          </a:p>
          <a:p>
            <a:pPr lvl="1"/>
            <a:r>
              <a:rPr lang="en-US" dirty="0" smtClean="0"/>
              <a:t>Physical contact</a:t>
            </a:r>
          </a:p>
          <a:p>
            <a:pPr lvl="1"/>
            <a:r>
              <a:rPr lang="en-US" dirty="0" smtClean="0"/>
              <a:t>Biting, nose-to-nose, </a:t>
            </a:r>
            <a:br>
              <a:rPr lang="en-US" dirty="0" smtClean="0"/>
            </a:br>
            <a:r>
              <a:rPr lang="en-US" dirty="0" smtClean="0"/>
              <a:t>open wounds</a:t>
            </a:r>
          </a:p>
          <a:p>
            <a:r>
              <a:rPr lang="en-US" dirty="0" smtClean="0"/>
              <a:t>Fomites</a:t>
            </a:r>
          </a:p>
          <a:p>
            <a:pPr lvl="1"/>
            <a:r>
              <a:rPr lang="en-US" dirty="0" smtClean="0"/>
              <a:t>Inanimate object</a:t>
            </a:r>
          </a:p>
          <a:p>
            <a:pPr lvl="1"/>
            <a:r>
              <a:rPr lang="en-US" dirty="0" smtClean="0"/>
              <a:t>Equipment, clothing, boots, vehicles</a:t>
            </a:r>
          </a:p>
          <a:p>
            <a:r>
              <a:rPr lang="en-US" dirty="0" smtClean="0"/>
              <a:t>Aerosol</a:t>
            </a:r>
          </a:p>
          <a:p>
            <a:pPr lvl="1"/>
            <a:r>
              <a:rPr lang="en-US" dirty="0" smtClean="0"/>
              <a:t>Inhalation of droplets</a:t>
            </a:r>
            <a:br>
              <a:rPr lang="en-US" dirty="0" smtClean="0"/>
            </a:br>
            <a:r>
              <a:rPr lang="en-US" dirty="0" smtClean="0"/>
              <a:t>with pathogens</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pic>
        <p:nvPicPr>
          <p:cNvPr id="2050" name="Picture 2" descr="H:\CFSPH\Communal Files\Photo Library\Bovine photos\Beef\Feedlot Photos - Renee Dewell\numerous feedlot cattle  - Renee Dewell.jpg"/>
          <p:cNvPicPr>
            <a:picLocks noChangeAspect="1" noChangeArrowheads="1"/>
          </p:cNvPicPr>
          <p:nvPr/>
        </p:nvPicPr>
        <p:blipFill>
          <a:blip r:embed="rId3" cstate="print"/>
          <a:srcRect/>
          <a:stretch>
            <a:fillRect/>
          </a:stretch>
        </p:blipFill>
        <p:spPr bwMode="auto">
          <a:xfrm>
            <a:off x="5816600" y="1600200"/>
            <a:ext cx="2946400" cy="2209800"/>
          </a:xfrm>
          <a:prstGeom prst="rect">
            <a:avLst/>
          </a:prstGeom>
          <a:noFill/>
          <a:ln w="28575">
            <a:solidFill>
              <a:srgbClr val="F26336"/>
            </a:solidFill>
          </a:ln>
        </p:spPr>
      </p:pic>
      <p:pic>
        <p:nvPicPr>
          <p:cNvPr id="2051" name="Picture 3" descr="H:\CFSPH\Communal Files\Photo Library\Fomites\Fomites (1).JPG"/>
          <p:cNvPicPr>
            <a:picLocks noChangeAspect="1" noChangeArrowheads="1"/>
          </p:cNvPicPr>
          <p:nvPr/>
        </p:nvPicPr>
        <p:blipFill>
          <a:blip r:embed="rId4" cstate="print"/>
          <a:srcRect/>
          <a:stretch>
            <a:fillRect/>
          </a:stretch>
        </p:blipFill>
        <p:spPr bwMode="auto">
          <a:xfrm>
            <a:off x="5816600" y="3962400"/>
            <a:ext cx="2946400" cy="2209800"/>
          </a:xfrm>
          <a:prstGeom prst="rect">
            <a:avLst/>
          </a:prstGeom>
          <a:noFill/>
          <a:ln w="28575">
            <a:solidFill>
              <a:srgbClr val="F26336"/>
            </a:solidFill>
          </a:ln>
        </p:spPr>
      </p:pic>
    </p:spTree>
    <p:extLst>
      <p:ext uri="{BB962C8B-B14F-4D97-AF65-F5344CB8AC3E}">
        <p14:creationId xmlns:p14="http://schemas.microsoft.com/office/powerpoint/2010/main" val="155145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Transmission</a:t>
            </a:r>
            <a:endParaRPr lang="en-US" dirty="0"/>
          </a:p>
        </p:txBody>
      </p:sp>
      <p:sp>
        <p:nvSpPr>
          <p:cNvPr id="3" name="Content Placeholder 2"/>
          <p:cNvSpPr>
            <a:spLocks noGrp="1"/>
          </p:cNvSpPr>
          <p:nvPr>
            <p:ph idx="1"/>
          </p:nvPr>
        </p:nvSpPr>
        <p:spPr>
          <a:xfrm>
            <a:off x="457200" y="1600200"/>
            <a:ext cx="6172200" cy="4648200"/>
          </a:xfrm>
        </p:spPr>
        <p:txBody>
          <a:bodyPr>
            <a:normAutofit fontScale="92500" lnSpcReduction="20000"/>
          </a:bodyPr>
          <a:lstStyle/>
          <a:p>
            <a:r>
              <a:rPr lang="en-US" dirty="0" smtClean="0"/>
              <a:t>Oral/Ingestion</a:t>
            </a:r>
          </a:p>
          <a:p>
            <a:pPr lvl="1"/>
            <a:r>
              <a:rPr lang="en-US" dirty="0" smtClean="0"/>
              <a:t>Pathogens consumed</a:t>
            </a:r>
          </a:p>
          <a:p>
            <a:pPr lvl="1"/>
            <a:r>
              <a:rPr lang="en-US" dirty="0" smtClean="0"/>
              <a:t>Contaminated feed or water, licking/ chewing on contaminated object</a:t>
            </a:r>
          </a:p>
          <a:p>
            <a:r>
              <a:rPr lang="en-US" dirty="0" smtClean="0"/>
              <a:t>Vectors</a:t>
            </a:r>
          </a:p>
          <a:p>
            <a:pPr lvl="1"/>
            <a:r>
              <a:rPr lang="en-US" dirty="0" smtClean="0"/>
              <a:t>Insects transmit pathogens</a:t>
            </a:r>
          </a:p>
          <a:p>
            <a:pPr lvl="1"/>
            <a:r>
              <a:rPr lang="en-US" dirty="0" smtClean="0"/>
              <a:t>Mosquitoes, fleas, ticks</a:t>
            </a:r>
          </a:p>
          <a:p>
            <a:r>
              <a:rPr lang="en-US" dirty="0" smtClean="0"/>
              <a:t>Zoonotic</a:t>
            </a:r>
          </a:p>
          <a:p>
            <a:pPr lvl="1"/>
            <a:r>
              <a:rPr lang="en-US" dirty="0" smtClean="0"/>
              <a:t>Pathogens spread from</a:t>
            </a:r>
            <a:br>
              <a:rPr lang="en-US" dirty="0" smtClean="0"/>
            </a:br>
            <a:r>
              <a:rPr lang="en-US" dirty="0" smtClean="0"/>
              <a:t>animals to humans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pic>
        <p:nvPicPr>
          <p:cNvPr id="1026" name="Picture 2" descr="H:\CFSPH\Communal Files\Photo Library\Bovine photos\Beef\Feedlot Photos - Renee Dewell\feedlot bunk  - Renee Dewell .jpg"/>
          <p:cNvPicPr>
            <a:picLocks noChangeAspect="1" noChangeArrowheads="1"/>
          </p:cNvPicPr>
          <p:nvPr/>
        </p:nvPicPr>
        <p:blipFill>
          <a:blip r:embed="rId3" cstate="print"/>
          <a:srcRect l="28125"/>
          <a:stretch>
            <a:fillRect/>
          </a:stretch>
        </p:blipFill>
        <p:spPr bwMode="auto">
          <a:xfrm>
            <a:off x="6645274" y="1600200"/>
            <a:ext cx="2117725" cy="2209800"/>
          </a:xfrm>
          <a:prstGeom prst="rect">
            <a:avLst/>
          </a:prstGeom>
          <a:noFill/>
          <a:ln w="28575">
            <a:solidFill>
              <a:srgbClr val="F26336"/>
            </a:solidFill>
          </a:ln>
        </p:spPr>
      </p:pic>
      <p:pic>
        <p:nvPicPr>
          <p:cNvPr id="1027" name="Picture 3" descr="H:\CFSPH\Communal Files\Photo Library\Examination photos\oral exam Holstein_DBW.jpg"/>
          <p:cNvPicPr>
            <a:picLocks noChangeAspect="1" noChangeArrowheads="1"/>
          </p:cNvPicPr>
          <p:nvPr/>
        </p:nvPicPr>
        <p:blipFill>
          <a:blip r:embed="rId4" cstate="print"/>
          <a:srcRect/>
          <a:stretch>
            <a:fillRect/>
          </a:stretch>
        </p:blipFill>
        <p:spPr bwMode="auto">
          <a:xfrm>
            <a:off x="6248400" y="3962400"/>
            <a:ext cx="2540000" cy="1905000"/>
          </a:xfrm>
          <a:prstGeom prst="rect">
            <a:avLst/>
          </a:prstGeom>
          <a:noFill/>
          <a:ln w="28575">
            <a:solidFill>
              <a:srgbClr val="F26336"/>
            </a:solidFill>
          </a:ln>
        </p:spPr>
      </p:pic>
    </p:spTree>
    <p:extLst>
      <p:ext uri="{BB962C8B-B14F-4D97-AF65-F5344CB8AC3E}">
        <p14:creationId xmlns:p14="http://schemas.microsoft.com/office/powerpoint/2010/main" val="47657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and Routes</a:t>
            </a:r>
            <a:endParaRPr lang="en-US" dirty="0"/>
          </a:p>
        </p:txBody>
      </p:sp>
      <p:graphicFrame>
        <p:nvGraphicFramePr>
          <p:cNvPr id="9" name="Content Placeholder 8"/>
          <p:cNvGraphicFramePr>
            <a:graphicFrameLocks noGrp="1"/>
          </p:cNvGraphicFramePr>
          <p:nvPr>
            <p:ph idx="1"/>
          </p:nvPr>
        </p:nvGraphicFramePr>
        <p:xfrm>
          <a:off x="457200" y="1600200"/>
          <a:ext cx="8229600" cy="4739640"/>
        </p:xfrm>
        <a:graphic>
          <a:graphicData uri="http://schemas.openxmlformats.org/drawingml/2006/table">
            <a:tbl>
              <a:tblPr firstRow="1" bandRow="1">
                <a:tableStyleId>{5C22544A-7EE6-4342-B048-85BDC9FD1C3A}</a:tableStyleId>
              </a:tblPr>
              <a:tblGrid>
                <a:gridCol w="2743200"/>
                <a:gridCol w="5486400"/>
              </a:tblGrid>
              <a:tr h="370840">
                <a:tc>
                  <a:txBody>
                    <a:bodyPr/>
                    <a:lstStyle/>
                    <a:p>
                      <a:r>
                        <a:rPr lang="en-US" sz="2500" dirty="0" smtClean="0"/>
                        <a:t>Route of Transmission</a:t>
                      </a:r>
                      <a:endParaRPr lang="en-US" sz="2500" dirty="0"/>
                    </a:p>
                  </a:txBody>
                  <a:tcPr/>
                </a:tc>
                <a:tc>
                  <a:txBody>
                    <a:bodyPr/>
                    <a:lstStyle/>
                    <a:p>
                      <a:r>
                        <a:rPr lang="en-US" sz="2500" dirty="0" smtClean="0"/>
                        <a:t>Possible Biosecurity</a:t>
                      </a:r>
                      <a:r>
                        <a:rPr lang="en-US" sz="2500" baseline="0" dirty="0" smtClean="0"/>
                        <a:t> Measures</a:t>
                      </a:r>
                      <a:endParaRPr lang="en-US" sz="2500" dirty="0"/>
                    </a:p>
                  </a:txBody>
                  <a:tcPr/>
                </a:tc>
              </a:tr>
              <a:tr h="370840">
                <a:tc>
                  <a:txBody>
                    <a:bodyPr/>
                    <a:lstStyle/>
                    <a:p>
                      <a:r>
                        <a:rPr lang="en-US" sz="2500" dirty="0" smtClean="0"/>
                        <a:t>Direct Contact</a:t>
                      </a:r>
                      <a:endParaRPr lang="en-US" sz="2500" dirty="0"/>
                    </a:p>
                  </a:txBody>
                  <a:tcPr/>
                </a:tc>
                <a:tc>
                  <a:txBody>
                    <a:bodyPr/>
                    <a:lstStyle/>
                    <a:p>
                      <a:r>
                        <a:rPr lang="en-US" sz="2500" dirty="0" smtClean="0"/>
                        <a:t>Isolation</a:t>
                      </a:r>
                      <a:r>
                        <a:rPr lang="en-US" sz="2500" baseline="0" dirty="0" smtClean="0"/>
                        <a:t> of infected animals; personal protective equipment</a:t>
                      </a:r>
                      <a:endParaRPr lang="en-US" sz="2500" dirty="0"/>
                    </a:p>
                  </a:txBody>
                  <a:tcPr/>
                </a:tc>
              </a:tr>
              <a:tr h="370840">
                <a:tc>
                  <a:txBody>
                    <a:bodyPr/>
                    <a:lstStyle/>
                    <a:p>
                      <a:r>
                        <a:rPr lang="en-US" sz="2500" dirty="0" smtClean="0"/>
                        <a:t>Fomites </a:t>
                      </a:r>
                      <a:endParaRPr lang="en-US" sz="2500" dirty="0"/>
                    </a:p>
                  </a:txBody>
                  <a:tcPr/>
                </a:tc>
                <a:tc>
                  <a:txBody>
                    <a:bodyPr/>
                    <a:lstStyle/>
                    <a:p>
                      <a:r>
                        <a:rPr lang="en-US" sz="2500" dirty="0" smtClean="0"/>
                        <a:t>C</a:t>
                      </a:r>
                      <a:r>
                        <a:rPr lang="en-US" sz="2500" baseline="0" dirty="0" smtClean="0"/>
                        <a:t>leaning and disinfection procedures; personal protective equipment</a:t>
                      </a:r>
                      <a:endParaRPr lang="en-US" sz="2500" dirty="0"/>
                    </a:p>
                  </a:txBody>
                  <a:tcPr/>
                </a:tc>
              </a:tr>
              <a:tr h="370840">
                <a:tc>
                  <a:txBody>
                    <a:bodyPr/>
                    <a:lstStyle/>
                    <a:p>
                      <a:r>
                        <a:rPr lang="en-US" sz="2500" dirty="0" smtClean="0"/>
                        <a:t>Aerosol</a:t>
                      </a:r>
                      <a:endParaRPr lang="en-US" sz="2500" dirty="0"/>
                    </a:p>
                  </a:txBody>
                  <a:tcPr/>
                </a:tc>
                <a:tc>
                  <a:txBody>
                    <a:bodyPr/>
                    <a:lstStyle/>
                    <a:p>
                      <a:r>
                        <a:rPr lang="en-US" sz="2500" dirty="0" smtClean="0"/>
                        <a:t>Isolation of infected animals; personal protective equipment</a:t>
                      </a:r>
                      <a:endParaRPr lang="en-US" sz="2500" dirty="0"/>
                    </a:p>
                  </a:txBody>
                  <a:tcPr/>
                </a:tc>
              </a:tr>
              <a:tr h="370840">
                <a:tc>
                  <a:txBody>
                    <a:bodyPr/>
                    <a:lstStyle/>
                    <a:p>
                      <a:r>
                        <a:rPr lang="en-US" sz="2500" dirty="0" smtClean="0"/>
                        <a:t>Ingestion</a:t>
                      </a:r>
                      <a:endParaRPr lang="en-US" sz="2500" dirty="0"/>
                    </a:p>
                  </a:txBody>
                  <a:tcPr/>
                </a:tc>
                <a:tc>
                  <a:txBody>
                    <a:bodyPr/>
                    <a:lstStyle/>
                    <a:p>
                      <a:r>
                        <a:rPr lang="en-US" sz="2500" dirty="0" smtClean="0"/>
                        <a:t>Cleaning</a:t>
                      </a:r>
                      <a:r>
                        <a:rPr lang="en-US" sz="2500" baseline="0" dirty="0" smtClean="0"/>
                        <a:t> and disinfection procedures</a:t>
                      </a:r>
                      <a:endParaRPr lang="en-US" sz="2500" dirty="0"/>
                    </a:p>
                  </a:txBody>
                  <a:tcPr/>
                </a:tc>
              </a:tr>
              <a:tr h="370840">
                <a:tc>
                  <a:txBody>
                    <a:bodyPr/>
                    <a:lstStyle/>
                    <a:p>
                      <a:r>
                        <a:rPr lang="en-US" sz="2500" dirty="0" smtClean="0"/>
                        <a:t>Vectors </a:t>
                      </a:r>
                      <a:br>
                        <a:rPr lang="en-US" sz="2500" dirty="0" smtClean="0"/>
                      </a:br>
                      <a:r>
                        <a:rPr lang="en-US" sz="2500" dirty="0" smtClean="0"/>
                        <a:t>(e.g., insects)</a:t>
                      </a:r>
                      <a:endParaRPr lang="en-US" sz="2500" dirty="0"/>
                    </a:p>
                  </a:txBody>
                  <a:tcPr/>
                </a:tc>
                <a:tc>
                  <a:txBody>
                    <a:bodyPr/>
                    <a:lstStyle/>
                    <a:p>
                      <a:r>
                        <a:rPr lang="en-US" sz="2500" dirty="0" smtClean="0"/>
                        <a:t>Pest management</a:t>
                      </a:r>
                      <a:r>
                        <a:rPr lang="en-US" sz="2500" baseline="0" dirty="0" smtClean="0"/>
                        <a:t> procedures</a:t>
                      </a:r>
                      <a:endParaRPr lang="en-US" sz="2500" dirty="0"/>
                    </a:p>
                  </a:txBody>
                  <a:tcPr/>
                </a:tc>
              </a:tr>
            </a:tbl>
          </a:graphicData>
        </a:graphic>
      </p:graphicFrame>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352614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Biosecurity measures</a:t>
            </a:r>
            <a:endParaRPr lang="en-US" dirty="0"/>
          </a:p>
        </p:txBody>
      </p:sp>
      <p:sp>
        <p:nvSpPr>
          <p:cNvPr id="7" name="Text Placeholder 6"/>
          <p:cNvSpPr>
            <a:spLocks noGrp="1"/>
          </p:cNvSpPr>
          <p:nvPr>
            <p:ph type="body" idx="1"/>
          </p:nvPr>
        </p:nvSpPr>
        <p:spPr/>
        <p:txBody>
          <a:bodyPr/>
          <a:lstStyle/>
          <a:p>
            <a:r>
              <a:rPr lang="en-US" dirty="0" smtClean="0"/>
              <a:t>Movement control and restriction</a:t>
            </a:r>
          </a:p>
          <a:p>
            <a:r>
              <a:rPr lang="en-US" dirty="0" smtClean="0"/>
              <a:t>Personal protective equipment</a:t>
            </a:r>
          </a:p>
          <a:p>
            <a:r>
              <a:rPr lang="en-US" dirty="0" smtClean="0"/>
              <a:t>Cleaning and disinfection</a:t>
            </a:r>
          </a:p>
          <a:p>
            <a:r>
              <a:rPr lang="en-US" dirty="0" smtClean="0"/>
              <a:t>Isolation</a:t>
            </a:r>
          </a:p>
          <a:p>
            <a:r>
              <a:rPr lang="en-US" dirty="0" smtClean="0"/>
              <a:t>Vector control</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Biosecurity: Overview</a:t>
            </a:r>
            <a:endParaRPr lang="en-US" dirty="0"/>
          </a:p>
        </p:txBody>
      </p:sp>
    </p:spTree>
    <p:extLst>
      <p:ext uri="{BB962C8B-B14F-4D97-AF65-F5344CB8AC3E}">
        <p14:creationId xmlns:p14="http://schemas.microsoft.com/office/powerpoint/2010/main" val="401175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Control: Animals</a:t>
            </a:r>
            <a:endParaRPr lang="en-US" dirty="0"/>
          </a:p>
        </p:txBody>
      </p:sp>
      <p:sp>
        <p:nvSpPr>
          <p:cNvPr id="3" name="Content Placeholder 2"/>
          <p:cNvSpPr>
            <a:spLocks noGrp="1"/>
          </p:cNvSpPr>
          <p:nvPr>
            <p:ph idx="1"/>
          </p:nvPr>
        </p:nvSpPr>
        <p:spPr/>
        <p:txBody>
          <a:bodyPr>
            <a:normAutofit lnSpcReduction="10000"/>
          </a:bodyPr>
          <a:lstStyle/>
          <a:p>
            <a:r>
              <a:rPr lang="en-US" dirty="0" smtClean="0"/>
              <a:t>Stop movements</a:t>
            </a:r>
          </a:p>
          <a:p>
            <a:r>
              <a:rPr lang="en-US" dirty="0" smtClean="0"/>
              <a:t>Movement restrictions</a:t>
            </a:r>
          </a:p>
          <a:p>
            <a:r>
              <a:rPr lang="en-US" dirty="0" smtClean="0"/>
              <a:t>Animals should not be moved if:</a:t>
            </a:r>
          </a:p>
          <a:p>
            <a:pPr lvl="1"/>
            <a:r>
              <a:rPr lang="en-US" dirty="0" smtClean="0"/>
              <a:t>From a confirmed or suspected premises</a:t>
            </a:r>
          </a:p>
          <a:p>
            <a:pPr lvl="1"/>
            <a:r>
              <a:rPr lang="en-US" dirty="0" smtClean="0"/>
              <a:t>Contact with infected or suspect animal</a:t>
            </a:r>
          </a:p>
          <a:p>
            <a:pPr lvl="1"/>
            <a:r>
              <a:rPr lang="en-US" dirty="0" smtClean="0"/>
              <a:t>Susceptible animal near infected or suspected premises</a:t>
            </a:r>
          </a:p>
          <a:p>
            <a:pPr lvl="1"/>
            <a:r>
              <a:rPr lang="en-US" dirty="0" smtClean="0"/>
              <a:t>Transport vehicles do not meet biosecurity standards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Biosecurity: Overview</a:t>
            </a:r>
            <a:endParaRPr lang="en-US" dirty="0"/>
          </a:p>
        </p:txBody>
      </p:sp>
    </p:spTree>
    <p:extLst>
      <p:ext uri="{BB962C8B-B14F-4D97-AF65-F5344CB8AC3E}">
        <p14:creationId xmlns:p14="http://schemas.microsoft.com/office/powerpoint/2010/main" val="1732391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6152</TotalTime>
  <Words>3047</Words>
  <Application>Microsoft Office PowerPoint</Application>
  <PresentationFormat>On-screen Show (4:3)</PresentationFormat>
  <Paragraphs>224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Just In Time 2014</vt:lpstr>
      <vt:lpstr>Biosecurity</vt:lpstr>
      <vt:lpstr>Biosecurity</vt:lpstr>
      <vt:lpstr>ICS: Biosecurity Group</vt:lpstr>
      <vt:lpstr>Basic Biosecurity Elements</vt:lpstr>
      <vt:lpstr>Routes of Transmission</vt:lpstr>
      <vt:lpstr>Routes of Transmission</vt:lpstr>
      <vt:lpstr>Biosecurity and Routes</vt:lpstr>
      <vt:lpstr>Biosecurity measures</vt:lpstr>
      <vt:lpstr>Movement Control: Animals</vt:lpstr>
      <vt:lpstr>Movement Control: Personnel</vt:lpstr>
      <vt:lpstr>Movement Control: Vehicles</vt:lpstr>
      <vt:lpstr>Biosecurity Work Zones</vt:lpstr>
      <vt:lpstr>Personal Protective Equipment</vt:lpstr>
      <vt:lpstr>Personnel Biosecurity</vt:lpstr>
      <vt:lpstr>Cleaning and Disinfection Procedure</vt:lpstr>
      <vt:lpstr>Isolation </vt:lpstr>
      <vt:lpstr>Wildlife Control</vt:lpstr>
      <vt:lpstr>Vector Control</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 Overview</dc:title>
  <dc:subject>Just In Time Training Resources</dc:subject>
  <dc:creator>Glenda Dvorak, DVM, MPH, DACVPM;srviera@iastate.edu</dc:creator>
  <dc:description>Developed June 2010
Reviewed by: JPMogan, DVM, L Cole, DVM,</dc:description>
  <cp:lastModifiedBy>Glenda Dvorak</cp:lastModifiedBy>
  <cp:revision>383</cp:revision>
  <cp:lastPrinted>2012-06-08T20:48:48Z</cp:lastPrinted>
  <dcterms:created xsi:type="dcterms:W3CDTF">2010-02-26T02:19:00Z</dcterms:created>
  <dcterms:modified xsi:type="dcterms:W3CDTF">2014-07-07T20:42:22Z</dcterms:modified>
  <cp:category>MSP Just-In-Time Training</cp:category>
</cp:coreProperties>
</file>